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45"/>
  </p:notesMasterIdLst>
  <p:sldIdLst>
    <p:sldId id="256" r:id="rId2"/>
    <p:sldId id="257" r:id="rId3"/>
    <p:sldId id="452" r:id="rId4"/>
    <p:sldId id="458" r:id="rId5"/>
    <p:sldId id="456" r:id="rId6"/>
    <p:sldId id="459" r:id="rId7"/>
    <p:sldId id="460" r:id="rId8"/>
    <p:sldId id="271" r:id="rId9"/>
    <p:sldId id="495" r:id="rId10"/>
    <p:sldId id="496" r:id="rId11"/>
    <p:sldId id="497" r:id="rId12"/>
    <p:sldId id="261" r:id="rId13"/>
    <p:sldId id="264" r:id="rId14"/>
    <p:sldId id="262" r:id="rId15"/>
    <p:sldId id="263" r:id="rId16"/>
    <p:sldId id="265" r:id="rId17"/>
    <p:sldId id="498" r:id="rId18"/>
    <p:sldId id="266" r:id="rId19"/>
    <p:sldId id="267" r:id="rId20"/>
    <p:sldId id="268" r:id="rId21"/>
    <p:sldId id="269" r:id="rId22"/>
    <p:sldId id="270" r:id="rId23"/>
    <p:sldId id="259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502" r:id="rId32"/>
    <p:sldId id="280" r:id="rId33"/>
    <p:sldId id="281" r:id="rId34"/>
    <p:sldId id="282" r:id="rId35"/>
    <p:sldId id="283" r:id="rId36"/>
    <p:sldId id="284" r:id="rId37"/>
    <p:sldId id="285" r:id="rId38"/>
    <p:sldId id="457" r:id="rId39"/>
    <p:sldId id="503" r:id="rId40"/>
    <p:sldId id="499" r:id="rId41"/>
    <p:sldId id="500" r:id="rId42"/>
    <p:sldId id="504" r:id="rId43"/>
    <p:sldId id="28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59"/>
    <p:restoredTop sz="94615"/>
  </p:normalViewPr>
  <p:slideViewPr>
    <p:cSldViewPr snapToGrid="0" snapToObjects="1">
      <p:cViewPr varScale="1">
        <p:scale>
          <a:sx n="114" d="100"/>
          <a:sy n="114" d="100"/>
        </p:scale>
        <p:origin x="7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64EAB-D663-EF4F-A4EA-BBA155173EE5}" type="datetimeFigureOut">
              <a:rPr lang="en-US" smtClean="0"/>
              <a:t>11/29/20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9620D-8A5D-804D-85E9-D41D895EC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3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B44DE3-BF42-45BB-9AB6-CF935A4714C9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8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6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22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25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09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35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5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p.navy.mil/group/my-recor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21CD-C207-2C46-A5B5-5F845D0587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FY22 Promotion Boards: What are They Looking At and How Can You Get Ready?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F3884-56C1-724F-92E9-76FC12C90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553712"/>
            <a:ext cx="7315200" cy="153847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Joel </a:t>
            </a:r>
            <a:r>
              <a:rPr lang="en-US" dirty="0" err="1"/>
              <a:t>Schofer</a:t>
            </a:r>
            <a:r>
              <a:rPr lang="en-US" dirty="0"/>
              <a:t>, MD, MBA, CPE</a:t>
            </a:r>
          </a:p>
          <a:p>
            <a:r>
              <a:rPr lang="en-US" dirty="0"/>
              <a:t>CAPT, MC, USN</a:t>
            </a:r>
          </a:p>
          <a:p>
            <a:r>
              <a:rPr lang="en-US" dirty="0"/>
              <a:t>Deputy Chief, Medical Corps</a:t>
            </a:r>
          </a:p>
          <a:p>
            <a:r>
              <a:rPr lang="en-US" dirty="0"/>
              <a:t>Recovering Specialty Leader</a:t>
            </a:r>
          </a:p>
          <a:p>
            <a:r>
              <a:rPr lang="en-US" dirty="0"/>
              <a:t>Recovering Detailer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2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A0DB-A7E0-CA4D-A87D-CAAB9FC7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They Looking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2A27A-DB76-2342-B7E5-8F68CC405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Official Military Personnel File (OMPF)</a:t>
            </a:r>
          </a:p>
          <a:p>
            <a:pPr lvl="1"/>
            <a:r>
              <a:rPr lang="en-US" dirty="0"/>
              <a:t>Last 5 years of FITREPs</a:t>
            </a:r>
          </a:p>
          <a:p>
            <a:pPr lvl="1"/>
            <a:r>
              <a:rPr lang="en-US" dirty="0"/>
              <a:t>Entire record available for review</a:t>
            </a:r>
          </a:p>
          <a:p>
            <a:r>
              <a:rPr lang="en-US" dirty="0"/>
              <a:t>Your Officer Summary Record (OSR)</a:t>
            </a:r>
          </a:p>
          <a:p>
            <a:r>
              <a:rPr lang="en-US" dirty="0"/>
              <a:t>Your Performance Summary Record (PSR)</a:t>
            </a:r>
          </a:p>
          <a:p>
            <a:r>
              <a:rPr lang="en-US" dirty="0"/>
              <a:t>Letters to the board</a:t>
            </a:r>
          </a:p>
          <a:p>
            <a:r>
              <a:rPr lang="en-US" b="1" dirty="0"/>
              <a:t>DO NOT </a:t>
            </a:r>
            <a:r>
              <a:rPr lang="en-US" dirty="0"/>
              <a:t>look at:</a:t>
            </a:r>
          </a:p>
          <a:p>
            <a:pPr lvl="1"/>
            <a:r>
              <a:rPr lang="en-US" dirty="0"/>
              <a:t>Officer Data Card (ODC)</a:t>
            </a:r>
          </a:p>
          <a:p>
            <a:pPr lvl="1"/>
            <a:r>
              <a:rPr lang="en-US" dirty="0"/>
              <a:t>Official photograph</a:t>
            </a:r>
          </a:p>
          <a:p>
            <a:pPr lvl="1"/>
            <a:r>
              <a:rPr lang="en-US" dirty="0"/>
              <a:t>But you still need them both</a:t>
            </a:r>
          </a:p>
        </p:txBody>
      </p:sp>
    </p:spTree>
    <p:extLst>
      <p:ext uri="{BB962C8B-B14F-4D97-AF65-F5344CB8AC3E}">
        <p14:creationId xmlns:p14="http://schemas.microsoft.com/office/powerpoint/2010/main" val="362742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7" name="Text Box 7"/>
          <p:cNvSpPr txBox="1">
            <a:spLocks noChangeArrowheads="1"/>
          </p:cNvSpPr>
          <p:nvPr/>
        </p:nvSpPr>
        <p:spPr bwMode="auto">
          <a:xfrm>
            <a:off x="1752600" y="4162021"/>
            <a:ext cx="1981200" cy="3762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</a:rPr>
              <a:t>Pre-Board</a:t>
            </a:r>
          </a:p>
        </p:txBody>
      </p:sp>
      <p:sp>
        <p:nvSpPr>
          <p:cNvPr id="563208" name="Text Box 8"/>
          <p:cNvSpPr txBox="1">
            <a:spLocks noChangeArrowheads="1"/>
          </p:cNvSpPr>
          <p:nvPr/>
        </p:nvSpPr>
        <p:spPr bwMode="auto">
          <a:xfrm>
            <a:off x="4259292" y="4162021"/>
            <a:ext cx="6096000" cy="3762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</a:rPr>
              <a:t>Board Convenes</a:t>
            </a:r>
          </a:p>
        </p:txBody>
      </p:sp>
      <p:sp>
        <p:nvSpPr>
          <p:cNvPr id="563210" name="Text Box 10"/>
          <p:cNvSpPr txBox="1">
            <a:spLocks noChangeArrowheads="1"/>
          </p:cNvSpPr>
          <p:nvPr/>
        </p:nvSpPr>
        <p:spPr bwMode="auto">
          <a:xfrm>
            <a:off x="4259292" y="4648201"/>
            <a:ext cx="2286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Records updated by Recorders and reviewed by Board Members</a:t>
            </a:r>
          </a:p>
        </p:txBody>
      </p:sp>
      <p:sp>
        <p:nvSpPr>
          <p:cNvPr id="563211" name="Text Box 11"/>
          <p:cNvSpPr txBox="1">
            <a:spLocks noChangeArrowheads="1"/>
          </p:cNvSpPr>
          <p:nvPr/>
        </p:nvSpPr>
        <p:spPr bwMode="auto">
          <a:xfrm>
            <a:off x="7975750" y="4648201"/>
            <a:ext cx="2379542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  <a:latin typeface="Arial" pitchFamily="34" charset="0"/>
              </a:rPr>
              <a:t>The Tank….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Record briefing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Voting</a:t>
            </a:r>
          </a:p>
        </p:txBody>
      </p:sp>
      <p:sp>
        <p:nvSpPr>
          <p:cNvPr id="563212" name="Text Box 12"/>
          <p:cNvSpPr txBox="1">
            <a:spLocks noChangeArrowheads="1"/>
          </p:cNvSpPr>
          <p:nvPr/>
        </p:nvSpPr>
        <p:spPr bwMode="auto">
          <a:xfrm>
            <a:off x="1715589" y="4660674"/>
            <a:ext cx="1981200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Officer reviews/updates record and submits letters to the board, as needed</a:t>
            </a:r>
          </a:p>
        </p:txBody>
      </p:sp>
      <p:sp>
        <p:nvSpPr>
          <p:cNvPr id="563213" name="AutoShape 13"/>
          <p:cNvSpPr>
            <a:spLocks noChangeArrowheads="1"/>
          </p:cNvSpPr>
          <p:nvPr/>
        </p:nvSpPr>
        <p:spPr bwMode="auto">
          <a:xfrm>
            <a:off x="3733800" y="2667000"/>
            <a:ext cx="6096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63214" name="AutoShape 14"/>
          <p:cNvSpPr>
            <a:spLocks noChangeArrowheads="1"/>
          </p:cNvSpPr>
          <p:nvPr/>
        </p:nvSpPr>
        <p:spPr bwMode="auto">
          <a:xfrm>
            <a:off x="7040592" y="2667000"/>
            <a:ext cx="5334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33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63217" name="Rectangle 17"/>
          <p:cNvSpPr>
            <a:spLocks noChangeArrowheads="1"/>
          </p:cNvSpPr>
          <p:nvPr/>
        </p:nvSpPr>
        <p:spPr bwMode="auto">
          <a:xfrm>
            <a:off x="7696200" y="1981200"/>
            <a:ext cx="2514600" cy="1905000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INSERT PICTURE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OF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THE TANNK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87765" y="1964901"/>
            <a:ext cx="2612571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696201" y="1981200"/>
            <a:ext cx="2540299" cy="190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8318649" y="3581401"/>
            <a:ext cx="151115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 pitchFamily="34" charset="0"/>
              </a:rPr>
              <a:t>Not a real board</a:t>
            </a:r>
          </a:p>
        </p:txBody>
      </p: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D42499BD-933C-A641-80AE-44FEF23D4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2891" y="1509450"/>
            <a:ext cx="1973898" cy="265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6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8969-8D9C-854A-BAF0-71AE80618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Board Preparation Room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2F34E6E-3FF7-B143-98C1-874F1689CC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09211" y="1123837"/>
            <a:ext cx="7543091" cy="45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5094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z="2400" dirty="0"/>
              <a:t>Week prior to board convening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z="2000" dirty="0"/>
              <a:t>Recorders review each eligible record for completeness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z="2000" dirty="0"/>
              <a:t>Manual reviews - </a:t>
            </a:r>
            <a:r>
              <a:rPr lang="en-US" sz="2000" i="1" dirty="0"/>
              <a:t>done as a courtesy</a:t>
            </a:r>
          </a:p>
          <a:p>
            <a:pPr lvl="2" eaLnBrk="1" hangingPunct="1"/>
            <a:r>
              <a:rPr lang="en-US" sz="1800" dirty="0"/>
              <a:t>FITREPS for last 5 years</a:t>
            </a:r>
          </a:p>
          <a:p>
            <a:pPr lvl="2" eaLnBrk="1" hangingPunct="1"/>
            <a:r>
              <a:rPr lang="en-US" sz="1800" dirty="0"/>
              <a:t>Verify &amp; update OSR based on OMPF and letters received</a:t>
            </a:r>
          </a:p>
          <a:p>
            <a:pPr lvl="2" eaLnBrk="1" hangingPunct="1"/>
            <a:r>
              <a:rPr lang="en-US" sz="1800" dirty="0"/>
              <a:t>Check that PSR accurately reflects FITREP grades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363">
              <a:defRPr/>
            </a:pPr>
            <a:r>
              <a:rPr dirty="0"/>
              <a:t>Record Review</a:t>
            </a:r>
            <a:r>
              <a:rPr lang="en-US" dirty="0"/>
              <a:t> by Recorders</a:t>
            </a:r>
            <a:endParaRPr dirty="0"/>
          </a:p>
        </p:txBody>
      </p:sp>
      <p:pic>
        <p:nvPicPr>
          <p:cNvPr id="10" name="Picture 4" descr="Board Room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664498" y="157670"/>
            <a:ext cx="2962507" cy="19525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69268" y="4978319"/>
            <a:ext cx="7315200" cy="1006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57200" indent="-396875" algn="ctr" defTabSz="914363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600" b="1" i="1" dirty="0">
                <a:solidFill>
                  <a:srgbClr val="C00000"/>
                </a:solidFill>
                <a:latin typeface="Calibri"/>
              </a:rPr>
              <a:t>A record that is not up-to-date reflects poorly on the eligible officer!</a:t>
            </a:r>
            <a:endParaRPr lang="en-US" sz="36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44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defTabSz="914363">
              <a:lnSpc>
                <a:spcPct val="75000"/>
              </a:lnSpc>
              <a:buClr>
                <a:schemeClr val="tx1"/>
              </a:buClr>
              <a:defRPr/>
            </a:pPr>
            <a:r>
              <a:rPr lang="en-US" sz="2400" dirty="0"/>
              <a:t>Voting members arrive and are sworn in</a:t>
            </a:r>
          </a:p>
          <a:p>
            <a:pPr defTabSz="914363">
              <a:lnSpc>
                <a:spcPct val="75000"/>
              </a:lnSpc>
              <a:buClr>
                <a:schemeClr val="tx1"/>
              </a:buClr>
              <a:defRPr/>
            </a:pPr>
            <a:r>
              <a:rPr lang="en-US" sz="2400" dirty="0"/>
              <a:t>Records are randomly assigned to a primary reviewer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Members review &amp; grade above (AZ) and in zone (IZ) records in board prep rooms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Do not review &amp; grade below zone (BZ) records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Members make notes to brief your record before the full board</a:t>
            </a:r>
          </a:p>
          <a:p>
            <a:pPr lvl="1" defTabSz="914363">
              <a:lnSpc>
                <a:spcPct val="75000"/>
              </a:lnSpc>
              <a:spcAft>
                <a:spcPts val="0"/>
              </a:spcAft>
              <a:buClr>
                <a:schemeClr val="tx1"/>
              </a:buClr>
              <a:defRPr/>
            </a:pPr>
            <a:r>
              <a:rPr lang="en-US" sz="2000" dirty="0"/>
              <a:t>Reviewed records are electronically forwarded to “The Tank”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363">
              <a:defRPr/>
            </a:pPr>
            <a:r>
              <a:rPr sz="4400" dirty="0"/>
              <a:t>Board Convenes → To </a:t>
            </a:r>
            <a:r>
              <a:rPr lang="en-US" sz="4400" dirty="0"/>
              <a:t>"T</a:t>
            </a:r>
            <a:r>
              <a:rPr sz="4400" dirty="0"/>
              <a:t>he Tank</a:t>
            </a:r>
            <a:r>
              <a:rPr lang="en-US" sz="4400" dirty="0"/>
              <a:t>"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8566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57801" y="4343400"/>
            <a:ext cx="14243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Tank 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3142" y="5994304"/>
            <a:ext cx="1447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0000"/>
                </a:solidFill>
                <a:latin typeface="Arial" pitchFamily="34" charset="0"/>
              </a:rPr>
              <a:t>Not a real board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1C8C63-F150-EE4C-81FB-66EAED69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Tank”</a:t>
            </a:r>
          </a:p>
        </p:txBody>
      </p:sp>
      <p:pic>
        <p:nvPicPr>
          <p:cNvPr id="7" name="Picture 1" descr="D:\Documents and Settings\robert.t.mcmahon\Desktop\photos\6 screens in color.JPG">
            <a:extLst>
              <a:ext uri="{FF2B5EF4-FFF2-40B4-BE49-F238E27FC236}">
                <a16:creationId xmlns:a16="http://schemas.microsoft.com/office/drawing/2014/main" id="{9B503F18-1D23-BE48-983C-C2A1BFD834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44938" y="979487"/>
            <a:ext cx="7162800" cy="4889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5933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EAEA-7D65-A441-8061-4F14D3FF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Displayed in The Tank?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ED1A0B6-A065-B849-A32D-870F2DCCD6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 l="-7580" r="-7580"/>
          <a:stretch>
            <a:fillRect/>
          </a:stretch>
        </p:blipFill>
        <p:spPr bwMode="auto">
          <a:xfrm>
            <a:off x="3200401" y="1020780"/>
            <a:ext cx="8731404" cy="4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1483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42C7-4153-D04E-9BBB-37DBF9BA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OSR Markup After Record Review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09CD31-18E3-4A47-9513-F5F819AE5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12561"/>
            <a:ext cx="7315200" cy="442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6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42C7-4153-D04E-9BBB-37DBF9BA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PSR Markup After Record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F339E5-4367-1F46-848C-0F9DED493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18430"/>
            <a:ext cx="7315200" cy="501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1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8D61-CF7D-9547-9F28-00410C81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Your Record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9760E7-8A46-7244-8BE4-447423691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0852" y="863600"/>
            <a:ext cx="3810972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5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0698-2E07-0246-B8B1-F2EA6A22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BUPERS On-Line</a:t>
            </a:r>
          </a:p>
        </p:txBody>
      </p:sp>
      <p:pic>
        <p:nvPicPr>
          <p:cNvPr id="8" name="Screen 1">
            <a:hlinkClick r:id="" action="ppaction://media"/>
            <a:extLst>
              <a:ext uri="{FF2B5EF4-FFF2-40B4-BE49-F238E27FC236}">
                <a16:creationId xmlns:a16="http://schemas.microsoft.com/office/drawing/2014/main" id="{20276197-BC63-3845-814E-6DBC9756B9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037999"/>
            <a:ext cx="7315200" cy="27724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12FEDC-5919-024A-8031-716F4F342CC3}"/>
              </a:ext>
            </a:extLst>
          </p:cNvPr>
          <p:cNvCxnSpPr/>
          <p:nvPr/>
        </p:nvCxnSpPr>
        <p:spPr>
          <a:xfrm flipH="1">
            <a:off x="8194906" y="2710906"/>
            <a:ext cx="1345304" cy="887469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38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52AF3-8764-2549-89CC-F7B94F5D2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on OMPF Link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DE51F2-510A-3F48-95FB-378B31B86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082747"/>
            <a:ext cx="7315200" cy="268298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12DB0DA-A87D-8341-A0DA-6947885856F5}"/>
              </a:ext>
            </a:extLst>
          </p:cNvPr>
          <p:cNvCxnSpPr/>
          <p:nvPr/>
        </p:nvCxnSpPr>
        <p:spPr>
          <a:xfrm>
            <a:off x="4776900" y="3127917"/>
            <a:ext cx="1289408" cy="944213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614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0698-2E07-0246-B8B1-F2EA6A22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OMPF Documents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208F9E-BF83-064A-A430-F447D3A10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6955" y="863600"/>
            <a:ext cx="6178765" cy="5121275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C4A70D-A23E-6041-BC99-E25D17860E04}"/>
              </a:ext>
            </a:extLst>
          </p:cNvPr>
          <p:cNvCxnSpPr>
            <a:cxnSpLocks/>
          </p:cNvCxnSpPr>
          <p:nvPr/>
        </p:nvCxnSpPr>
        <p:spPr>
          <a:xfrm flipV="1">
            <a:off x="5044529" y="1739590"/>
            <a:ext cx="263451" cy="1321419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8A47D9B-CBDA-BC47-86E2-140EAF10A554}"/>
              </a:ext>
            </a:extLst>
          </p:cNvPr>
          <p:cNvSpPr/>
          <p:nvPr/>
        </p:nvSpPr>
        <p:spPr>
          <a:xfrm>
            <a:off x="6549390" y="1360170"/>
            <a:ext cx="308610" cy="10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2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8C4A-1A4F-3F44-9EDA-B18E3E7F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on  the Document Name to See 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19A8FB-B26F-FE49-BF9A-3BCF4E56B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0307" y="863600"/>
            <a:ext cx="4892061" cy="5121275"/>
          </a:xfr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6711D2-A934-ED4D-8574-D9E1A6C6E9C8}"/>
              </a:ext>
            </a:extLst>
          </p:cNvPr>
          <p:cNvCxnSpPr>
            <a:cxnSpLocks/>
          </p:cNvCxnSpPr>
          <p:nvPr/>
        </p:nvCxnSpPr>
        <p:spPr>
          <a:xfrm>
            <a:off x="4788051" y="1287965"/>
            <a:ext cx="1646203" cy="908825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7AF11-38EB-D249-9493-E4A15A9FDB44}"/>
              </a:ext>
            </a:extLst>
          </p:cNvPr>
          <p:cNvSpPr/>
          <p:nvPr/>
        </p:nvSpPr>
        <p:spPr>
          <a:xfrm>
            <a:off x="6949440" y="1287965"/>
            <a:ext cx="274320" cy="106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2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E77BB-EEC8-194A-AE61-B51F2161F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Photo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750395-4B4E-3243-BD3C-009921914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44367"/>
            <a:ext cx="7315200" cy="435974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1C9998-1C4C-AA42-A50F-014F22B74302}"/>
              </a:ext>
            </a:extLst>
          </p:cNvPr>
          <p:cNvSpPr/>
          <p:nvPr/>
        </p:nvSpPr>
        <p:spPr>
          <a:xfrm>
            <a:off x="6526530" y="3794760"/>
            <a:ext cx="3714750" cy="240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6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287E-8A17-5C45-8719-28E7FBAC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 You Don’t Have a Photo in Your OMPF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6B649-C355-BD48-B57D-454FD4B39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900357" cy="5120640"/>
          </a:xfrm>
        </p:spPr>
        <p:txBody>
          <a:bodyPr/>
          <a:lstStyle/>
          <a:p>
            <a:r>
              <a:rPr lang="en-US" dirty="0"/>
              <a:t>Go to Medical Photography at your nearest Military Treatment Facility</a:t>
            </a:r>
          </a:p>
          <a:p>
            <a:r>
              <a:rPr lang="en-US" dirty="0"/>
              <a:t>Wear your khakis and full ribbon rack</a:t>
            </a:r>
          </a:p>
          <a:p>
            <a:r>
              <a:rPr lang="en-US" dirty="0"/>
              <a:t>Once you have the digital photo:</a:t>
            </a:r>
          </a:p>
          <a:p>
            <a:pPr lvl="1"/>
            <a:r>
              <a:rPr lang="en-US" dirty="0"/>
              <a:t>Go to https://</a:t>
            </a:r>
            <a:r>
              <a:rPr lang="en-US" dirty="0" err="1"/>
              <a:t>my.navy.mil</a:t>
            </a:r>
            <a:r>
              <a:rPr lang="en-US" dirty="0"/>
              <a:t> and log in with your CAC card</a:t>
            </a:r>
          </a:p>
          <a:p>
            <a:pPr lvl="1"/>
            <a:r>
              <a:rPr lang="en-US" dirty="0"/>
              <a:t>Go to “My Record” at the top, then find “Officer Photograph” </a:t>
            </a:r>
          </a:p>
          <a:p>
            <a:pPr lvl="1"/>
            <a:r>
              <a:rPr lang="en-US" dirty="0"/>
              <a:t>The form NAVPERS 1070/884 will open and photos can be uploaded directly to the form and submitted to the OMPF</a:t>
            </a:r>
          </a:p>
          <a:p>
            <a:pPr lvl="1"/>
            <a:r>
              <a:rPr lang="en-US" dirty="0"/>
              <a:t>You must use your DOD ID (not your SSN).</a:t>
            </a:r>
          </a:p>
          <a:p>
            <a:r>
              <a:rPr lang="en-US" dirty="0"/>
              <a:t>I did this and it took 24 hours for the photo to appear in my OMPF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FE213-05CF-A74B-95EB-76A8D499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625" y="1015113"/>
            <a:ext cx="1414843" cy="496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0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66E5FB-824B-934D-9108-A0D22E547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082747"/>
            <a:ext cx="7315200" cy="268298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04AB04-0652-ED46-AABE-9E34E895DE0A}"/>
              </a:ext>
            </a:extLst>
          </p:cNvPr>
          <p:cNvCxnSpPr/>
          <p:nvPr/>
        </p:nvCxnSpPr>
        <p:spPr>
          <a:xfrm>
            <a:off x="4810353" y="3049858"/>
            <a:ext cx="1289408" cy="944213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660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3">
            <a:hlinkClick r:id="" action="ppaction://media"/>
            <a:extLst>
              <a:ext uri="{FF2B5EF4-FFF2-40B4-BE49-F238E27FC236}">
                <a16:creationId xmlns:a16="http://schemas.microsoft.com/office/drawing/2014/main" id="{E69B9DB7-630C-2E4F-8ED2-CC1DF0C235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738941"/>
            <a:ext cx="7315200" cy="1370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04AB04-0652-ED46-AABE-9E34E895DE0A}"/>
              </a:ext>
            </a:extLst>
          </p:cNvPr>
          <p:cNvCxnSpPr>
            <a:cxnSpLocks/>
          </p:cNvCxnSpPr>
          <p:nvPr/>
        </p:nvCxnSpPr>
        <p:spPr>
          <a:xfrm flipH="1">
            <a:off x="5797899" y="3546900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7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creen 4">
            <a:hlinkClick r:id="" action="ppaction://media"/>
            <a:extLst>
              <a:ext uri="{FF2B5EF4-FFF2-40B4-BE49-F238E27FC236}">
                <a16:creationId xmlns:a16="http://schemas.microsoft.com/office/drawing/2014/main" id="{595DF1D7-021D-B446-B35A-4CBE2D3A5F7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033204"/>
            <a:ext cx="7315200" cy="2782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7904743" y="3487426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89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5">
            <a:hlinkClick r:id="" action="ppaction://media"/>
            <a:extLst>
              <a:ext uri="{FF2B5EF4-FFF2-40B4-BE49-F238E27FC236}">
                <a16:creationId xmlns:a16="http://schemas.microsoft.com/office/drawing/2014/main" id="{739C3131-435F-2847-8F2B-BB77F4349F7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455409"/>
            <a:ext cx="7315200" cy="19376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6410480" y="4145348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5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3">
            <a:hlinkClick r:id="" action="ppaction://media"/>
            <a:extLst>
              <a:ext uri="{FF2B5EF4-FFF2-40B4-BE49-F238E27FC236}">
                <a16:creationId xmlns:a16="http://schemas.microsoft.com/office/drawing/2014/main" id="{E69B9DB7-630C-2E4F-8ED2-CC1DF0C235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8738" y="2738941"/>
            <a:ext cx="7315200" cy="1370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AA2D9-923D-3543-BB06-858DD26B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Your OSR, PSR, and ODC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7CFBC0-15E7-3547-9A3F-DBA2B2020B14}"/>
              </a:ext>
            </a:extLst>
          </p:cNvPr>
          <p:cNvCxnSpPr>
            <a:cxnSpLocks/>
          </p:cNvCxnSpPr>
          <p:nvPr/>
        </p:nvCxnSpPr>
        <p:spPr>
          <a:xfrm flipH="1">
            <a:off x="6198607" y="3922324"/>
            <a:ext cx="1327731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2396C1-D3FF-5040-B8F4-6B276A5CA9AD}"/>
              </a:ext>
            </a:extLst>
          </p:cNvPr>
          <p:cNvCxnSpPr>
            <a:cxnSpLocks/>
          </p:cNvCxnSpPr>
          <p:nvPr/>
        </p:nvCxnSpPr>
        <p:spPr>
          <a:xfrm>
            <a:off x="8124788" y="3628675"/>
            <a:ext cx="1231085" cy="0"/>
          </a:xfrm>
          <a:prstGeom prst="straightConnector1">
            <a:avLst/>
          </a:prstGeom>
          <a:ln w="1238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5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665C2E-D6B5-B645-A5DF-37BDF9C49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98084"/>
            <a:ext cx="7315200" cy="42523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69B9F-5FD8-8E41-AE07-DBC57552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Get Ready?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C03CD8-B728-1142-9673-2CE9581AC6DE}"/>
              </a:ext>
            </a:extLst>
          </p:cNvPr>
          <p:cNvSpPr/>
          <p:nvPr/>
        </p:nvSpPr>
        <p:spPr>
          <a:xfrm>
            <a:off x="3868739" y="2295200"/>
            <a:ext cx="1743392" cy="457200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FBE82-F6CA-DE48-B5A3-6DB90FB14EB4}"/>
              </a:ext>
            </a:extLst>
          </p:cNvPr>
          <p:cNvSpPr txBox="1"/>
          <p:nvPr/>
        </p:nvSpPr>
        <p:spPr>
          <a:xfrm>
            <a:off x="4666050" y="590198"/>
            <a:ext cx="572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MCCareer.org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9610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31B1-4DF3-E144-8D4C-9BB24EA8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ODC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8CEED6-F987-2649-9473-9F9F064A1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90580"/>
            <a:ext cx="7315200" cy="46673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3A128F-259C-CF47-B034-6588006A1985}"/>
              </a:ext>
            </a:extLst>
          </p:cNvPr>
          <p:cNvSpPr/>
          <p:nvPr/>
        </p:nvSpPr>
        <p:spPr>
          <a:xfrm>
            <a:off x="4869180" y="1325880"/>
            <a:ext cx="548640" cy="10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11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C5A2-7DD4-694B-844F-622C695C8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Security Clearance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21728F-FCF6-E840-88CF-B809374CA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6438" y="2205037"/>
            <a:ext cx="60198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72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11E4-5E2F-1046-A222-E4DDA3F0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Your Letters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BA214A-D228-0D48-BEB8-4C3C191AC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567531"/>
            <a:ext cx="7315200" cy="371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10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11E4-5E2F-1046-A222-E4DDA3F0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Decoding Your Letters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91FDAF-7346-B24B-8B47-33A6BD034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415707"/>
            <a:ext cx="7315200" cy="401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53EF9-1684-D742-8918-525B6C55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Expiration Date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558A48-AD91-DF4F-9F92-B262D5A2A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524316"/>
            <a:ext cx="7315200" cy="17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95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BC01F8C-E9A9-D34C-938B-FC065E680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C50E20-574E-0C4A-A845-EC8972B9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OSR – Subspecialty 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DA7E04-F119-C048-ADA5-0F19829CBDB2}"/>
              </a:ext>
            </a:extLst>
          </p:cNvPr>
          <p:cNvSpPr/>
          <p:nvPr/>
        </p:nvSpPr>
        <p:spPr>
          <a:xfrm>
            <a:off x="3989412" y="1522408"/>
            <a:ext cx="971550" cy="171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984FC6-08A6-8740-A3A0-270E4F0A861C}"/>
              </a:ext>
            </a:extLst>
          </p:cNvPr>
          <p:cNvSpPr/>
          <p:nvPr/>
        </p:nvSpPr>
        <p:spPr>
          <a:xfrm>
            <a:off x="6878472" y="2565779"/>
            <a:ext cx="764274" cy="423081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8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E95E-E87A-934A-A0A2-EB23D5EE1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Deciphering Your Codes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9DD042-13C5-084C-8F0A-0C2AD9169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85837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85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2">
            <a:extLst>
              <a:ext uri="{FF2B5EF4-FFF2-40B4-BE49-F238E27FC236}">
                <a16:creationId xmlns:a16="http://schemas.microsoft.com/office/drawing/2014/main" id="{25736244-99DB-2546-A45F-93D936C3F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319C7-09D6-EA4B-AECF-A92B7C26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Rest of the OSR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85859-4F8F-E944-BD94-810CF8AB2038}"/>
              </a:ext>
            </a:extLst>
          </p:cNvPr>
          <p:cNvSpPr/>
          <p:nvPr/>
        </p:nvSpPr>
        <p:spPr>
          <a:xfrm>
            <a:off x="4199044" y="1543474"/>
            <a:ext cx="388620" cy="171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D6445D-D254-5D40-991B-43CC50F807E5}"/>
              </a:ext>
            </a:extLst>
          </p:cNvPr>
          <p:cNvSpPr/>
          <p:nvPr/>
        </p:nvSpPr>
        <p:spPr>
          <a:xfrm>
            <a:off x="6954143" y="2565778"/>
            <a:ext cx="572195" cy="423081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E58C9A-7A72-D642-83EE-44EC19899407}"/>
              </a:ext>
            </a:extLst>
          </p:cNvPr>
          <p:cNvSpPr/>
          <p:nvPr/>
        </p:nvSpPr>
        <p:spPr>
          <a:xfrm>
            <a:off x="7620001" y="2483557"/>
            <a:ext cx="2810932" cy="103857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A3FFFF-CDF0-5548-9706-BEE119A1FD10}"/>
              </a:ext>
            </a:extLst>
          </p:cNvPr>
          <p:cNvSpPr/>
          <p:nvPr/>
        </p:nvSpPr>
        <p:spPr>
          <a:xfrm>
            <a:off x="3868738" y="2565778"/>
            <a:ext cx="2498195" cy="561244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90C67C-86BD-B943-A88E-F49BE16A835F}"/>
              </a:ext>
            </a:extLst>
          </p:cNvPr>
          <p:cNvSpPr/>
          <p:nvPr/>
        </p:nvSpPr>
        <p:spPr>
          <a:xfrm>
            <a:off x="5689600" y="3977876"/>
            <a:ext cx="1016000" cy="77474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2BBDA31-8B6A-CB41-992A-2969261BB311}"/>
              </a:ext>
            </a:extLst>
          </p:cNvPr>
          <p:cNvSpPr/>
          <p:nvPr/>
        </p:nvSpPr>
        <p:spPr>
          <a:xfrm>
            <a:off x="3868739" y="4882446"/>
            <a:ext cx="3085404" cy="1038576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E420FD-6CCB-9041-BCB2-D6B20E492064}"/>
              </a:ext>
            </a:extLst>
          </p:cNvPr>
          <p:cNvSpPr txBox="1"/>
          <p:nvPr/>
        </p:nvSpPr>
        <p:spPr>
          <a:xfrm>
            <a:off x="6772188" y="1919447"/>
            <a:ext cx="102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Anthony Frabutt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BAB6A6-776B-EF4C-82D3-9EE1FA215589}"/>
              </a:ext>
            </a:extLst>
          </p:cNvPr>
          <p:cNvSpPr txBox="1"/>
          <p:nvPr/>
        </p:nvSpPr>
        <p:spPr>
          <a:xfrm>
            <a:off x="8194675" y="2679679"/>
            <a:ext cx="161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My Navy Career Center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F5B28B-3B75-0549-BB7B-74A58D22D8F7}"/>
              </a:ext>
            </a:extLst>
          </p:cNvPr>
          <p:cNvSpPr txBox="1"/>
          <p:nvPr/>
        </p:nvSpPr>
        <p:spPr>
          <a:xfrm>
            <a:off x="6772188" y="4227525"/>
            <a:ext cx="151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NDAWS/BOL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6691CD-8FF8-B84E-AFD2-A6C25AC07584}"/>
              </a:ext>
            </a:extLst>
          </p:cNvPr>
          <p:cNvSpPr txBox="1"/>
          <p:nvPr/>
        </p:nvSpPr>
        <p:spPr>
          <a:xfrm>
            <a:off x="7106356" y="5243268"/>
            <a:ext cx="2700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Billets and AQDs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90AD4B-24B7-2845-AE95-B7992E8E09B4}"/>
              </a:ext>
            </a:extLst>
          </p:cNvPr>
          <p:cNvSpPr txBox="1"/>
          <p:nvPr/>
        </p:nvSpPr>
        <p:spPr>
          <a:xfrm>
            <a:off x="3868737" y="3167178"/>
            <a:ext cx="3586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Joint Services Transcript OPS Center</a:t>
            </a:r>
          </a:p>
        </p:txBody>
      </p:sp>
    </p:spTree>
    <p:extLst>
      <p:ext uri="{BB962C8B-B14F-4D97-AF65-F5344CB8AC3E}">
        <p14:creationId xmlns:p14="http://schemas.microsoft.com/office/powerpoint/2010/main" val="1673801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440E-9221-B649-B3DE-CBFF8D95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Your PSR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2BA692-0C5C-994C-8B01-CFA56319E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08694"/>
            <a:ext cx="7315200" cy="5031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BA0C3D-34CA-644E-BCAB-BA386354923C}"/>
              </a:ext>
            </a:extLst>
          </p:cNvPr>
          <p:cNvSpPr/>
          <p:nvPr/>
        </p:nvSpPr>
        <p:spPr>
          <a:xfrm>
            <a:off x="6311590" y="1728439"/>
            <a:ext cx="457200" cy="3891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242E40-BA13-0F45-AF71-F870CDCF42B1}"/>
              </a:ext>
            </a:extLst>
          </p:cNvPr>
          <p:cNvSpPr/>
          <p:nvPr/>
        </p:nvSpPr>
        <p:spPr>
          <a:xfrm>
            <a:off x="7635240" y="1291590"/>
            <a:ext cx="537210" cy="11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19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B53D0-0337-B844-9437-35B750C4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FITREP Continuity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2F7C74-5A64-3344-B878-03BD3050F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2105995"/>
            <a:ext cx="7315200" cy="263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4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A4D6-7DE6-374E-9A52-D264ECDA6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 Continuity Report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FD4002-8DDE-4444-AF8A-147980090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339064"/>
            <a:ext cx="7315200" cy="41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87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9472-6ADA-BC48-9551-44B2D1C0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 in Your FITREPs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8F77FE-3B66-E042-B3AA-9C45E6E45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05693"/>
            <a:ext cx="7315200" cy="44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69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31CB1-E63F-8648-8887-92821FB1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Review of FITREPs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0DE9C8-B1D4-4B42-8916-9D5BF2C7F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908694"/>
            <a:ext cx="7315200" cy="50310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5FFE8A-7FA0-AF40-BB6B-CFFD4909CDA9}"/>
              </a:ext>
            </a:extLst>
          </p:cNvPr>
          <p:cNvSpPr/>
          <p:nvPr/>
        </p:nvSpPr>
        <p:spPr>
          <a:xfrm>
            <a:off x="6255834" y="1728439"/>
            <a:ext cx="490654" cy="3902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F473EB-D3AE-1141-A4E2-655D7637008C}"/>
              </a:ext>
            </a:extLst>
          </p:cNvPr>
          <p:cNvSpPr/>
          <p:nvPr/>
        </p:nvSpPr>
        <p:spPr>
          <a:xfrm>
            <a:off x="7635240" y="1325880"/>
            <a:ext cx="51435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94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41148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7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Usually not recommended unless new info available</a:t>
            </a:r>
          </a:p>
          <a:p>
            <a:pPr eaLnBrk="1" hangingPunct="1"/>
            <a:r>
              <a:rPr lang="en-US" sz="2400" dirty="0"/>
              <a:t>Tell the board something you feel that they need to know</a:t>
            </a:r>
          </a:p>
          <a:p>
            <a:pPr lvl="1"/>
            <a:r>
              <a:rPr lang="en-US" sz="2200" dirty="0"/>
              <a:t>You’ve tried to fix your record without success</a:t>
            </a:r>
          </a:p>
          <a:p>
            <a:pPr lvl="1"/>
            <a:r>
              <a:rPr lang="en-US" sz="2200" dirty="0"/>
              <a:t>What do you want to do with the promotion?</a:t>
            </a:r>
          </a:p>
          <a:p>
            <a:pPr eaLnBrk="1" hangingPunct="1"/>
            <a:r>
              <a:rPr lang="en-US" sz="2400" dirty="0"/>
              <a:t>Letters of recommendation</a:t>
            </a:r>
          </a:p>
          <a:p>
            <a:pPr lvl="1" eaLnBrk="1" hangingPunct="1"/>
            <a:r>
              <a:rPr lang="en-US" sz="2000" dirty="0"/>
              <a:t>Not from CO unless amplifying info is required</a:t>
            </a:r>
          </a:p>
          <a:p>
            <a:pPr lvl="1" eaLnBrk="1" hangingPunct="1"/>
            <a:r>
              <a:rPr lang="en-US" sz="2000" dirty="0"/>
              <a:t>Senior members that can provide </a:t>
            </a:r>
            <a:r>
              <a:rPr lang="en-US" sz="2000" u="sng" dirty="0"/>
              <a:t>meaningful</a:t>
            </a:r>
            <a:r>
              <a:rPr lang="en-US" sz="2000" dirty="0"/>
              <a:t> information</a:t>
            </a:r>
          </a:p>
          <a:p>
            <a:pPr lvl="1" eaLnBrk="1" hangingPunct="1"/>
            <a:r>
              <a:rPr lang="en-US" sz="2000" dirty="0"/>
              <a:t>Specialty Leader is solid default choice</a:t>
            </a:r>
          </a:p>
          <a:p>
            <a:pPr eaLnBrk="1" hangingPunct="1"/>
            <a:r>
              <a:rPr lang="en-US" sz="2400" dirty="0"/>
              <a:t>Watch the length and tone!</a:t>
            </a:r>
          </a:p>
          <a:p>
            <a:pPr eaLnBrk="1" hangingPunct="1"/>
            <a:r>
              <a:rPr lang="en-US" sz="2400" dirty="0"/>
              <a:t>If you fail to promote, will you be kicking yourself for not sending a letter?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Letters to the Board</a:t>
            </a:r>
          </a:p>
        </p:txBody>
      </p:sp>
    </p:spTree>
    <p:extLst>
      <p:ext uri="{BB962C8B-B14F-4D97-AF65-F5344CB8AC3E}">
        <p14:creationId xmlns:p14="http://schemas.microsoft.com/office/powerpoint/2010/main" val="243293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Mail and e-mail still available</a:t>
            </a:r>
          </a:p>
          <a:p>
            <a:pPr eaLnBrk="1" hangingPunct="1"/>
            <a:r>
              <a:rPr lang="en-US" sz="2400" dirty="0"/>
              <a:t>Electronic submission to become the preferred method</a:t>
            </a:r>
          </a:p>
          <a:p>
            <a:r>
              <a:rPr lang="en-US" sz="2400" dirty="0"/>
              <a:t>Go to </a:t>
            </a:r>
            <a:r>
              <a:rPr lang="en-US" sz="2400" dirty="0">
                <a:hlinkClick r:id="rId3"/>
              </a:rPr>
              <a:t>https://www.mnp.navy.mil/group/my-record</a:t>
            </a:r>
            <a:endParaRPr lang="en-US" sz="2400" dirty="0"/>
          </a:p>
          <a:p>
            <a:r>
              <a:rPr lang="en-US" sz="2400" dirty="0"/>
              <a:t> Must have all information, with attachments (if applicable), prior to beginning this process, as there is currently no “save-and-return” function</a:t>
            </a:r>
          </a:p>
          <a:p>
            <a:r>
              <a:rPr lang="en-US" sz="2400" dirty="0"/>
              <a:t>Receive an email confirmation of receipt</a:t>
            </a:r>
          </a:p>
          <a:p>
            <a:r>
              <a:rPr lang="en-US" sz="2400" dirty="0"/>
              <a:t>Questions to </a:t>
            </a:r>
            <a:r>
              <a:rPr lang="en-US" sz="2400" dirty="0" err="1"/>
              <a:t>MyNavy</a:t>
            </a:r>
            <a:r>
              <a:rPr lang="en-US" sz="2400" dirty="0"/>
              <a:t> Career Center (MNCC) by calling (833)-330-6622, or via DSN at 882-6622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Electronic Upload of Letters to the Board</a:t>
            </a:r>
          </a:p>
        </p:txBody>
      </p:sp>
    </p:spTree>
    <p:extLst>
      <p:ext uri="{BB962C8B-B14F-4D97-AF65-F5344CB8AC3E}">
        <p14:creationId xmlns:p14="http://schemas.microsoft.com/office/powerpoint/2010/main" val="1129196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A4E2-0E67-CE4F-AB7A-824FD6D4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Board Want to See?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8B09B8-04B9-F143-8E49-9FF307856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057555"/>
            <a:ext cx="7315200" cy="473336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A7FFC2-F457-7647-9535-CC93FECFFBD5}"/>
              </a:ext>
            </a:extLst>
          </p:cNvPr>
          <p:cNvSpPr/>
          <p:nvPr/>
        </p:nvSpPr>
        <p:spPr>
          <a:xfrm>
            <a:off x="4137102" y="1550020"/>
            <a:ext cx="446049" cy="167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B00ED2-3D7B-E242-BA86-35CA6810107E}"/>
              </a:ext>
            </a:extLst>
          </p:cNvPr>
          <p:cNvSpPr txBox="1"/>
          <p:nvPr/>
        </p:nvSpPr>
        <p:spPr>
          <a:xfrm>
            <a:off x="7855922" y="3725669"/>
            <a:ext cx="28459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Updated your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MD/DO degree present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Board certified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Service schools show ongoing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Important AQDs – JPME, Exec Med, operational</a:t>
            </a:r>
          </a:p>
        </p:txBody>
      </p:sp>
    </p:spTree>
    <p:extLst>
      <p:ext uri="{BB962C8B-B14F-4D97-AF65-F5344CB8AC3E}">
        <p14:creationId xmlns:p14="http://schemas.microsoft.com/office/powerpoint/2010/main" val="3995015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A4E2-0E67-CE4F-AB7A-824FD6D45E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2947988" cy="4600575"/>
          </a:xfrm>
        </p:spPr>
        <p:txBody>
          <a:bodyPr/>
          <a:lstStyle/>
          <a:p>
            <a:r>
              <a:rPr lang="en-US" dirty="0"/>
              <a:t>What Does the Board Want to See?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4356A0-3E70-C34F-AC9A-CD2D54CB1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88" y="1123950"/>
            <a:ext cx="11652252" cy="1017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CF52F6-06D8-E34D-B732-FA5915E21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46" y="2141034"/>
            <a:ext cx="11621794" cy="23862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B2E6A4-7FAA-7242-B922-A487F61779DA}"/>
              </a:ext>
            </a:extLst>
          </p:cNvPr>
          <p:cNvSpPr/>
          <p:nvPr/>
        </p:nvSpPr>
        <p:spPr>
          <a:xfrm>
            <a:off x="4170556" y="1123951"/>
            <a:ext cx="758283" cy="3403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6476F-AC6F-0D41-B485-471F320B17CA}"/>
              </a:ext>
            </a:extLst>
          </p:cNvPr>
          <p:cNvSpPr txBox="1"/>
          <p:nvPr/>
        </p:nvSpPr>
        <p:spPr>
          <a:xfrm>
            <a:off x="1719212" y="5344318"/>
            <a:ext cx="1599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Important jobs, including at least one operational job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0CF2363-10D2-9E46-AB7B-C77B88F60942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2517423" y="4527260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ED953E-CD92-F949-8CCD-C9849A245DFC}"/>
              </a:ext>
            </a:extLst>
          </p:cNvPr>
          <p:cNvSpPr txBox="1"/>
          <p:nvPr/>
        </p:nvSpPr>
        <p:spPr>
          <a:xfrm>
            <a:off x="6912046" y="5344318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Above the RSCA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42C697-1AF1-284B-8103-088F41FD197A}"/>
              </a:ext>
            </a:extLst>
          </p:cNvPr>
          <p:cNvCxnSpPr>
            <a:cxnSpLocks/>
          </p:cNvCxnSpPr>
          <p:nvPr/>
        </p:nvCxnSpPr>
        <p:spPr>
          <a:xfrm flipH="1" flipV="1">
            <a:off x="7785162" y="4527260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DF5D268-4BE7-194A-B7AC-72D08ECE18F6}"/>
              </a:ext>
            </a:extLst>
          </p:cNvPr>
          <p:cNvSpPr txBox="1"/>
          <p:nvPr/>
        </p:nvSpPr>
        <p:spPr>
          <a:xfrm>
            <a:off x="9675124" y="5359675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Competitive EPs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E5E7C7-50FE-2042-AF23-5651EA7A7983}"/>
              </a:ext>
            </a:extLst>
          </p:cNvPr>
          <p:cNvCxnSpPr>
            <a:cxnSpLocks/>
          </p:cNvCxnSpPr>
          <p:nvPr/>
        </p:nvCxnSpPr>
        <p:spPr>
          <a:xfrm flipH="1" flipV="1">
            <a:off x="10548240" y="4527258"/>
            <a:ext cx="1650" cy="81705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9C12E4E-6FD6-DF47-B0F5-4DB55EC46E73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1026969" y="545800"/>
            <a:ext cx="0" cy="5781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EADDBA2-DC98-FD44-BD60-30289826612A}"/>
              </a:ext>
            </a:extLst>
          </p:cNvPr>
          <p:cNvSpPr txBox="1"/>
          <p:nvPr/>
        </p:nvSpPr>
        <p:spPr>
          <a:xfrm>
            <a:off x="10153853" y="176468"/>
            <a:ext cx="174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PHA failures</a:t>
            </a:r>
          </a:p>
        </p:txBody>
      </p:sp>
    </p:spTree>
    <p:extLst>
      <p:ext uri="{BB962C8B-B14F-4D97-AF65-F5344CB8AC3E}">
        <p14:creationId xmlns:p14="http://schemas.microsoft.com/office/powerpoint/2010/main" val="3059761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665C2E-D6B5-B645-A5DF-37BDF9C49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98084"/>
            <a:ext cx="7315200" cy="42523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69B9F-5FD8-8E41-AE07-DBC57552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Get Ready?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C03CD8-B728-1142-9673-2CE9581AC6DE}"/>
              </a:ext>
            </a:extLst>
          </p:cNvPr>
          <p:cNvSpPr/>
          <p:nvPr/>
        </p:nvSpPr>
        <p:spPr>
          <a:xfrm>
            <a:off x="3868739" y="2295200"/>
            <a:ext cx="1743392" cy="457200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FBE82-F6CA-DE48-B5A3-6DB90FB14EB4}"/>
              </a:ext>
            </a:extLst>
          </p:cNvPr>
          <p:cNvSpPr txBox="1"/>
          <p:nvPr/>
        </p:nvSpPr>
        <p:spPr>
          <a:xfrm>
            <a:off x="4666050" y="590198"/>
            <a:ext cx="5720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MCCareer.org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4666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64611-270C-3741-B1F3-479F4BF6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960E5-B1E2-174F-80CB-D1FE49174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Joel.M.Schofer.mil@mail.mil</a:t>
            </a:r>
          </a:p>
          <a:p>
            <a:r>
              <a:rPr lang="en-US"/>
              <a:t>Cell </a:t>
            </a:r>
            <a:r>
              <a:rPr lang="en-US" dirty="0"/>
              <a:t>– 302-824-4411</a:t>
            </a:r>
          </a:p>
          <a:p>
            <a:r>
              <a:rPr lang="en-US" dirty="0"/>
              <a:t>If you want a record review, e-mail me your OSR/PSR/ODC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8A69DEE-E7E4-D44A-9F26-95195FA55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952" y="3033789"/>
            <a:ext cx="5435600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0249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2551</TotalTime>
  <Words>823</Words>
  <Application>Microsoft Macintosh PowerPoint</Application>
  <PresentationFormat>Widescreen</PresentationFormat>
  <Paragraphs>126</Paragraphs>
  <Slides>43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Corbel</vt:lpstr>
      <vt:lpstr>Wingdings 2</vt:lpstr>
      <vt:lpstr>Frame</vt:lpstr>
      <vt:lpstr>FY22 Promotion Boards: What are They Looking At and How Can You Get Ready?</vt:lpstr>
      <vt:lpstr>What are They Looking At?</vt:lpstr>
      <vt:lpstr>PowerPoint Presentation</vt:lpstr>
      <vt:lpstr>Selection Board Preparation Room</vt:lpstr>
      <vt:lpstr>Record Review by Recorders</vt:lpstr>
      <vt:lpstr>Board Convenes → To "The Tank"</vt:lpstr>
      <vt:lpstr>“The Tank”</vt:lpstr>
      <vt:lpstr>What is Displayed in The Tank?</vt:lpstr>
      <vt:lpstr>OSR Markup After Record Review</vt:lpstr>
      <vt:lpstr>PSR Markup After Record Review</vt:lpstr>
      <vt:lpstr>Let’s Get Your Record</vt:lpstr>
      <vt:lpstr>BUPERS On-Line</vt:lpstr>
      <vt:lpstr>Click on OMPF Link</vt:lpstr>
      <vt:lpstr>OMPF Documents</vt:lpstr>
      <vt:lpstr>Click on  the Document Name to See It</vt:lpstr>
      <vt:lpstr>My Photo</vt:lpstr>
      <vt:lpstr>If  You Don’t Have a Photo in Your OMPF</vt:lpstr>
      <vt:lpstr>Getting Your OSR, PSR, and ODC</vt:lpstr>
      <vt:lpstr>Getting Your OSR, PSR, and ODC</vt:lpstr>
      <vt:lpstr>Getting Your OSR, PSR, and ODC</vt:lpstr>
      <vt:lpstr>Getting Your OSR, PSR, and ODC</vt:lpstr>
      <vt:lpstr>Getting Your OSR, PSR, and ODC</vt:lpstr>
      <vt:lpstr>How Can You Get Ready?</vt:lpstr>
      <vt:lpstr>Your ODC</vt:lpstr>
      <vt:lpstr>Your Security Clearance</vt:lpstr>
      <vt:lpstr>Decoding Your Letters</vt:lpstr>
      <vt:lpstr>Decoding Your Letters</vt:lpstr>
      <vt:lpstr>Check Your Expiration Date</vt:lpstr>
      <vt:lpstr>Your OSR – Subspecialty Code</vt:lpstr>
      <vt:lpstr>Deciphering Your Codes</vt:lpstr>
      <vt:lpstr>The Rest of the OSR</vt:lpstr>
      <vt:lpstr>Checking Your PSR</vt:lpstr>
      <vt:lpstr>Checking FITREP Continuity</vt:lpstr>
      <vt:lpstr>Performance Evaluation Continuity Report</vt:lpstr>
      <vt:lpstr>Gaps in Your FITREPs</vt:lpstr>
      <vt:lpstr>Manual Review of FITREPs</vt:lpstr>
      <vt:lpstr>PowerPoint Presentation</vt:lpstr>
      <vt:lpstr>Letters to the Board</vt:lpstr>
      <vt:lpstr>Electronic Upload of Letters to the Board</vt:lpstr>
      <vt:lpstr>What Does the Board Want to See?</vt:lpstr>
      <vt:lpstr>What Does the Board Want to See?</vt:lpstr>
      <vt:lpstr>How Can You Get Ready?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 Promotion Boards: What are They Looking At and How Can You Get Ready?</dc:title>
  <dc:creator>Joel Schofer</dc:creator>
  <cp:lastModifiedBy>Joel Schofer</cp:lastModifiedBy>
  <cp:revision>81</cp:revision>
  <dcterms:created xsi:type="dcterms:W3CDTF">2018-11-10T20:10:15Z</dcterms:created>
  <dcterms:modified xsi:type="dcterms:W3CDTF">2020-11-29T16:44:05Z</dcterms:modified>
</cp:coreProperties>
</file>