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 id="2147483846" r:id="rId2"/>
    <p:sldMasterId id="2147483859" r:id="rId3"/>
    <p:sldMasterId id="2147483873" r:id="rId4"/>
    <p:sldMasterId id="2147483922" r:id="rId5"/>
  </p:sldMasterIdLst>
  <p:notesMasterIdLst>
    <p:notesMasterId r:id="rId31"/>
  </p:notesMasterIdLst>
  <p:handoutMasterIdLst>
    <p:handoutMasterId r:id="rId32"/>
  </p:handoutMasterIdLst>
  <p:sldIdLst>
    <p:sldId id="686" r:id="rId6"/>
    <p:sldId id="661" r:id="rId7"/>
    <p:sldId id="662" r:id="rId8"/>
    <p:sldId id="663" r:id="rId9"/>
    <p:sldId id="664" r:id="rId10"/>
    <p:sldId id="665" r:id="rId11"/>
    <p:sldId id="666" r:id="rId12"/>
    <p:sldId id="689" r:id="rId13"/>
    <p:sldId id="687" r:id="rId14"/>
    <p:sldId id="669" r:id="rId15"/>
    <p:sldId id="671" r:id="rId16"/>
    <p:sldId id="672" r:id="rId17"/>
    <p:sldId id="673" r:id="rId18"/>
    <p:sldId id="683" r:id="rId19"/>
    <p:sldId id="674" r:id="rId20"/>
    <p:sldId id="684" r:id="rId21"/>
    <p:sldId id="675" r:id="rId22"/>
    <p:sldId id="676" r:id="rId23"/>
    <p:sldId id="677" r:id="rId24"/>
    <p:sldId id="688" r:id="rId25"/>
    <p:sldId id="679" r:id="rId26"/>
    <p:sldId id="685" r:id="rId27"/>
    <p:sldId id="680" r:id="rId28"/>
    <p:sldId id="681" r:id="rId29"/>
    <p:sldId id="682" r:id="rId30"/>
  </p:sldIdLst>
  <p:sldSz cx="9144000" cy="6858000" type="screen4x3"/>
  <p:notesSz cx="7023100" cy="93091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6115"/>
    <a:srgbClr val="FF0000"/>
    <a:srgbClr val="0000FF"/>
    <a:srgbClr val="000099"/>
    <a:srgbClr val="66FFCC"/>
    <a:srgbClr val="FD745D"/>
    <a:srgbClr val="FFFF00"/>
    <a:srgbClr val="EAFC04"/>
    <a:srgbClr val="777777"/>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20" autoAdjust="0"/>
    <p:restoredTop sz="95884" autoAdjust="0"/>
  </p:normalViewPr>
  <p:slideViewPr>
    <p:cSldViewPr>
      <p:cViewPr varScale="1">
        <p:scale>
          <a:sx n="118" d="100"/>
          <a:sy n="118" d="100"/>
        </p:scale>
        <p:origin x="1517" y="91"/>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16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980" cy="465773"/>
          </a:xfrm>
          <a:prstGeom prst="rect">
            <a:avLst/>
          </a:prstGeom>
        </p:spPr>
        <p:txBody>
          <a:bodyPr vert="horz" lIns="91569" tIns="45784" rIns="91569" bIns="45784" rtlCol="0"/>
          <a:lstStyle>
            <a:lvl1pPr algn="l">
              <a:defRPr sz="1200"/>
            </a:lvl1pPr>
          </a:lstStyle>
          <a:p>
            <a:endParaRPr lang="en-US" dirty="0"/>
          </a:p>
        </p:txBody>
      </p:sp>
      <p:sp>
        <p:nvSpPr>
          <p:cNvPr id="3" name="Date Placeholder 2"/>
          <p:cNvSpPr>
            <a:spLocks noGrp="1"/>
          </p:cNvSpPr>
          <p:nvPr>
            <p:ph type="dt" sz="quarter" idx="1"/>
          </p:nvPr>
        </p:nvSpPr>
        <p:spPr>
          <a:xfrm>
            <a:off x="3977532" y="0"/>
            <a:ext cx="3043980" cy="465773"/>
          </a:xfrm>
          <a:prstGeom prst="rect">
            <a:avLst/>
          </a:prstGeom>
        </p:spPr>
        <p:txBody>
          <a:bodyPr vert="horz" lIns="91569" tIns="45784" rIns="91569" bIns="45784" rtlCol="0"/>
          <a:lstStyle>
            <a:lvl1pPr algn="r">
              <a:defRPr sz="1200"/>
            </a:lvl1pPr>
          </a:lstStyle>
          <a:p>
            <a:fld id="{EA53BD24-C0AA-4994-9371-012326B36A5C}" type="datetimeFigureOut">
              <a:rPr lang="en-US" smtClean="0"/>
              <a:pPr/>
              <a:t>9/3/2020</a:t>
            </a:fld>
            <a:endParaRPr lang="en-US" dirty="0"/>
          </a:p>
        </p:txBody>
      </p:sp>
      <p:sp>
        <p:nvSpPr>
          <p:cNvPr id="4" name="Footer Placeholder 3"/>
          <p:cNvSpPr>
            <a:spLocks noGrp="1"/>
          </p:cNvSpPr>
          <p:nvPr>
            <p:ph type="ftr" sz="quarter" idx="2"/>
          </p:nvPr>
        </p:nvSpPr>
        <p:spPr>
          <a:xfrm>
            <a:off x="0" y="8841738"/>
            <a:ext cx="3043980" cy="465773"/>
          </a:xfrm>
          <a:prstGeom prst="rect">
            <a:avLst/>
          </a:prstGeom>
        </p:spPr>
        <p:txBody>
          <a:bodyPr vert="horz" lIns="91569" tIns="45784" rIns="91569" bIns="4578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7532" y="8841738"/>
            <a:ext cx="3043980" cy="465773"/>
          </a:xfrm>
          <a:prstGeom prst="rect">
            <a:avLst/>
          </a:prstGeom>
        </p:spPr>
        <p:txBody>
          <a:bodyPr vert="horz" lIns="91569" tIns="45784" rIns="91569" bIns="45784" rtlCol="0" anchor="b"/>
          <a:lstStyle>
            <a:lvl1pPr algn="r">
              <a:defRPr sz="1200"/>
            </a:lvl1pPr>
          </a:lstStyle>
          <a:p>
            <a:fld id="{9D732425-DD84-4F41-871D-D15E5A5D919D}" type="slidenum">
              <a:rPr lang="en-US" smtClean="0"/>
              <a:pPr/>
              <a:t>‹#›</a:t>
            </a:fld>
            <a:endParaRPr lang="en-US" dirty="0"/>
          </a:p>
        </p:txBody>
      </p:sp>
    </p:spTree>
    <p:extLst>
      <p:ext uri="{BB962C8B-B14F-4D97-AF65-F5344CB8AC3E}">
        <p14:creationId xmlns:p14="http://schemas.microsoft.com/office/powerpoint/2010/main" val="32864624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43343" cy="465455"/>
          </a:xfrm>
          <a:prstGeom prst="rect">
            <a:avLst/>
          </a:prstGeom>
          <a:noFill/>
          <a:ln w="9525">
            <a:noFill/>
            <a:miter lim="800000"/>
            <a:headEnd/>
            <a:tailEnd/>
          </a:ln>
          <a:effectLst/>
        </p:spPr>
        <p:txBody>
          <a:bodyPr vert="horz" wrap="square" lIns="93309" tIns="46655" rIns="93309" bIns="46655" numCol="1" anchor="t" anchorCtr="0" compatLnSpc="1">
            <a:prstTxWarp prst="textNoShape">
              <a:avLst/>
            </a:prstTxWarp>
          </a:bodyPr>
          <a:lstStyle>
            <a:lvl1pPr>
              <a:defRPr sz="1200" smtClean="0"/>
            </a:lvl1pPr>
          </a:lstStyle>
          <a:p>
            <a:pPr>
              <a:defRPr/>
            </a:pPr>
            <a:endParaRPr lang="en-US" dirty="0"/>
          </a:p>
        </p:txBody>
      </p:sp>
      <p:sp>
        <p:nvSpPr>
          <p:cNvPr id="7171" name="Rectangle 3"/>
          <p:cNvSpPr>
            <a:spLocks noGrp="1" noChangeArrowheads="1"/>
          </p:cNvSpPr>
          <p:nvPr>
            <p:ph type="dt" idx="1"/>
          </p:nvPr>
        </p:nvSpPr>
        <p:spPr bwMode="auto">
          <a:xfrm>
            <a:off x="3978131" y="0"/>
            <a:ext cx="3043343" cy="465455"/>
          </a:xfrm>
          <a:prstGeom prst="rect">
            <a:avLst/>
          </a:prstGeom>
          <a:noFill/>
          <a:ln w="9525">
            <a:noFill/>
            <a:miter lim="800000"/>
            <a:headEnd/>
            <a:tailEnd/>
          </a:ln>
          <a:effectLst/>
        </p:spPr>
        <p:txBody>
          <a:bodyPr vert="horz" wrap="square" lIns="93309" tIns="46655" rIns="93309" bIns="46655" numCol="1" anchor="t" anchorCtr="0" compatLnSpc="1">
            <a:prstTxWarp prst="textNoShape">
              <a:avLst/>
            </a:prstTxWarp>
          </a:bodyPr>
          <a:lstStyle>
            <a:lvl1pPr algn="r">
              <a:defRPr sz="1200" smtClean="0"/>
            </a:lvl1pPr>
          </a:lstStyle>
          <a:p>
            <a:pPr>
              <a:defRPr/>
            </a:pPr>
            <a:endParaRPr lang="en-US" dirty="0"/>
          </a:p>
        </p:txBody>
      </p:sp>
      <p:sp>
        <p:nvSpPr>
          <p:cNvPr id="49156" name="Rectangle 4"/>
          <p:cNvSpPr>
            <a:spLocks noGrp="1" noRot="1" noChangeAspect="1" noChangeArrowheads="1" noTextEdit="1"/>
          </p:cNvSpPr>
          <p:nvPr>
            <p:ph type="sldImg" idx="2"/>
          </p:nvPr>
        </p:nvSpPr>
        <p:spPr bwMode="auto">
          <a:xfrm>
            <a:off x="1184275" y="696913"/>
            <a:ext cx="4654550" cy="3490912"/>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702310" y="4421823"/>
            <a:ext cx="5618480" cy="4189095"/>
          </a:xfrm>
          <a:prstGeom prst="rect">
            <a:avLst/>
          </a:prstGeom>
          <a:noFill/>
          <a:ln w="9525">
            <a:noFill/>
            <a:miter lim="800000"/>
            <a:headEnd/>
            <a:tailEnd/>
          </a:ln>
          <a:effectLst/>
        </p:spPr>
        <p:txBody>
          <a:bodyPr vert="horz" wrap="square" lIns="93309" tIns="46655" rIns="93309" bIns="4665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174" name="Rectangle 6"/>
          <p:cNvSpPr>
            <a:spLocks noGrp="1" noChangeArrowheads="1"/>
          </p:cNvSpPr>
          <p:nvPr>
            <p:ph type="ftr" sz="quarter" idx="4"/>
          </p:nvPr>
        </p:nvSpPr>
        <p:spPr bwMode="auto">
          <a:xfrm>
            <a:off x="0" y="8842030"/>
            <a:ext cx="3043343" cy="465455"/>
          </a:xfrm>
          <a:prstGeom prst="rect">
            <a:avLst/>
          </a:prstGeom>
          <a:noFill/>
          <a:ln w="9525">
            <a:noFill/>
            <a:miter lim="800000"/>
            <a:headEnd/>
            <a:tailEnd/>
          </a:ln>
          <a:effectLst/>
        </p:spPr>
        <p:txBody>
          <a:bodyPr vert="horz" wrap="square" lIns="93309" tIns="46655" rIns="93309" bIns="46655" numCol="1" anchor="b" anchorCtr="0" compatLnSpc="1">
            <a:prstTxWarp prst="textNoShape">
              <a:avLst/>
            </a:prstTxWarp>
          </a:bodyPr>
          <a:lstStyle>
            <a:lvl1pPr>
              <a:defRPr sz="1200" smtClean="0"/>
            </a:lvl1pPr>
          </a:lstStyle>
          <a:p>
            <a:pPr>
              <a:defRPr/>
            </a:pPr>
            <a:endParaRPr lang="en-US" dirty="0"/>
          </a:p>
        </p:txBody>
      </p:sp>
      <p:sp>
        <p:nvSpPr>
          <p:cNvPr id="7175" name="Rectangle 7"/>
          <p:cNvSpPr>
            <a:spLocks noGrp="1" noChangeArrowheads="1"/>
          </p:cNvSpPr>
          <p:nvPr>
            <p:ph type="sldNum" sz="quarter" idx="5"/>
          </p:nvPr>
        </p:nvSpPr>
        <p:spPr bwMode="auto">
          <a:xfrm>
            <a:off x="3978131" y="8842030"/>
            <a:ext cx="3043343" cy="465455"/>
          </a:xfrm>
          <a:prstGeom prst="rect">
            <a:avLst/>
          </a:prstGeom>
          <a:noFill/>
          <a:ln w="9525">
            <a:noFill/>
            <a:miter lim="800000"/>
            <a:headEnd/>
            <a:tailEnd/>
          </a:ln>
          <a:effectLst/>
        </p:spPr>
        <p:txBody>
          <a:bodyPr vert="horz" wrap="square" lIns="93309" tIns="46655" rIns="93309" bIns="46655" numCol="1" anchor="b" anchorCtr="0" compatLnSpc="1">
            <a:prstTxWarp prst="textNoShape">
              <a:avLst/>
            </a:prstTxWarp>
          </a:bodyPr>
          <a:lstStyle>
            <a:lvl1pPr algn="r">
              <a:defRPr sz="1200" smtClean="0"/>
            </a:lvl1pPr>
          </a:lstStyle>
          <a:p>
            <a:pPr>
              <a:defRPr/>
            </a:pPr>
            <a:fld id="{5716D166-766A-4796-B914-865A635F976B}" type="slidenum">
              <a:rPr lang="en-US"/>
              <a:pPr>
                <a:defRPr/>
              </a:pPr>
              <a:t>‹#›</a:t>
            </a:fld>
            <a:endParaRPr lang="en-US" dirty="0"/>
          </a:p>
        </p:txBody>
      </p:sp>
    </p:spTree>
    <p:extLst>
      <p:ext uri="{BB962C8B-B14F-4D97-AF65-F5344CB8AC3E}">
        <p14:creationId xmlns:p14="http://schemas.microsoft.com/office/powerpoint/2010/main" val="16981565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2A2D281-4C2C-41BA-884B-7E98F7A47B98}" type="slidenum">
              <a:rPr lang="en-US" smtClean="0">
                <a:solidFill>
                  <a:prstClr val="black"/>
                </a:solidFill>
              </a:rPr>
              <a:pPr/>
              <a:t>2</a:t>
            </a:fld>
            <a:endParaRPr lang="en-US">
              <a:solidFill>
                <a:prstClr val="black"/>
              </a:solidFill>
            </a:endParaRPr>
          </a:p>
        </p:txBody>
      </p:sp>
      <p:sp>
        <p:nvSpPr>
          <p:cNvPr id="23555" name="Rectangle 2"/>
          <p:cNvSpPr>
            <a:spLocks noGrp="1" noRot="1" noChangeAspect="1" noChangeArrowheads="1" noTextEdit="1"/>
          </p:cNvSpPr>
          <p:nvPr>
            <p:ph type="sldImg"/>
          </p:nvPr>
        </p:nvSpPr>
        <p:spPr>
          <a:xfrm>
            <a:off x="1225550" y="822325"/>
            <a:ext cx="4738688" cy="3554413"/>
          </a:xfrm>
          <a:ln/>
        </p:spPr>
      </p:sp>
      <p:sp>
        <p:nvSpPr>
          <p:cNvPr id="23556" name="Rectangle 3"/>
          <p:cNvSpPr>
            <a:spLocks noGrp="1" noChangeArrowheads="1"/>
          </p:cNvSpPr>
          <p:nvPr>
            <p:ph type="body" idx="1"/>
          </p:nvPr>
        </p:nvSpPr>
        <p:spPr>
          <a:xfrm>
            <a:off x="959285" y="4502309"/>
            <a:ext cx="5273610" cy="4262789"/>
          </a:xfrm>
          <a:noFill/>
          <a:ln/>
        </p:spPr>
        <p:txBody>
          <a:bodyPr/>
          <a:lstStyle/>
          <a:p>
            <a:endParaRPr lang="en-US" dirty="0"/>
          </a:p>
        </p:txBody>
      </p:sp>
    </p:spTree>
    <p:extLst>
      <p:ext uri="{BB962C8B-B14F-4D97-AF65-F5344CB8AC3E}">
        <p14:creationId xmlns:p14="http://schemas.microsoft.com/office/powerpoint/2010/main" val="1321942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2A2D281-4C2C-41BA-884B-7E98F7A47B98}" type="slidenum">
              <a:rPr lang="en-US" smtClean="0">
                <a:solidFill>
                  <a:prstClr val="black"/>
                </a:solidFill>
              </a:rPr>
              <a:pPr/>
              <a:t>3</a:t>
            </a:fld>
            <a:endParaRPr lang="en-US">
              <a:solidFill>
                <a:prstClr val="black"/>
              </a:solidFill>
            </a:endParaRPr>
          </a:p>
        </p:txBody>
      </p:sp>
      <p:sp>
        <p:nvSpPr>
          <p:cNvPr id="23555" name="Rectangle 2"/>
          <p:cNvSpPr>
            <a:spLocks noGrp="1" noRot="1" noChangeAspect="1" noChangeArrowheads="1" noTextEdit="1"/>
          </p:cNvSpPr>
          <p:nvPr>
            <p:ph type="sldImg"/>
          </p:nvPr>
        </p:nvSpPr>
        <p:spPr>
          <a:xfrm>
            <a:off x="1225550" y="822325"/>
            <a:ext cx="4738688" cy="3554413"/>
          </a:xfrm>
          <a:ln/>
        </p:spPr>
      </p:sp>
      <p:sp>
        <p:nvSpPr>
          <p:cNvPr id="23556" name="Rectangle 3"/>
          <p:cNvSpPr>
            <a:spLocks noGrp="1" noChangeArrowheads="1"/>
          </p:cNvSpPr>
          <p:nvPr>
            <p:ph type="body" idx="1"/>
          </p:nvPr>
        </p:nvSpPr>
        <p:spPr>
          <a:xfrm>
            <a:off x="959285" y="4502309"/>
            <a:ext cx="5273610" cy="4262789"/>
          </a:xfrm>
          <a:noFill/>
          <a:ln/>
        </p:spPr>
        <p:txBody>
          <a:bodyPr/>
          <a:lstStyle/>
          <a:p>
            <a:endParaRPr lang="en-US" dirty="0"/>
          </a:p>
        </p:txBody>
      </p:sp>
    </p:spTree>
    <p:extLst>
      <p:ext uri="{BB962C8B-B14F-4D97-AF65-F5344CB8AC3E}">
        <p14:creationId xmlns:p14="http://schemas.microsoft.com/office/powerpoint/2010/main" val="962167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2A2D281-4C2C-41BA-884B-7E98F7A47B98}" type="slidenum">
              <a:rPr lang="en-US" smtClean="0">
                <a:solidFill>
                  <a:prstClr val="black"/>
                </a:solidFill>
              </a:rPr>
              <a:pPr/>
              <a:t>4</a:t>
            </a:fld>
            <a:endParaRPr lang="en-US">
              <a:solidFill>
                <a:prstClr val="black"/>
              </a:solidFill>
            </a:endParaRPr>
          </a:p>
        </p:txBody>
      </p:sp>
      <p:sp>
        <p:nvSpPr>
          <p:cNvPr id="23555" name="Rectangle 2"/>
          <p:cNvSpPr>
            <a:spLocks noGrp="1" noRot="1" noChangeAspect="1" noChangeArrowheads="1" noTextEdit="1"/>
          </p:cNvSpPr>
          <p:nvPr>
            <p:ph type="sldImg"/>
          </p:nvPr>
        </p:nvSpPr>
        <p:spPr>
          <a:xfrm>
            <a:off x="1225550" y="822325"/>
            <a:ext cx="4738688" cy="3554413"/>
          </a:xfrm>
          <a:ln/>
        </p:spPr>
      </p:sp>
      <p:sp>
        <p:nvSpPr>
          <p:cNvPr id="23556" name="Rectangle 3"/>
          <p:cNvSpPr>
            <a:spLocks noGrp="1" noChangeArrowheads="1"/>
          </p:cNvSpPr>
          <p:nvPr>
            <p:ph type="body" idx="1"/>
          </p:nvPr>
        </p:nvSpPr>
        <p:spPr>
          <a:xfrm>
            <a:off x="959285" y="4502309"/>
            <a:ext cx="5273610" cy="4262789"/>
          </a:xfrm>
          <a:noFill/>
          <a:ln/>
        </p:spPr>
        <p:txBody>
          <a:bodyPr/>
          <a:lstStyle/>
          <a:p>
            <a:endParaRPr lang="en-US" dirty="0"/>
          </a:p>
        </p:txBody>
      </p:sp>
    </p:spTree>
    <p:extLst>
      <p:ext uri="{BB962C8B-B14F-4D97-AF65-F5344CB8AC3E}">
        <p14:creationId xmlns:p14="http://schemas.microsoft.com/office/powerpoint/2010/main" val="885679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2A2D281-4C2C-41BA-884B-7E98F7A47B98}" type="slidenum">
              <a:rPr lang="en-US" smtClean="0">
                <a:solidFill>
                  <a:prstClr val="black"/>
                </a:solidFill>
              </a:rPr>
              <a:pPr/>
              <a:t>5</a:t>
            </a:fld>
            <a:endParaRPr lang="en-US">
              <a:solidFill>
                <a:prstClr val="black"/>
              </a:solidFill>
            </a:endParaRPr>
          </a:p>
        </p:txBody>
      </p:sp>
      <p:sp>
        <p:nvSpPr>
          <p:cNvPr id="23555" name="Rectangle 2"/>
          <p:cNvSpPr>
            <a:spLocks noGrp="1" noRot="1" noChangeAspect="1" noChangeArrowheads="1" noTextEdit="1"/>
          </p:cNvSpPr>
          <p:nvPr>
            <p:ph type="sldImg"/>
          </p:nvPr>
        </p:nvSpPr>
        <p:spPr>
          <a:xfrm>
            <a:off x="1225550" y="822325"/>
            <a:ext cx="4738688" cy="3554413"/>
          </a:xfrm>
          <a:ln/>
        </p:spPr>
      </p:sp>
      <p:sp>
        <p:nvSpPr>
          <p:cNvPr id="23556" name="Rectangle 3"/>
          <p:cNvSpPr>
            <a:spLocks noGrp="1" noChangeArrowheads="1"/>
          </p:cNvSpPr>
          <p:nvPr>
            <p:ph type="body" idx="1"/>
          </p:nvPr>
        </p:nvSpPr>
        <p:spPr>
          <a:xfrm>
            <a:off x="959285" y="4502309"/>
            <a:ext cx="5273610" cy="4262789"/>
          </a:xfrm>
          <a:noFill/>
          <a:ln/>
        </p:spPr>
        <p:txBody>
          <a:bodyPr/>
          <a:lstStyle/>
          <a:p>
            <a:endParaRPr lang="en-US" dirty="0"/>
          </a:p>
        </p:txBody>
      </p:sp>
    </p:spTree>
    <p:extLst>
      <p:ext uri="{BB962C8B-B14F-4D97-AF65-F5344CB8AC3E}">
        <p14:creationId xmlns:p14="http://schemas.microsoft.com/office/powerpoint/2010/main" val="2707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2A2D281-4C2C-41BA-884B-7E98F7A47B98}" type="slidenum">
              <a:rPr lang="en-US" smtClean="0">
                <a:solidFill>
                  <a:prstClr val="black"/>
                </a:solidFill>
              </a:rPr>
              <a:pPr/>
              <a:t>6</a:t>
            </a:fld>
            <a:endParaRPr lang="en-US">
              <a:solidFill>
                <a:prstClr val="black"/>
              </a:solidFill>
            </a:endParaRPr>
          </a:p>
        </p:txBody>
      </p:sp>
      <p:sp>
        <p:nvSpPr>
          <p:cNvPr id="23555" name="Rectangle 2"/>
          <p:cNvSpPr>
            <a:spLocks noGrp="1" noRot="1" noChangeAspect="1" noChangeArrowheads="1" noTextEdit="1"/>
          </p:cNvSpPr>
          <p:nvPr>
            <p:ph type="sldImg"/>
          </p:nvPr>
        </p:nvSpPr>
        <p:spPr>
          <a:xfrm>
            <a:off x="1225550" y="822325"/>
            <a:ext cx="4738688" cy="3554413"/>
          </a:xfrm>
          <a:ln/>
        </p:spPr>
      </p:sp>
      <p:sp>
        <p:nvSpPr>
          <p:cNvPr id="23556" name="Rectangle 3"/>
          <p:cNvSpPr>
            <a:spLocks noGrp="1" noChangeArrowheads="1"/>
          </p:cNvSpPr>
          <p:nvPr>
            <p:ph type="body" idx="1"/>
          </p:nvPr>
        </p:nvSpPr>
        <p:spPr>
          <a:xfrm>
            <a:off x="959285" y="4502309"/>
            <a:ext cx="5273610" cy="4262789"/>
          </a:xfrm>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smtClean="0">
                <a:solidFill>
                  <a:srgbClr val="000000"/>
                </a:solidFill>
                <a:latin typeface="Arial"/>
              </a:rPr>
              <a:t>Intent: </a:t>
            </a:r>
            <a:r>
              <a:rPr lang="en-US" sz="1200" dirty="0" smtClean="0">
                <a:solidFill>
                  <a:srgbClr val="000000"/>
                </a:solidFill>
                <a:latin typeface="Arial"/>
              </a:rPr>
              <a:t>The Navy MC Career Progression slide displays the larger leadership and promotional spectrum with an operational focus, which .  This slide specifically addresses opportunities within the </a:t>
            </a:r>
            <a:r>
              <a:rPr lang="en-US" sz="1200" b="1" i="1" dirty="0" smtClean="0">
                <a:latin typeface="Arial"/>
              </a:rPr>
              <a:t>Family Medicine</a:t>
            </a:r>
            <a:r>
              <a:rPr lang="en-US" sz="1200" i="1" dirty="0" smtClean="0">
                <a:solidFill>
                  <a:srgbClr val="FF0000"/>
                </a:solidFill>
                <a:latin typeface="Arial"/>
              </a:rPr>
              <a:t> </a:t>
            </a:r>
            <a:r>
              <a:rPr lang="en-US" sz="1200" dirty="0" smtClean="0">
                <a:solidFill>
                  <a:srgbClr val="000000"/>
                </a:solidFill>
                <a:latin typeface="Arial"/>
              </a:rPr>
              <a:t>career pathway and suitable operational billets.</a:t>
            </a:r>
            <a:br>
              <a:rPr lang="en-US" sz="1200" dirty="0" smtClean="0">
                <a:solidFill>
                  <a:srgbClr val="000000"/>
                </a:solidFill>
                <a:latin typeface="Arial"/>
              </a:rPr>
            </a:br>
            <a:endParaRPr lang="en-US" sz="1200" dirty="0" smtClean="0">
              <a:solidFill>
                <a:srgbClr val="000000"/>
              </a:solidFill>
              <a:latin typeface="Aria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smtClean="0">
                <a:solidFill>
                  <a:srgbClr val="000000"/>
                </a:solidFill>
                <a:latin typeface="Arial"/>
              </a:rPr>
              <a:t>Expectations:</a:t>
            </a:r>
            <a:r>
              <a:rPr lang="en-US" sz="1200" dirty="0" smtClean="0">
                <a:solidFill>
                  <a:srgbClr val="000000"/>
                </a:solidFill>
                <a:latin typeface="Arial"/>
              </a:rPr>
              <a:t> The career minded Navy Physician is expected to balance the demands of excellence as a physician against those of operational medicine leadership.  Maintaining currency in the three domains listed below is optimal and requires intentional career management.  The listed opportunities are illustrative but not exhaustive.  </a:t>
            </a:r>
            <a:endParaRPr lang="en-US" sz="1200" b="1" dirty="0" smtClean="0">
              <a:solidFill>
                <a:srgbClr val="000000"/>
              </a:solidFill>
              <a:latin typeface="Arial"/>
            </a:endParaRPr>
          </a:p>
          <a:p>
            <a:endParaRPr lang="en-US" sz="1200" b="1" dirty="0" smtClean="0"/>
          </a:p>
          <a:p>
            <a:r>
              <a:rPr lang="en-US" sz="1200" b="1" dirty="0" smtClean="0"/>
              <a:t>Operational Billets </a:t>
            </a:r>
            <a:r>
              <a:rPr lang="en-US" sz="1200" dirty="0" smtClean="0"/>
              <a:t>are central to career progression and to the development of operational competency.  You should have completed at least one tour by the time you are in zone for CDR, if not more.  A senior operational tour or senior executive tour should be in your record by the time you are in zone for CAPT.  Executive Operational billets are increasingly nominative.</a:t>
            </a:r>
            <a:br>
              <a:rPr lang="en-US" sz="1200" dirty="0" smtClean="0"/>
            </a:br>
            <a:r>
              <a:rPr lang="en-US" sz="1200" b="1" dirty="0" smtClean="0"/>
              <a:t>MTF Leadership </a:t>
            </a:r>
            <a:r>
              <a:rPr lang="en-US" sz="1200" dirty="0" smtClean="0"/>
              <a:t>demonstrates clinical expertise and leadership: Chairing committees, leading divisions, departments and directorates.  The guidance above does not supplant but rather compliments demonstrating operational and clinical </a:t>
            </a:r>
            <a:r>
              <a:rPr lang="en-US" sz="1200" smtClean="0"/>
              <a:t>expertise.</a:t>
            </a:r>
          </a:p>
          <a:p>
            <a:endParaRPr lang="en-US" sz="1200" b="1" dirty="0" smtClean="0"/>
          </a:p>
          <a:p>
            <a:r>
              <a:rPr lang="en-US" sz="1200" b="1" dirty="0" smtClean="0">
                <a:solidFill>
                  <a:srgbClr val="000000"/>
                </a:solidFill>
                <a:latin typeface="Arial"/>
              </a:rPr>
              <a:t>Bottom Line</a:t>
            </a:r>
            <a:r>
              <a:rPr lang="en-US" sz="1200" dirty="0" smtClean="0">
                <a:solidFill>
                  <a:srgbClr val="000000"/>
                </a:solidFill>
                <a:latin typeface="Arial"/>
              </a:rPr>
              <a:t>: Keeping operational currency and relevancy will be critical moving forward to justify Navy Medicine in uniform.</a:t>
            </a:r>
            <a:endParaRPr lang="en-US" sz="1200" b="1" dirty="0" smtClean="0">
              <a:solidFill>
                <a:srgbClr val="000000"/>
              </a:solidFill>
              <a:latin typeface="Arial"/>
            </a:endParaRPr>
          </a:p>
          <a:p>
            <a:endParaRPr lang="en-US" dirty="0" smtClean="0"/>
          </a:p>
        </p:txBody>
      </p:sp>
    </p:spTree>
    <p:extLst>
      <p:ext uri="{BB962C8B-B14F-4D97-AF65-F5344CB8AC3E}">
        <p14:creationId xmlns:p14="http://schemas.microsoft.com/office/powerpoint/2010/main" val="9630894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2A2D281-4C2C-41BA-884B-7E98F7A47B98}" type="slidenum">
              <a:rPr lang="en-US" smtClean="0">
                <a:solidFill>
                  <a:prstClr val="black"/>
                </a:solidFill>
              </a:rPr>
              <a:pPr/>
              <a:t>7</a:t>
            </a:fld>
            <a:endParaRPr lang="en-US">
              <a:solidFill>
                <a:prstClr val="black"/>
              </a:solidFill>
            </a:endParaRPr>
          </a:p>
        </p:txBody>
      </p:sp>
      <p:sp>
        <p:nvSpPr>
          <p:cNvPr id="23555" name="Rectangle 2"/>
          <p:cNvSpPr>
            <a:spLocks noGrp="1" noRot="1" noChangeAspect="1" noChangeArrowheads="1" noTextEdit="1"/>
          </p:cNvSpPr>
          <p:nvPr>
            <p:ph type="sldImg"/>
          </p:nvPr>
        </p:nvSpPr>
        <p:spPr>
          <a:xfrm>
            <a:off x="1225550" y="822325"/>
            <a:ext cx="4738688" cy="3554413"/>
          </a:xfrm>
          <a:ln/>
        </p:spPr>
      </p:sp>
      <p:sp>
        <p:nvSpPr>
          <p:cNvPr id="23556" name="Rectangle 3"/>
          <p:cNvSpPr>
            <a:spLocks noGrp="1" noChangeArrowheads="1"/>
          </p:cNvSpPr>
          <p:nvPr>
            <p:ph type="body" idx="1"/>
          </p:nvPr>
        </p:nvSpPr>
        <p:spPr>
          <a:xfrm>
            <a:off x="959285" y="4502309"/>
            <a:ext cx="5273610" cy="4262789"/>
          </a:xfrm>
          <a:noFill/>
          <a:ln/>
        </p:spPr>
        <p:txBody>
          <a:bodyPr/>
          <a:lstStyle/>
          <a:p>
            <a:endParaRPr lang="en-US" dirty="0"/>
          </a:p>
        </p:txBody>
      </p:sp>
    </p:spTree>
    <p:extLst>
      <p:ext uri="{BB962C8B-B14F-4D97-AF65-F5344CB8AC3E}">
        <p14:creationId xmlns:p14="http://schemas.microsoft.com/office/powerpoint/2010/main" val="26173306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2A2D281-4C2C-41BA-884B-7E98F7A47B98}" type="slidenum">
              <a:rPr lang="en-US" smtClean="0">
                <a:solidFill>
                  <a:prstClr val="black"/>
                </a:solidFill>
              </a:rPr>
              <a:pPr/>
              <a:t>8</a:t>
            </a:fld>
            <a:endParaRPr lang="en-US">
              <a:solidFill>
                <a:prstClr val="black"/>
              </a:solidFill>
            </a:endParaRPr>
          </a:p>
        </p:txBody>
      </p:sp>
      <p:sp>
        <p:nvSpPr>
          <p:cNvPr id="23555" name="Rectangle 2"/>
          <p:cNvSpPr>
            <a:spLocks noGrp="1" noRot="1" noChangeAspect="1" noChangeArrowheads="1" noTextEdit="1"/>
          </p:cNvSpPr>
          <p:nvPr>
            <p:ph type="sldImg"/>
          </p:nvPr>
        </p:nvSpPr>
        <p:spPr>
          <a:xfrm>
            <a:off x="1225550" y="822325"/>
            <a:ext cx="4738688" cy="3554413"/>
          </a:xfrm>
          <a:ln/>
        </p:spPr>
      </p:sp>
      <p:sp>
        <p:nvSpPr>
          <p:cNvPr id="23556" name="Rectangle 3"/>
          <p:cNvSpPr>
            <a:spLocks noGrp="1" noChangeArrowheads="1"/>
          </p:cNvSpPr>
          <p:nvPr>
            <p:ph type="body" idx="1"/>
          </p:nvPr>
        </p:nvSpPr>
        <p:spPr>
          <a:xfrm>
            <a:off x="959285" y="4502309"/>
            <a:ext cx="5273610" cy="4262789"/>
          </a:xfrm>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smtClean="0">
                <a:solidFill>
                  <a:srgbClr val="000000"/>
                </a:solidFill>
                <a:latin typeface="Arial"/>
              </a:rPr>
              <a:t>Intent: </a:t>
            </a:r>
            <a:r>
              <a:rPr lang="en-US" sz="1200" dirty="0" smtClean="0">
                <a:solidFill>
                  <a:srgbClr val="000000"/>
                </a:solidFill>
                <a:latin typeface="Arial"/>
              </a:rPr>
              <a:t>The Navy MC Career Progression slide displays the larger leadership and promotional spectrum with an operational focus, which .  This slide specifically addresses opportunities within the </a:t>
            </a:r>
            <a:r>
              <a:rPr lang="en-US" sz="1200" b="1" i="1" dirty="0" smtClean="0">
                <a:latin typeface="Arial"/>
              </a:rPr>
              <a:t>Family Medicine</a:t>
            </a:r>
            <a:r>
              <a:rPr lang="en-US" sz="1200" i="1" dirty="0" smtClean="0">
                <a:solidFill>
                  <a:srgbClr val="FF0000"/>
                </a:solidFill>
                <a:latin typeface="Arial"/>
              </a:rPr>
              <a:t> </a:t>
            </a:r>
            <a:r>
              <a:rPr lang="en-US" sz="1200" dirty="0" smtClean="0">
                <a:solidFill>
                  <a:srgbClr val="000000"/>
                </a:solidFill>
                <a:latin typeface="Arial"/>
              </a:rPr>
              <a:t>career pathway and suitable operational billets.</a:t>
            </a:r>
            <a:br>
              <a:rPr lang="en-US" sz="1200" dirty="0" smtClean="0">
                <a:solidFill>
                  <a:srgbClr val="000000"/>
                </a:solidFill>
                <a:latin typeface="Arial"/>
              </a:rPr>
            </a:br>
            <a:endParaRPr lang="en-US" sz="1200" dirty="0" smtClean="0">
              <a:solidFill>
                <a:srgbClr val="000000"/>
              </a:solidFill>
              <a:latin typeface="Aria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smtClean="0">
                <a:solidFill>
                  <a:srgbClr val="000000"/>
                </a:solidFill>
                <a:latin typeface="Arial"/>
              </a:rPr>
              <a:t>Expectations:</a:t>
            </a:r>
            <a:r>
              <a:rPr lang="en-US" sz="1200" dirty="0" smtClean="0">
                <a:solidFill>
                  <a:srgbClr val="000000"/>
                </a:solidFill>
                <a:latin typeface="Arial"/>
              </a:rPr>
              <a:t> The career minded Navy Physician is expected to balance the demands of excellence as a physician against those of operational medicine leadership.  Maintaining currency in the three domains listed below is optimal and requires intentional career management.  The listed opportunities are illustrative but not exhaustive.  </a:t>
            </a:r>
            <a:endParaRPr lang="en-US" sz="1200" b="1" dirty="0" smtClean="0">
              <a:solidFill>
                <a:srgbClr val="000000"/>
              </a:solidFill>
              <a:latin typeface="Arial"/>
            </a:endParaRPr>
          </a:p>
          <a:p>
            <a:endParaRPr lang="en-US" sz="1200" b="1" dirty="0" smtClean="0"/>
          </a:p>
          <a:p>
            <a:r>
              <a:rPr lang="en-US" sz="1200" b="1" dirty="0" smtClean="0"/>
              <a:t>Operational Billets </a:t>
            </a:r>
            <a:r>
              <a:rPr lang="en-US" sz="1200" dirty="0" smtClean="0"/>
              <a:t>are central to career progression and to the development of operational competency.  You should have completed at least one tour by the time you are in zone for CDR, if not more.  A senior operational tour or senior executive tour should be in your record by the time you are in zone for CAPT.  Executive Operational billets are increasingly nominative.</a:t>
            </a:r>
            <a:br>
              <a:rPr lang="en-US" sz="1200" dirty="0" smtClean="0"/>
            </a:br>
            <a:r>
              <a:rPr lang="en-US" sz="1200" b="1" dirty="0" smtClean="0"/>
              <a:t>MTF Leadership </a:t>
            </a:r>
            <a:r>
              <a:rPr lang="en-US" sz="1200" dirty="0" smtClean="0"/>
              <a:t>demonstrates clinical expertise and leadership: Chairing committees, leading divisions, departments and directorates.  The guidance above does not supplant but rather compliments demonstrating operational and clinical </a:t>
            </a:r>
            <a:r>
              <a:rPr lang="en-US" sz="1200" smtClean="0"/>
              <a:t>expertise.</a:t>
            </a:r>
          </a:p>
          <a:p>
            <a:endParaRPr lang="en-US" sz="1200" b="1" dirty="0" smtClean="0"/>
          </a:p>
          <a:p>
            <a:r>
              <a:rPr lang="en-US" sz="1200" b="1" dirty="0" smtClean="0">
                <a:solidFill>
                  <a:srgbClr val="000000"/>
                </a:solidFill>
                <a:latin typeface="Arial"/>
              </a:rPr>
              <a:t>Bottom Line</a:t>
            </a:r>
            <a:r>
              <a:rPr lang="en-US" sz="1200" dirty="0" smtClean="0">
                <a:solidFill>
                  <a:srgbClr val="000000"/>
                </a:solidFill>
                <a:latin typeface="Arial"/>
              </a:rPr>
              <a:t>: Keeping operational currency and relevancy will be critical moving forward to justify Navy Medicine in uniform.</a:t>
            </a:r>
            <a:endParaRPr lang="en-US" sz="1200" b="1" dirty="0" smtClean="0">
              <a:solidFill>
                <a:srgbClr val="000000"/>
              </a:solidFill>
              <a:latin typeface="Arial"/>
            </a:endParaRPr>
          </a:p>
          <a:p>
            <a:endParaRPr lang="en-US" dirty="0" smtClean="0"/>
          </a:p>
        </p:txBody>
      </p:sp>
    </p:spTree>
    <p:extLst>
      <p:ext uri="{BB962C8B-B14F-4D97-AF65-F5344CB8AC3E}">
        <p14:creationId xmlns:p14="http://schemas.microsoft.com/office/powerpoint/2010/main" val="12920523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2A2D281-4C2C-41BA-884B-7E98F7A47B98}" type="slidenum">
              <a:rPr lang="en-US" smtClean="0">
                <a:solidFill>
                  <a:prstClr val="black"/>
                </a:solidFill>
              </a:rPr>
              <a:pPr/>
              <a:t>9</a:t>
            </a:fld>
            <a:endParaRPr lang="en-US">
              <a:solidFill>
                <a:prstClr val="black"/>
              </a:solidFill>
            </a:endParaRPr>
          </a:p>
        </p:txBody>
      </p:sp>
      <p:sp>
        <p:nvSpPr>
          <p:cNvPr id="23555" name="Rectangle 2"/>
          <p:cNvSpPr>
            <a:spLocks noGrp="1" noRot="1" noChangeAspect="1" noChangeArrowheads="1" noTextEdit="1"/>
          </p:cNvSpPr>
          <p:nvPr>
            <p:ph type="sldImg"/>
          </p:nvPr>
        </p:nvSpPr>
        <p:spPr>
          <a:xfrm>
            <a:off x="1225550" y="822325"/>
            <a:ext cx="4738688" cy="3554413"/>
          </a:xfrm>
          <a:ln/>
        </p:spPr>
      </p:sp>
      <p:sp>
        <p:nvSpPr>
          <p:cNvPr id="23556" name="Rectangle 3"/>
          <p:cNvSpPr>
            <a:spLocks noGrp="1" noChangeArrowheads="1"/>
          </p:cNvSpPr>
          <p:nvPr>
            <p:ph type="body" idx="1"/>
          </p:nvPr>
        </p:nvSpPr>
        <p:spPr>
          <a:xfrm>
            <a:off x="959285" y="4502309"/>
            <a:ext cx="5273610" cy="4262789"/>
          </a:xfrm>
          <a:noFill/>
          <a:ln/>
        </p:spPr>
        <p:txBody>
          <a:bodyPr/>
          <a:lstStyle/>
          <a:p>
            <a:endParaRPr lang="en-US" dirty="0"/>
          </a:p>
        </p:txBody>
      </p:sp>
    </p:spTree>
    <p:extLst>
      <p:ext uri="{BB962C8B-B14F-4D97-AF65-F5344CB8AC3E}">
        <p14:creationId xmlns:p14="http://schemas.microsoft.com/office/powerpoint/2010/main" val="37900511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2A2D281-4C2C-41BA-884B-7E98F7A47B98}" type="slidenum">
              <a:rPr lang="en-US" smtClean="0">
                <a:solidFill>
                  <a:prstClr val="black"/>
                </a:solidFill>
              </a:rPr>
              <a:pPr/>
              <a:t>10</a:t>
            </a:fld>
            <a:endParaRPr lang="en-US">
              <a:solidFill>
                <a:prstClr val="black"/>
              </a:solidFill>
            </a:endParaRPr>
          </a:p>
        </p:txBody>
      </p:sp>
      <p:sp>
        <p:nvSpPr>
          <p:cNvPr id="23555" name="Rectangle 2"/>
          <p:cNvSpPr>
            <a:spLocks noGrp="1" noRot="1" noChangeAspect="1" noChangeArrowheads="1" noTextEdit="1"/>
          </p:cNvSpPr>
          <p:nvPr>
            <p:ph type="sldImg"/>
          </p:nvPr>
        </p:nvSpPr>
        <p:spPr>
          <a:xfrm>
            <a:off x="1225550" y="822325"/>
            <a:ext cx="4738688" cy="3554413"/>
          </a:xfrm>
          <a:ln/>
        </p:spPr>
      </p:sp>
      <p:sp>
        <p:nvSpPr>
          <p:cNvPr id="23556" name="Rectangle 3"/>
          <p:cNvSpPr>
            <a:spLocks noGrp="1" noChangeArrowheads="1"/>
          </p:cNvSpPr>
          <p:nvPr>
            <p:ph type="body" idx="1"/>
          </p:nvPr>
        </p:nvSpPr>
        <p:spPr>
          <a:xfrm>
            <a:off x="959285" y="4502309"/>
            <a:ext cx="5273610" cy="4262789"/>
          </a:xfrm>
          <a:noFill/>
          <a:ln/>
        </p:spPr>
        <p:txBody>
          <a:bodyPr/>
          <a:lstStyle/>
          <a:p>
            <a:endParaRPr lang="en-US" dirty="0"/>
          </a:p>
        </p:txBody>
      </p:sp>
    </p:spTree>
    <p:extLst>
      <p:ext uri="{BB962C8B-B14F-4D97-AF65-F5344CB8AC3E}">
        <p14:creationId xmlns:p14="http://schemas.microsoft.com/office/powerpoint/2010/main" val="24254095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2A2D281-4C2C-41BA-884B-7E98F7A47B98}" type="slidenum">
              <a:rPr lang="en-US" smtClean="0">
                <a:solidFill>
                  <a:prstClr val="black"/>
                </a:solidFill>
              </a:rPr>
              <a:pPr/>
              <a:t>11</a:t>
            </a:fld>
            <a:endParaRPr lang="en-US">
              <a:solidFill>
                <a:prstClr val="black"/>
              </a:solidFill>
            </a:endParaRPr>
          </a:p>
        </p:txBody>
      </p:sp>
      <p:sp>
        <p:nvSpPr>
          <p:cNvPr id="23555" name="Rectangle 2"/>
          <p:cNvSpPr>
            <a:spLocks noGrp="1" noRot="1" noChangeAspect="1" noChangeArrowheads="1" noTextEdit="1"/>
          </p:cNvSpPr>
          <p:nvPr>
            <p:ph type="sldImg"/>
          </p:nvPr>
        </p:nvSpPr>
        <p:spPr>
          <a:xfrm>
            <a:off x="1225550" y="822325"/>
            <a:ext cx="4738688" cy="3554413"/>
          </a:xfrm>
          <a:ln/>
        </p:spPr>
      </p:sp>
      <p:sp>
        <p:nvSpPr>
          <p:cNvPr id="23556" name="Rectangle 3"/>
          <p:cNvSpPr>
            <a:spLocks noGrp="1" noChangeArrowheads="1"/>
          </p:cNvSpPr>
          <p:nvPr>
            <p:ph type="body" idx="1"/>
          </p:nvPr>
        </p:nvSpPr>
        <p:spPr>
          <a:xfrm>
            <a:off x="959285" y="4502309"/>
            <a:ext cx="5273610" cy="4262789"/>
          </a:xfrm>
          <a:noFill/>
          <a:ln/>
        </p:spPr>
        <p:txBody>
          <a:bodyPr/>
          <a:lstStyle/>
          <a:p>
            <a:endParaRPr lang="en-US" dirty="0"/>
          </a:p>
        </p:txBody>
      </p:sp>
    </p:spTree>
    <p:extLst>
      <p:ext uri="{BB962C8B-B14F-4D97-AF65-F5344CB8AC3E}">
        <p14:creationId xmlns:p14="http://schemas.microsoft.com/office/powerpoint/2010/main" val="42558283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2A2D281-4C2C-41BA-884B-7E98F7A47B98}" type="slidenum">
              <a:rPr lang="en-US" smtClean="0">
                <a:solidFill>
                  <a:prstClr val="black"/>
                </a:solidFill>
              </a:rPr>
              <a:pPr/>
              <a:t>12</a:t>
            </a:fld>
            <a:endParaRPr lang="en-US">
              <a:solidFill>
                <a:prstClr val="black"/>
              </a:solidFill>
            </a:endParaRPr>
          </a:p>
        </p:txBody>
      </p:sp>
      <p:sp>
        <p:nvSpPr>
          <p:cNvPr id="23555" name="Rectangle 2"/>
          <p:cNvSpPr>
            <a:spLocks noGrp="1" noRot="1" noChangeAspect="1" noChangeArrowheads="1" noTextEdit="1"/>
          </p:cNvSpPr>
          <p:nvPr>
            <p:ph type="sldImg"/>
          </p:nvPr>
        </p:nvSpPr>
        <p:spPr>
          <a:xfrm>
            <a:off x="1225550" y="822325"/>
            <a:ext cx="4738688" cy="3554413"/>
          </a:xfrm>
          <a:ln/>
        </p:spPr>
      </p:sp>
      <p:sp>
        <p:nvSpPr>
          <p:cNvPr id="23556" name="Rectangle 3"/>
          <p:cNvSpPr>
            <a:spLocks noGrp="1" noChangeArrowheads="1"/>
          </p:cNvSpPr>
          <p:nvPr>
            <p:ph type="body" idx="1"/>
          </p:nvPr>
        </p:nvSpPr>
        <p:spPr>
          <a:xfrm>
            <a:off x="959285" y="4502309"/>
            <a:ext cx="5273610" cy="4262789"/>
          </a:xfrm>
          <a:noFill/>
          <a:ln/>
        </p:spPr>
        <p:txBody>
          <a:bodyPr/>
          <a:lstStyle/>
          <a:p>
            <a:r>
              <a:rPr lang="en-US" dirty="0" smtClean="0"/>
              <a:t>Acronym</a:t>
            </a:r>
            <a:r>
              <a:rPr lang="en-US" baseline="0" dirty="0" smtClean="0"/>
              <a:t> Glossary</a:t>
            </a:r>
            <a:endParaRPr lang="en-US" dirty="0" smtClean="0"/>
          </a:p>
          <a:p>
            <a:r>
              <a:rPr lang="en-US" dirty="0" smtClean="0"/>
              <a:t>FDPMU=Forward Deployable Preventive</a:t>
            </a:r>
            <a:r>
              <a:rPr lang="en-US" baseline="0" dirty="0" smtClean="0"/>
              <a:t> Medicine Unit</a:t>
            </a:r>
          </a:p>
          <a:p>
            <a:r>
              <a:rPr lang="en-US" baseline="0" dirty="0" smtClean="0"/>
              <a:t>MSC= Military Sealift Command</a:t>
            </a:r>
          </a:p>
          <a:p>
            <a:r>
              <a:rPr lang="en-US" baseline="0" dirty="0" smtClean="0"/>
              <a:t>OLA= Office of Legislative Affairs (Congress)</a:t>
            </a:r>
          </a:p>
          <a:p>
            <a:r>
              <a:rPr lang="en-US" baseline="0" dirty="0" smtClean="0"/>
              <a:t>NMCPHC= Navy &amp; Marine Corps Public Health Center</a:t>
            </a:r>
          </a:p>
          <a:p>
            <a:r>
              <a:rPr lang="en-US" baseline="0" dirty="0" smtClean="0"/>
              <a:t>MEB= Medical Evaluation Board</a:t>
            </a:r>
          </a:p>
          <a:p>
            <a:r>
              <a:rPr lang="en-US" baseline="0" dirty="0" smtClean="0"/>
              <a:t>FACOEM= Fellow American College of Occupational &amp; Environmental Medicine</a:t>
            </a:r>
          </a:p>
          <a:p>
            <a:r>
              <a:rPr lang="en-US" baseline="0" dirty="0" smtClean="0"/>
              <a:t>FMCSA= Federal Motor Carrier Safety Administration</a:t>
            </a:r>
          </a:p>
          <a:p>
            <a:r>
              <a:rPr lang="en-US" baseline="0" dirty="0" smtClean="0"/>
              <a:t>RHI= Radiation Health Indoctrination</a:t>
            </a:r>
          </a:p>
          <a:p>
            <a:r>
              <a:rPr lang="en-US" baseline="0" dirty="0" smtClean="0"/>
              <a:t>PHEO= Public Health Emergency Officer</a:t>
            </a:r>
            <a:endParaRPr lang="en-US" dirty="0"/>
          </a:p>
        </p:txBody>
      </p:sp>
    </p:spTree>
    <p:extLst>
      <p:ext uri="{BB962C8B-B14F-4D97-AF65-F5344CB8AC3E}">
        <p14:creationId xmlns:p14="http://schemas.microsoft.com/office/powerpoint/2010/main" val="1293924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2A2D281-4C2C-41BA-884B-7E98F7A47B98}" type="slidenum">
              <a:rPr lang="en-US" smtClean="0">
                <a:solidFill>
                  <a:prstClr val="black"/>
                </a:solidFill>
              </a:rPr>
              <a:pPr/>
              <a:t>13</a:t>
            </a:fld>
            <a:endParaRPr lang="en-US">
              <a:solidFill>
                <a:prstClr val="black"/>
              </a:solidFill>
            </a:endParaRPr>
          </a:p>
        </p:txBody>
      </p:sp>
      <p:sp>
        <p:nvSpPr>
          <p:cNvPr id="23555" name="Rectangle 2"/>
          <p:cNvSpPr>
            <a:spLocks noGrp="1" noRot="1" noChangeAspect="1" noChangeArrowheads="1" noTextEdit="1"/>
          </p:cNvSpPr>
          <p:nvPr>
            <p:ph type="sldImg"/>
          </p:nvPr>
        </p:nvSpPr>
        <p:spPr>
          <a:xfrm>
            <a:off x="1225550" y="822325"/>
            <a:ext cx="4738688" cy="3554413"/>
          </a:xfrm>
          <a:ln/>
        </p:spPr>
      </p:sp>
      <p:sp>
        <p:nvSpPr>
          <p:cNvPr id="23556" name="Rectangle 3"/>
          <p:cNvSpPr>
            <a:spLocks noGrp="1" noChangeArrowheads="1"/>
          </p:cNvSpPr>
          <p:nvPr>
            <p:ph type="body" idx="1"/>
          </p:nvPr>
        </p:nvSpPr>
        <p:spPr>
          <a:xfrm>
            <a:off x="959285" y="4502309"/>
            <a:ext cx="5273610" cy="4262789"/>
          </a:xfrm>
          <a:noFill/>
          <a:ln/>
        </p:spPr>
        <p:txBody>
          <a:bodyPr/>
          <a:lstStyle/>
          <a:p>
            <a:endParaRPr lang="en-US" dirty="0"/>
          </a:p>
        </p:txBody>
      </p:sp>
    </p:spTree>
    <p:extLst>
      <p:ext uri="{BB962C8B-B14F-4D97-AF65-F5344CB8AC3E}">
        <p14:creationId xmlns:p14="http://schemas.microsoft.com/office/powerpoint/2010/main" val="11472906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2A2D281-4C2C-41BA-884B-7E98F7A47B98}" type="slidenum">
              <a:rPr lang="en-US" smtClean="0">
                <a:solidFill>
                  <a:prstClr val="black"/>
                </a:solidFill>
              </a:rPr>
              <a:pPr/>
              <a:t>14</a:t>
            </a:fld>
            <a:endParaRPr lang="en-US">
              <a:solidFill>
                <a:prstClr val="black"/>
              </a:solidFill>
            </a:endParaRPr>
          </a:p>
        </p:txBody>
      </p:sp>
      <p:sp>
        <p:nvSpPr>
          <p:cNvPr id="23555" name="Rectangle 2"/>
          <p:cNvSpPr>
            <a:spLocks noGrp="1" noRot="1" noChangeAspect="1" noChangeArrowheads="1" noTextEdit="1"/>
          </p:cNvSpPr>
          <p:nvPr>
            <p:ph type="sldImg"/>
          </p:nvPr>
        </p:nvSpPr>
        <p:spPr>
          <a:xfrm>
            <a:off x="1225550" y="822325"/>
            <a:ext cx="4738688" cy="3554413"/>
          </a:xfrm>
          <a:ln/>
        </p:spPr>
      </p:sp>
      <p:sp>
        <p:nvSpPr>
          <p:cNvPr id="23556" name="Rectangle 3"/>
          <p:cNvSpPr>
            <a:spLocks noGrp="1" noChangeArrowheads="1"/>
          </p:cNvSpPr>
          <p:nvPr>
            <p:ph type="body" idx="1"/>
          </p:nvPr>
        </p:nvSpPr>
        <p:spPr>
          <a:xfrm>
            <a:off x="959285" y="4502309"/>
            <a:ext cx="5273610" cy="4262789"/>
          </a:xfrm>
          <a:noFill/>
          <a:ln/>
        </p:spPr>
        <p:txBody>
          <a:bodyPr/>
          <a:lstStyle/>
          <a:p>
            <a:endParaRPr lang="en-US" dirty="0"/>
          </a:p>
        </p:txBody>
      </p:sp>
    </p:spTree>
    <p:extLst>
      <p:ext uri="{BB962C8B-B14F-4D97-AF65-F5344CB8AC3E}">
        <p14:creationId xmlns:p14="http://schemas.microsoft.com/office/powerpoint/2010/main" val="24670004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2A2D281-4C2C-41BA-884B-7E98F7A47B98}" type="slidenum">
              <a:rPr lang="en-US" smtClean="0">
                <a:solidFill>
                  <a:prstClr val="black"/>
                </a:solidFill>
              </a:rPr>
              <a:pPr/>
              <a:t>15</a:t>
            </a:fld>
            <a:endParaRPr lang="en-US">
              <a:solidFill>
                <a:prstClr val="black"/>
              </a:solidFill>
            </a:endParaRPr>
          </a:p>
        </p:txBody>
      </p:sp>
      <p:sp>
        <p:nvSpPr>
          <p:cNvPr id="23555" name="Rectangle 2"/>
          <p:cNvSpPr>
            <a:spLocks noGrp="1" noRot="1" noChangeAspect="1" noChangeArrowheads="1" noTextEdit="1"/>
          </p:cNvSpPr>
          <p:nvPr>
            <p:ph type="sldImg"/>
          </p:nvPr>
        </p:nvSpPr>
        <p:spPr>
          <a:xfrm>
            <a:off x="1225550" y="822325"/>
            <a:ext cx="4738688" cy="3554413"/>
          </a:xfrm>
          <a:ln/>
        </p:spPr>
      </p:sp>
      <p:sp>
        <p:nvSpPr>
          <p:cNvPr id="23556" name="Rectangle 3"/>
          <p:cNvSpPr>
            <a:spLocks noGrp="1" noChangeArrowheads="1"/>
          </p:cNvSpPr>
          <p:nvPr>
            <p:ph type="body" idx="1"/>
          </p:nvPr>
        </p:nvSpPr>
        <p:spPr>
          <a:xfrm>
            <a:off x="959285" y="4502309"/>
            <a:ext cx="5273610" cy="4262789"/>
          </a:xfrm>
          <a:noFill/>
          <a:ln/>
        </p:spPr>
        <p:txBody>
          <a:bodyPr/>
          <a:lstStyle/>
          <a:p>
            <a:endParaRPr lang="en-US" dirty="0"/>
          </a:p>
        </p:txBody>
      </p:sp>
    </p:spTree>
    <p:extLst>
      <p:ext uri="{BB962C8B-B14F-4D97-AF65-F5344CB8AC3E}">
        <p14:creationId xmlns:p14="http://schemas.microsoft.com/office/powerpoint/2010/main" val="994421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2A2D281-4C2C-41BA-884B-7E98F7A47B98}" type="slidenum">
              <a:rPr lang="en-US" smtClean="0">
                <a:solidFill>
                  <a:prstClr val="black"/>
                </a:solidFill>
              </a:rPr>
              <a:pPr/>
              <a:t>16</a:t>
            </a:fld>
            <a:endParaRPr lang="en-US">
              <a:solidFill>
                <a:prstClr val="black"/>
              </a:solidFill>
            </a:endParaRPr>
          </a:p>
        </p:txBody>
      </p:sp>
      <p:sp>
        <p:nvSpPr>
          <p:cNvPr id="23555" name="Rectangle 2"/>
          <p:cNvSpPr>
            <a:spLocks noGrp="1" noRot="1" noChangeAspect="1" noChangeArrowheads="1" noTextEdit="1"/>
          </p:cNvSpPr>
          <p:nvPr>
            <p:ph type="sldImg"/>
          </p:nvPr>
        </p:nvSpPr>
        <p:spPr>
          <a:xfrm>
            <a:off x="1225550" y="822325"/>
            <a:ext cx="4738688" cy="3554413"/>
          </a:xfrm>
          <a:ln/>
        </p:spPr>
      </p:sp>
      <p:sp>
        <p:nvSpPr>
          <p:cNvPr id="23556" name="Rectangle 3"/>
          <p:cNvSpPr>
            <a:spLocks noGrp="1" noChangeArrowheads="1"/>
          </p:cNvSpPr>
          <p:nvPr>
            <p:ph type="body" idx="1"/>
          </p:nvPr>
        </p:nvSpPr>
        <p:spPr>
          <a:xfrm>
            <a:off x="959285" y="4502309"/>
            <a:ext cx="5273610" cy="4262789"/>
          </a:xfrm>
          <a:noFill/>
          <a:ln/>
        </p:spPr>
        <p:txBody>
          <a:bodyPr/>
          <a:lstStyle/>
          <a:p>
            <a:endParaRPr lang="en-US" dirty="0"/>
          </a:p>
        </p:txBody>
      </p:sp>
    </p:spTree>
    <p:extLst>
      <p:ext uri="{BB962C8B-B14F-4D97-AF65-F5344CB8AC3E}">
        <p14:creationId xmlns:p14="http://schemas.microsoft.com/office/powerpoint/2010/main" val="18890812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2A2D281-4C2C-41BA-884B-7E98F7A47B98}" type="slidenum">
              <a:rPr lang="en-US" smtClean="0">
                <a:solidFill>
                  <a:prstClr val="black"/>
                </a:solidFill>
              </a:rPr>
              <a:pPr/>
              <a:t>17</a:t>
            </a:fld>
            <a:endParaRPr lang="en-US">
              <a:solidFill>
                <a:prstClr val="black"/>
              </a:solidFill>
            </a:endParaRPr>
          </a:p>
        </p:txBody>
      </p:sp>
      <p:sp>
        <p:nvSpPr>
          <p:cNvPr id="23555" name="Rectangle 2"/>
          <p:cNvSpPr>
            <a:spLocks noGrp="1" noRot="1" noChangeAspect="1" noChangeArrowheads="1" noTextEdit="1"/>
          </p:cNvSpPr>
          <p:nvPr>
            <p:ph type="sldImg"/>
          </p:nvPr>
        </p:nvSpPr>
        <p:spPr>
          <a:xfrm>
            <a:off x="1225550" y="822325"/>
            <a:ext cx="4738688" cy="3554413"/>
          </a:xfrm>
          <a:ln/>
        </p:spPr>
      </p:sp>
      <p:sp>
        <p:nvSpPr>
          <p:cNvPr id="23556" name="Rectangle 3"/>
          <p:cNvSpPr>
            <a:spLocks noGrp="1" noChangeArrowheads="1"/>
          </p:cNvSpPr>
          <p:nvPr>
            <p:ph type="body" idx="1"/>
          </p:nvPr>
        </p:nvSpPr>
        <p:spPr>
          <a:xfrm>
            <a:off x="959285" y="4502309"/>
            <a:ext cx="5273610" cy="4262789"/>
          </a:xfrm>
          <a:noFill/>
          <a:ln/>
        </p:spPr>
        <p:txBody>
          <a:bodyPr/>
          <a:lstStyle/>
          <a:p>
            <a:endParaRPr lang="en-US" dirty="0"/>
          </a:p>
        </p:txBody>
      </p:sp>
    </p:spTree>
    <p:extLst>
      <p:ext uri="{BB962C8B-B14F-4D97-AF65-F5344CB8AC3E}">
        <p14:creationId xmlns:p14="http://schemas.microsoft.com/office/powerpoint/2010/main" val="15186200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2A2D281-4C2C-41BA-884B-7E98F7A47B98}" type="slidenum">
              <a:rPr lang="en-US" smtClean="0">
                <a:solidFill>
                  <a:prstClr val="black"/>
                </a:solidFill>
              </a:rPr>
              <a:pPr/>
              <a:t>18</a:t>
            </a:fld>
            <a:endParaRPr lang="en-US">
              <a:solidFill>
                <a:prstClr val="black"/>
              </a:solidFill>
            </a:endParaRPr>
          </a:p>
        </p:txBody>
      </p:sp>
      <p:sp>
        <p:nvSpPr>
          <p:cNvPr id="23555" name="Rectangle 2"/>
          <p:cNvSpPr>
            <a:spLocks noGrp="1" noRot="1" noChangeAspect="1" noChangeArrowheads="1" noTextEdit="1"/>
          </p:cNvSpPr>
          <p:nvPr>
            <p:ph type="sldImg"/>
          </p:nvPr>
        </p:nvSpPr>
        <p:spPr>
          <a:xfrm>
            <a:off x="1225550" y="822325"/>
            <a:ext cx="4738688" cy="3554413"/>
          </a:xfrm>
          <a:ln/>
        </p:spPr>
      </p:sp>
      <p:sp>
        <p:nvSpPr>
          <p:cNvPr id="23556" name="Rectangle 3"/>
          <p:cNvSpPr>
            <a:spLocks noGrp="1" noChangeArrowheads="1"/>
          </p:cNvSpPr>
          <p:nvPr>
            <p:ph type="body" idx="1"/>
          </p:nvPr>
        </p:nvSpPr>
        <p:spPr>
          <a:xfrm>
            <a:off x="959285" y="4502309"/>
            <a:ext cx="5273610" cy="4262789"/>
          </a:xfrm>
          <a:noFill/>
          <a:ln/>
        </p:spPr>
        <p:txBody>
          <a:bodyPr/>
          <a:lstStyle/>
          <a:p>
            <a:endParaRPr lang="en-US" dirty="0"/>
          </a:p>
        </p:txBody>
      </p:sp>
    </p:spTree>
    <p:extLst>
      <p:ext uri="{BB962C8B-B14F-4D97-AF65-F5344CB8AC3E}">
        <p14:creationId xmlns:p14="http://schemas.microsoft.com/office/powerpoint/2010/main" val="28333497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2A2D281-4C2C-41BA-884B-7E98F7A47B98}" type="slidenum">
              <a:rPr lang="en-US" smtClean="0">
                <a:solidFill>
                  <a:prstClr val="black"/>
                </a:solidFill>
              </a:rPr>
              <a:pPr/>
              <a:t>19</a:t>
            </a:fld>
            <a:endParaRPr lang="en-US">
              <a:solidFill>
                <a:prstClr val="black"/>
              </a:solidFill>
            </a:endParaRPr>
          </a:p>
        </p:txBody>
      </p:sp>
      <p:sp>
        <p:nvSpPr>
          <p:cNvPr id="23555" name="Rectangle 2"/>
          <p:cNvSpPr>
            <a:spLocks noGrp="1" noRot="1" noChangeAspect="1" noChangeArrowheads="1" noTextEdit="1"/>
          </p:cNvSpPr>
          <p:nvPr>
            <p:ph type="sldImg"/>
          </p:nvPr>
        </p:nvSpPr>
        <p:spPr>
          <a:xfrm>
            <a:off x="1244600" y="808038"/>
            <a:ext cx="4656138" cy="3490912"/>
          </a:xfrm>
          <a:ln/>
        </p:spPr>
      </p:sp>
      <p:sp>
        <p:nvSpPr>
          <p:cNvPr id="23556" name="Rectangle 3"/>
          <p:cNvSpPr>
            <a:spLocks noGrp="1" noChangeArrowheads="1"/>
          </p:cNvSpPr>
          <p:nvPr>
            <p:ph type="body" idx="1"/>
          </p:nvPr>
        </p:nvSpPr>
        <p:spPr>
          <a:xfrm>
            <a:off x="953431" y="4422460"/>
            <a:ext cx="5241425" cy="4187187"/>
          </a:xfrm>
          <a:noFill/>
          <a:ln/>
        </p:spPr>
        <p:txBody>
          <a:bodyPr/>
          <a:lstStyle/>
          <a:p>
            <a:endParaRPr lang="en-US" dirty="0"/>
          </a:p>
        </p:txBody>
      </p:sp>
    </p:spTree>
    <p:extLst>
      <p:ext uri="{BB962C8B-B14F-4D97-AF65-F5344CB8AC3E}">
        <p14:creationId xmlns:p14="http://schemas.microsoft.com/office/powerpoint/2010/main" val="12957686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2A2D281-4C2C-41BA-884B-7E98F7A47B98}" type="slidenum">
              <a:rPr lang="en-US" smtClean="0">
                <a:solidFill>
                  <a:prstClr val="black"/>
                </a:solidFill>
              </a:rPr>
              <a:pPr/>
              <a:t>20</a:t>
            </a:fld>
            <a:endParaRPr lang="en-US">
              <a:solidFill>
                <a:prstClr val="black"/>
              </a:solidFill>
            </a:endParaRPr>
          </a:p>
        </p:txBody>
      </p:sp>
      <p:sp>
        <p:nvSpPr>
          <p:cNvPr id="23555" name="Rectangle 2"/>
          <p:cNvSpPr>
            <a:spLocks noGrp="1" noRot="1" noChangeAspect="1" noChangeArrowheads="1" noTextEdit="1"/>
          </p:cNvSpPr>
          <p:nvPr>
            <p:ph type="sldImg"/>
          </p:nvPr>
        </p:nvSpPr>
        <p:spPr>
          <a:xfrm>
            <a:off x="1225550" y="822325"/>
            <a:ext cx="4738688" cy="3554413"/>
          </a:xfrm>
          <a:ln/>
        </p:spPr>
      </p:sp>
      <p:sp>
        <p:nvSpPr>
          <p:cNvPr id="23556" name="Rectangle 3"/>
          <p:cNvSpPr>
            <a:spLocks noGrp="1" noChangeArrowheads="1"/>
          </p:cNvSpPr>
          <p:nvPr>
            <p:ph type="body" idx="1"/>
          </p:nvPr>
        </p:nvSpPr>
        <p:spPr>
          <a:xfrm>
            <a:off x="959285" y="4502309"/>
            <a:ext cx="5273610" cy="4262789"/>
          </a:xfrm>
          <a:noFill/>
          <a:ln/>
        </p:spPr>
        <p:txBody>
          <a:bodyPr/>
          <a:lstStyle/>
          <a:p>
            <a:endParaRPr lang="en-US" dirty="0"/>
          </a:p>
        </p:txBody>
      </p:sp>
    </p:spTree>
    <p:extLst>
      <p:ext uri="{BB962C8B-B14F-4D97-AF65-F5344CB8AC3E}">
        <p14:creationId xmlns:p14="http://schemas.microsoft.com/office/powerpoint/2010/main" val="6822389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2A2D281-4C2C-41BA-884B-7E98F7A47B98}" type="slidenum">
              <a:rPr lang="en-US" smtClean="0">
                <a:solidFill>
                  <a:prstClr val="black"/>
                </a:solidFill>
              </a:rPr>
              <a:pPr/>
              <a:t>21</a:t>
            </a:fld>
            <a:endParaRPr lang="en-US">
              <a:solidFill>
                <a:prstClr val="black"/>
              </a:solidFill>
            </a:endParaRPr>
          </a:p>
        </p:txBody>
      </p:sp>
      <p:sp>
        <p:nvSpPr>
          <p:cNvPr id="23555" name="Rectangle 2"/>
          <p:cNvSpPr>
            <a:spLocks noGrp="1" noRot="1" noChangeAspect="1" noChangeArrowheads="1" noTextEdit="1"/>
          </p:cNvSpPr>
          <p:nvPr>
            <p:ph type="sldImg"/>
          </p:nvPr>
        </p:nvSpPr>
        <p:spPr>
          <a:xfrm>
            <a:off x="1225550" y="822325"/>
            <a:ext cx="4738688" cy="3554413"/>
          </a:xfrm>
          <a:ln/>
        </p:spPr>
      </p:sp>
      <p:sp>
        <p:nvSpPr>
          <p:cNvPr id="23556" name="Rectangle 3"/>
          <p:cNvSpPr>
            <a:spLocks noGrp="1" noChangeArrowheads="1"/>
          </p:cNvSpPr>
          <p:nvPr>
            <p:ph type="body" idx="1"/>
          </p:nvPr>
        </p:nvSpPr>
        <p:spPr>
          <a:xfrm>
            <a:off x="959285" y="4502309"/>
            <a:ext cx="5273610" cy="4262789"/>
          </a:xfrm>
          <a:noFill/>
          <a:ln/>
        </p:spPr>
        <p:txBody>
          <a:bodyPr/>
          <a:lstStyle/>
          <a:p>
            <a:endParaRPr lang="en-US" dirty="0"/>
          </a:p>
        </p:txBody>
      </p:sp>
    </p:spTree>
    <p:extLst>
      <p:ext uri="{BB962C8B-B14F-4D97-AF65-F5344CB8AC3E}">
        <p14:creationId xmlns:p14="http://schemas.microsoft.com/office/powerpoint/2010/main" val="5232638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2A2D281-4C2C-41BA-884B-7E98F7A47B98}" type="slidenum">
              <a:rPr lang="en-US" smtClean="0">
                <a:solidFill>
                  <a:prstClr val="black"/>
                </a:solidFill>
              </a:rPr>
              <a:pPr/>
              <a:t>22</a:t>
            </a:fld>
            <a:endParaRPr lang="en-US">
              <a:solidFill>
                <a:prstClr val="black"/>
              </a:solidFill>
            </a:endParaRPr>
          </a:p>
        </p:txBody>
      </p:sp>
      <p:sp>
        <p:nvSpPr>
          <p:cNvPr id="23555" name="Rectangle 2"/>
          <p:cNvSpPr>
            <a:spLocks noGrp="1" noRot="1" noChangeAspect="1" noChangeArrowheads="1" noTextEdit="1"/>
          </p:cNvSpPr>
          <p:nvPr>
            <p:ph type="sldImg"/>
          </p:nvPr>
        </p:nvSpPr>
        <p:spPr>
          <a:xfrm>
            <a:off x="1225550" y="822325"/>
            <a:ext cx="4738688" cy="3554413"/>
          </a:xfrm>
          <a:ln/>
        </p:spPr>
      </p:sp>
      <p:sp>
        <p:nvSpPr>
          <p:cNvPr id="23556" name="Rectangle 3"/>
          <p:cNvSpPr>
            <a:spLocks noGrp="1" noChangeArrowheads="1"/>
          </p:cNvSpPr>
          <p:nvPr>
            <p:ph type="body" idx="1"/>
          </p:nvPr>
        </p:nvSpPr>
        <p:spPr>
          <a:xfrm>
            <a:off x="959285" y="4502309"/>
            <a:ext cx="5273610" cy="4262789"/>
          </a:xfrm>
          <a:noFill/>
          <a:ln/>
        </p:spPr>
        <p:txBody>
          <a:bodyPr/>
          <a:lstStyle/>
          <a:p>
            <a:endParaRPr lang="en-US" dirty="0"/>
          </a:p>
        </p:txBody>
      </p:sp>
    </p:spTree>
    <p:extLst>
      <p:ext uri="{BB962C8B-B14F-4D97-AF65-F5344CB8AC3E}">
        <p14:creationId xmlns:p14="http://schemas.microsoft.com/office/powerpoint/2010/main" val="37075969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2A2D281-4C2C-41BA-884B-7E98F7A47B98}" type="slidenum">
              <a:rPr lang="en-US" smtClean="0">
                <a:solidFill>
                  <a:prstClr val="black"/>
                </a:solidFill>
              </a:rPr>
              <a:pPr/>
              <a:t>23</a:t>
            </a:fld>
            <a:endParaRPr lang="en-US">
              <a:solidFill>
                <a:prstClr val="black"/>
              </a:solidFill>
            </a:endParaRPr>
          </a:p>
        </p:txBody>
      </p:sp>
      <p:sp>
        <p:nvSpPr>
          <p:cNvPr id="23555" name="Rectangle 2"/>
          <p:cNvSpPr>
            <a:spLocks noGrp="1" noRot="1" noChangeAspect="1" noChangeArrowheads="1" noTextEdit="1"/>
          </p:cNvSpPr>
          <p:nvPr>
            <p:ph type="sldImg"/>
          </p:nvPr>
        </p:nvSpPr>
        <p:spPr>
          <a:xfrm>
            <a:off x="1225550" y="822325"/>
            <a:ext cx="4738688" cy="3554413"/>
          </a:xfrm>
          <a:ln/>
        </p:spPr>
      </p:sp>
      <p:sp>
        <p:nvSpPr>
          <p:cNvPr id="23556" name="Rectangle 3"/>
          <p:cNvSpPr>
            <a:spLocks noGrp="1" noChangeArrowheads="1"/>
          </p:cNvSpPr>
          <p:nvPr>
            <p:ph type="body" idx="1"/>
          </p:nvPr>
        </p:nvSpPr>
        <p:spPr>
          <a:xfrm>
            <a:off x="959285" y="4502309"/>
            <a:ext cx="5273610" cy="4262789"/>
          </a:xfrm>
          <a:noFill/>
          <a:ln/>
        </p:spPr>
        <p:txBody>
          <a:bodyPr/>
          <a:lstStyle/>
          <a:p>
            <a:endParaRPr lang="en-US" dirty="0"/>
          </a:p>
        </p:txBody>
      </p:sp>
    </p:spTree>
    <p:extLst>
      <p:ext uri="{BB962C8B-B14F-4D97-AF65-F5344CB8AC3E}">
        <p14:creationId xmlns:p14="http://schemas.microsoft.com/office/powerpoint/2010/main" val="13708230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2A2D281-4C2C-41BA-884B-7E98F7A47B98}" type="slidenum">
              <a:rPr lang="en-US" smtClean="0">
                <a:solidFill>
                  <a:prstClr val="black"/>
                </a:solidFill>
              </a:rPr>
              <a:pPr/>
              <a:t>24</a:t>
            </a:fld>
            <a:endParaRPr lang="en-US">
              <a:solidFill>
                <a:prstClr val="black"/>
              </a:solidFill>
            </a:endParaRPr>
          </a:p>
        </p:txBody>
      </p:sp>
      <p:sp>
        <p:nvSpPr>
          <p:cNvPr id="23555" name="Rectangle 2"/>
          <p:cNvSpPr>
            <a:spLocks noGrp="1" noRot="1" noChangeAspect="1" noChangeArrowheads="1" noTextEdit="1"/>
          </p:cNvSpPr>
          <p:nvPr>
            <p:ph type="sldImg"/>
          </p:nvPr>
        </p:nvSpPr>
        <p:spPr>
          <a:xfrm>
            <a:off x="1225550" y="822325"/>
            <a:ext cx="4738688" cy="3554413"/>
          </a:xfrm>
          <a:ln/>
        </p:spPr>
      </p:sp>
      <p:sp>
        <p:nvSpPr>
          <p:cNvPr id="23556" name="Rectangle 3"/>
          <p:cNvSpPr>
            <a:spLocks noGrp="1" noChangeArrowheads="1"/>
          </p:cNvSpPr>
          <p:nvPr>
            <p:ph type="body" idx="1"/>
          </p:nvPr>
        </p:nvSpPr>
        <p:spPr>
          <a:xfrm>
            <a:off x="959285" y="4502309"/>
            <a:ext cx="5273610" cy="4262789"/>
          </a:xfrm>
          <a:noFill/>
          <a:ln/>
        </p:spPr>
        <p:txBody>
          <a:bodyPr/>
          <a:lstStyle/>
          <a:p>
            <a:endParaRPr lang="en-US" dirty="0"/>
          </a:p>
        </p:txBody>
      </p:sp>
    </p:spTree>
    <p:extLst>
      <p:ext uri="{BB962C8B-B14F-4D97-AF65-F5344CB8AC3E}">
        <p14:creationId xmlns:p14="http://schemas.microsoft.com/office/powerpoint/2010/main" val="8222584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2A2D281-4C2C-41BA-884B-7E98F7A47B98}" type="slidenum">
              <a:rPr lang="en-US" smtClean="0">
                <a:solidFill>
                  <a:prstClr val="black"/>
                </a:solidFill>
              </a:rPr>
              <a:pPr/>
              <a:t>25</a:t>
            </a:fld>
            <a:endParaRPr lang="en-US">
              <a:solidFill>
                <a:prstClr val="black"/>
              </a:solidFill>
            </a:endParaRPr>
          </a:p>
        </p:txBody>
      </p:sp>
      <p:sp>
        <p:nvSpPr>
          <p:cNvPr id="23555" name="Rectangle 2"/>
          <p:cNvSpPr>
            <a:spLocks noGrp="1" noRot="1" noChangeAspect="1" noChangeArrowheads="1" noTextEdit="1"/>
          </p:cNvSpPr>
          <p:nvPr>
            <p:ph type="sldImg"/>
          </p:nvPr>
        </p:nvSpPr>
        <p:spPr>
          <a:xfrm>
            <a:off x="1225550" y="822325"/>
            <a:ext cx="4738688" cy="3554413"/>
          </a:xfrm>
          <a:ln/>
        </p:spPr>
      </p:sp>
      <p:sp>
        <p:nvSpPr>
          <p:cNvPr id="23556" name="Rectangle 3"/>
          <p:cNvSpPr>
            <a:spLocks noGrp="1" noChangeArrowheads="1"/>
          </p:cNvSpPr>
          <p:nvPr>
            <p:ph type="body" idx="1"/>
          </p:nvPr>
        </p:nvSpPr>
        <p:spPr>
          <a:xfrm>
            <a:off x="959285" y="4502309"/>
            <a:ext cx="5273610" cy="4262789"/>
          </a:xfrm>
          <a:noFill/>
          <a:ln/>
        </p:spPr>
        <p:txBody>
          <a:bodyPr/>
          <a:lstStyle/>
          <a:p>
            <a:endParaRPr lang="en-US" dirty="0"/>
          </a:p>
        </p:txBody>
      </p:sp>
    </p:spTree>
    <p:extLst>
      <p:ext uri="{BB962C8B-B14F-4D97-AF65-F5344CB8AC3E}">
        <p14:creationId xmlns:p14="http://schemas.microsoft.com/office/powerpoint/2010/main" val="18189066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descr="Navy-Medicine-Color-Logo_2012.png"/>
          <p:cNvPicPr>
            <a:picLocks noChangeAspect="1"/>
          </p:cNvPicPr>
          <p:nvPr userDrawn="1"/>
        </p:nvPicPr>
        <p:blipFill>
          <a:blip r:embed="rId2" cstate="print">
            <a:lum bright="70000"/>
          </a:blip>
          <a:stretch>
            <a:fillRect/>
          </a:stretch>
        </p:blipFill>
        <p:spPr>
          <a:xfrm>
            <a:off x="2895600" y="838200"/>
            <a:ext cx="3733800" cy="3733800"/>
          </a:xfrm>
          <a:prstGeom prst="rect">
            <a:avLst/>
          </a:prstGeom>
        </p:spPr>
      </p:pic>
      <p:pic>
        <p:nvPicPr>
          <p:cNvPr id="9" name="Picture 8" descr="Navy-Medicine-Color-Logo_2012.png"/>
          <p:cNvPicPr>
            <a:picLocks noChangeAspect="1"/>
          </p:cNvPicPr>
          <p:nvPr userDrawn="1"/>
        </p:nvPicPr>
        <p:blipFill>
          <a:blip r:embed="rId2" cstate="print">
            <a:lum bright="70000"/>
          </a:blip>
          <a:stretch>
            <a:fillRect/>
          </a:stretch>
        </p:blipFill>
        <p:spPr>
          <a:xfrm>
            <a:off x="2743200" y="685800"/>
            <a:ext cx="3733800" cy="3733800"/>
          </a:xfrm>
          <a:prstGeom prst="rect">
            <a:avLst/>
          </a:prstGeom>
        </p:spPr>
      </p:pic>
      <p:sp>
        <p:nvSpPr>
          <p:cNvPr id="7" name="AutoShape 7"/>
          <p:cNvSpPr>
            <a:spLocks noChangeArrowheads="1"/>
          </p:cNvSpPr>
          <p:nvPr userDrawn="1"/>
        </p:nvSpPr>
        <p:spPr bwMode="auto">
          <a:xfrm>
            <a:off x="0" y="0"/>
            <a:ext cx="9144000" cy="6858000"/>
          </a:xfrm>
          <a:prstGeom prst="bevel">
            <a:avLst>
              <a:gd name="adj" fmla="val 1852"/>
            </a:avLst>
          </a:prstGeom>
          <a:gradFill rotWithShape="1">
            <a:gsLst>
              <a:gs pos="0">
                <a:srgbClr val="EA0A0A"/>
              </a:gs>
              <a:gs pos="100000">
                <a:srgbClr val="00007E"/>
              </a:gs>
            </a:gsLst>
            <a:lin ang="2700000" scaled="1"/>
          </a:gradFill>
          <a:ln w="9525">
            <a:solidFill>
              <a:schemeClr val="tx1"/>
            </a:solidFill>
            <a:miter lim="800000"/>
            <a:headEnd/>
            <a:tailEnd/>
          </a:ln>
          <a:effectLst/>
        </p:spPr>
        <p:txBody>
          <a:bodyPr wrap="none" anchor="ctr"/>
          <a:lstStyle/>
          <a:p>
            <a:pPr fontAlgn="auto">
              <a:spcBef>
                <a:spcPts val="0"/>
              </a:spcBef>
              <a:spcAft>
                <a:spcPts val="0"/>
              </a:spcAft>
            </a:pPr>
            <a:endParaRPr lang="en-US" dirty="0">
              <a:solidFill>
                <a:prstClr val="black"/>
              </a:solidFill>
              <a:latin typeface="Calibri"/>
            </a:endParaRPr>
          </a:p>
        </p:txBody>
      </p:sp>
      <p:sp>
        <p:nvSpPr>
          <p:cNvPr id="8" name="Rectangle 7"/>
          <p:cNvSpPr/>
          <p:nvPr userDrawn="1"/>
        </p:nvSpPr>
        <p:spPr>
          <a:xfrm>
            <a:off x="152400" y="152400"/>
            <a:ext cx="8839200" cy="6553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endParaRPr>
          </a:p>
        </p:txBody>
      </p:sp>
      <p:sp>
        <p:nvSpPr>
          <p:cNvPr id="2" name="Title 1"/>
          <p:cNvSpPr>
            <a:spLocks noGrp="1"/>
          </p:cNvSpPr>
          <p:nvPr>
            <p:ph type="ctrTitle"/>
          </p:nvPr>
        </p:nvSpPr>
        <p:spPr>
          <a:xfrm>
            <a:off x="685800" y="2130425"/>
            <a:ext cx="7772400" cy="1470025"/>
          </a:xfrm>
        </p:spPr>
        <p:txBody>
          <a:bodyPr/>
          <a:lstStyle>
            <a:lvl1pPr>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6" name="Slide Number Placeholder 5"/>
          <p:cNvSpPr>
            <a:spLocks noGrp="1"/>
          </p:cNvSpPr>
          <p:nvPr>
            <p:ph type="sldNum" sz="quarter" idx="12"/>
          </p:nvPr>
        </p:nvSpPr>
        <p:spPr>
          <a:xfrm>
            <a:off x="8534400" y="6340475"/>
            <a:ext cx="457200" cy="365125"/>
          </a:xfrm>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82233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AutoShape 7"/>
          <p:cNvSpPr>
            <a:spLocks noChangeArrowheads="1"/>
          </p:cNvSpPr>
          <p:nvPr userDrawn="1"/>
        </p:nvSpPr>
        <p:spPr bwMode="auto">
          <a:xfrm>
            <a:off x="0" y="0"/>
            <a:ext cx="9144000" cy="6858000"/>
          </a:xfrm>
          <a:prstGeom prst="bevel">
            <a:avLst>
              <a:gd name="adj" fmla="val 1852"/>
            </a:avLst>
          </a:prstGeom>
          <a:gradFill rotWithShape="1">
            <a:gsLst>
              <a:gs pos="0">
                <a:srgbClr val="EA0A0A"/>
              </a:gs>
              <a:gs pos="100000">
                <a:srgbClr val="00007E"/>
              </a:gs>
            </a:gsLst>
            <a:lin ang="2700000" scaled="1"/>
          </a:gradFill>
          <a:ln w="9525">
            <a:solidFill>
              <a:schemeClr val="tx1"/>
            </a:solidFill>
            <a:miter lim="800000"/>
            <a:headEnd/>
            <a:tailEnd/>
          </a:ln>
          <a:effectLst/>
        </p:spPr>
        <p:txBody>
          <a:bodyPr wrap="none" anchor="ctr"/>
          <a:lstStyle/>
          <a:p>
            <a:pPr fontAlgn="auto">
              <a:spcBef>
                <a:spcPts val="0"/>
              </a:spcBef>
              <a:spcAft>
                <a:spcPts val="0"/>
              </a:spcAft>
            </a:pPr>
            <a:endParaRPr lang="en-US" dirty="0">
              <a:solidFill>
                <a:prstClr val="black"/>
              </a:solidFill>
              <a:latin typeface="Calibri"/>
            </a:endParaRPr>
          </a:p>
        </p:txBody>
      </p:sp>
      <p:sp>
        <p:nvSpPr>
          <p:cNvPr id="7" name="Rectangle 6"/>
          <p:cNvSpPr/>
          <p:nvPr userDrawn="1"/>
        </p:nvSpPr>
        <p:spPr>
          <a:xfrm>
            <a:off x="152400" y="152400"/>
            <a:ext cx="8839200" cy="6553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endParaRPr>
          </a:p>
        </p:txBody>
      </p:sp>
      <p:sp>
        <p:nvSpPr>
          <p:cNvPr id="2" name="Title 1"/>
          <p:cNvSpPr>
            <a:spLocks noGrp="1"/>
          </p:cNvSpPr>
          <p:nvPr>
            <p:ph type="title"/>
          </p:nvPr>
        </p:nvSpPr>
        <p:spPr>
          <a:xfrm>
            <a:off x="838200" y="274638"/>
            <a:ext cx="7848600" cy="1143000"/>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8534400" y="6324600"/>
            <a:ext cx="457200" cy="365125"/>
          </a:xfrm>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cxnSp>
        <p:nvCxnSpPr>
          <p:cNvPr id="11" name="Straight Connector 10"/>
          <p:cNvCxnSpPr/>
          <p:nvPr userDrawn="1"/>
        </p:nvCxnSpPr>
        <p:spPr>
          <a:xfrm>
            <a:off x="457200" y="6553200"/>
            <a:ext cx="2819400" cy="0"/>
          </a:xfrm>
          <a:prstGeom prst="line">
            <a:avLst/>
          </a:prstGeom>
          <a:ln w="28575"/>
        </p:spPr>
        <p:style>
          <a:lnRef idx="2">
            <a:schemeClr val="accent2"/>
          </a:lnRef>
          <a:fillRef idx="0">
            <a:schemeClr val="accent2"/>
          </a:fillRef>
          <a:effectRef idx="1">
            <a:schemeClr val="accent2"/>
          </a:effectRef>
          <a:fontRef idx="minor">
            <a:schemeClr val="tx1"/>
          </a:fontRef>
        </p:style>
      </p:cxnSp>
      <p:cxnSp>
        <p:nvCxnSpPr>
          <p:cNvPr id="12" name="Straight Connector 11"/>
          <p:cNvCxnSpPr/>
          <p:nvPr userDrawn="1"/>
        </p:nvCxnSpPr>
        <p:spPr>
          <a:xfrm>
            <a:off x="5715000" y="6553200"/>
            <a:ext cx="2895600" cy="0"/>
          </a:xfrm>
          <a:prstGeom prst="line">
            <a:avLst/>
          </a:prstGeom>
          <a:ln w="28575">
            <a:solidFill>
              <a:schemeClr val="accent2"/>
            </a:solidFill>
          </a:ln>
        </p:spPr>
        <p:style>
          <a:lnRef idx="2">
            <a:schemeClr val="accent2"/>
          </a:lnRef>
          <a:fillRef idx="0">
            <a:schemeClr val="accent2"/>
          </a:fillRef>
          <a:effectRef idx="1">
            <a:schemeClr val="accent2"/>
          </a:effectRef>
          <a:fontRef idx="minor">
            <a:schemeClr val="tx1"/>
          </a:fontRef>
        </p:style>
      </p:cxnSp>
      <p:sp>
        <p:nvSpPr>
          <p:cNvPr id="13" name="Rectangle 12"/>
          <p:cNvSpPr/>
          <p:nvPr userDrawn="1"/>
        </p:nvSpPr>
        <p:spPr>
          <a:xfrm>
            <a:off x="3048000" y="6324600"/>
            <a:ext cx="28956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defRPr/>
            </a:pPr>
            <a:r>
              <a:rPr lang="en-US" sz="1200" dirty="0">
                <a:solidFill>
                  <a:srgbClr val="000099"/>
                </a:solidFill>
                <a:latin typeface="Monotype Corsiva" pitchFamily="66" charset="0"/>
              </a:rPr>
              <a:t>World-Class Care…Anytime,  Anywhere</a:t>
            </a:r>
          </a:p>
        </p:txBody>
      </p:sp>
      <p:pic>
        <p:nvPicPr>
          <p:cNvPr id="14" name="Picture 13" descr="Navy-Medicine-Color-Logo_2012.png"/>
          <p:cNvPicPr>
            <a:picLocks noChangeAspect="1"/>
          </p:cNvPicPr>
          <p:nvPr userDrawn="1"/>
        </p:nvPicPr>
        <p:blipFill>
          <a:blip r:embed="rId2" cstate="print"/>
          <a:stretch>
            <a:fillRect/>
          </a:stretch>
        </p:blipFill>
        <p:spPr>
          <a:xfrm>
            <a:off x="228600" y="228600"/>
            <a:ext cx="914400" cy="914400"/>
          </a:xfrm>
          <a:prstGeom prst="rect">
            <a:avLst/>
          </a:prstGeom>
        </p:spPr>
      </p:pic>
    </p:spTree>
    <p:extLst>
      <p:ext uri="{BB962C8B-B14F-4D97-AF65-F5344CB8AC3E}">
        <p14:creationId xmlns:p14="http://schemas.microsoft.com/office/powerpoint/2010/main" val="2090400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2655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72487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55667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22441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9466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9673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54678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56563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826015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descr="Navy-Medicine-Color-Logo_2012.png"/>
          <p:cNvPicPr>
            <a:picLocks noChangeAspect="1"/>
          </p:cNvPicPr>
          <p:nvPr/>
        </p:nvPicPr>
        <p:blipFill>
          <a:blip r:embed="rId2" cstate="email">
            <a:lum bright="70000"/>
            <a:extLst>
              <a:ext uri="{28A0092B-C50C-407E-A947-70E740481C1C}">
                <a14:useLocalDpi xmlns:a14="http://schemas.microsoft.com/office/drawing/2010/main"/>
              </a:ext>
            </a:extLst>
          </a:blip>
          <a:stretch>
            <a:fillRect/>
          </a:stretch>
        </p:blipFill>
        <p:spPr>
          <a:xfrm>
            <a:off x="2895600" y="838200"/>
            <a:ext cx="3733800" cy="3733800"/>
          </a:xfrm>
          <a:prstGeom prst="rect">
            <a:avLst/>
          </a:prstGeom>
        </p:spPr>
      </p:pic>
      <p:pic>
        <p:nvPicPr>
          <p:cNvPr id="9" name="Picture 8" descr="Navy-Medicine-Color-Logo_2012.png"/>
          <p:cNvPicPr>
            <a:picLocks noChangeAspect="1"/>
          </p:cNvPicPr>
          <p:nvPr/>
        </p:nvPicPr>
        <p:blipFill>
          <a:blip r:embed="rId2" cstate="email">
            <a:lum bright="70000"/>
            <a:extLst>
              <a:ext uri="{28A0092B-C50C-407E-A947-70E740481C1C}">
                <a14:useLocalDpi xmlns:a14="http://schemas.microsoft.com/office/drawing/2010/main"/>
              </a:ext>
            </a:extLst>
          </a:blip>
          <a:stretch>
            <a:fillRect/>
          </a:stretch>
        </p:blipFill>
        <p:spPr>
          <a:xfrm>
            <a:off x="2743200" y="685800"/>
            <a:ext cx="3733800" cy="3733800"/>
          </a:xfrm>
          <a:prstGeom prst="rect">
            <a:avLst/>
          </a:prstGeom>
        </p:spPr>
      </p:pic>
      <p:sp>
        <p:nvSpPr>
          <p:cNvPr id="7" name="AutoShape 7"/>
          <p:cNvSpPr>
            <a:spLocks noChangeArrowheads="1"/>
          </p:cNvSpPr>
          <p:nvPr/>
        </p:nvSpPr>
        <p:spPr bwMode="auto">
          <a:xfrm>
            <a:off x="0" y="0"/>
            <a:ext cx="9144000" cy="6858000"/>
          </a:xfrm>
          <a:prstGeom prst="bevel">
            <a:avLst>
              <a:gd name="adj" fmla="val 1852"/>
            </a:avLst>
          </a:prstGeom>
          <a:gradFill rotWithShape="1">
            <a:gsLst>
              <a:gs pos="0">
                <a:srgbClr val="EA0A0A"/>
              </a:gs>
              <a:gs pos="100000">
                <a:srgbClr val="00007E"/>
              </a:gs>
            </a:gsLst>
            <a:lin ang="2700000" scaled="1"/>
          </a:gradFill>
          <a:ln w="9525">
            <a:solidFill>
              <a:schemeClr val="tx1"/>
            </a:solidFill>
            <a:miter lim="800000"/>
            <a:headEnd/>
            <a:tailEnd/>
          </a:ln>
          <a:effectLst/>
        </p:spPr>
        <p:txBody>
          <a:bodyPr wrap="none" anchor="ctr"/>
          <a:lstStyle/>
          <a:p>
            <a:pPr fontAlgn="auto">
              <a:spcBef>
                <a:spcPts val="0"/>
              </a:spcBef>
              <a:spcAft>
                <a:spcPts val="0"/>
              </a:spcAft>
            </a:pPr>
            <a:endParaRPr lang="en-US" dirty="0">
              <a:solidFill>
                <a:prstClr val="black"/>
              </a:solidFill>
              <a:latin typeface="Calibri"/>
            </a:endParaRPr>
          </a:p>
        </p:txBody>
      </p:sp>
      <p:sp>
        <p:nvSpPr>
          <p:cNvPr id="8" name="Rectangle 7"/>
          <p:cNvSpPr/>
          <p:nvPr/>
        </p:nvSpPr>
        <p:spPr>
          <a:xfrm>
            <a:off x="152400" y="152400"/>
            <a:ext cx="8839200" cy="6553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endParaRPr>
          </a:p>
        </p:txBody>
      </p:sp>
      <p:pic>
        <p:nvPicPr>
          <p:cNvPr id="12" name="Picture 11" descr="Navy-Medicine-Color-Logo_2012.png"/>
          <p:cNvPicPr>
            <a:picLocks noChangeAspect="1"/>
          </p:cNvPicPr>
          <p:nvPr/>
        </p:nvPicPr>
        <p:blipFill>
          <a:blip r:embed="rId2" cstate="email">
            <a:lum bright="70000"/>
            <a:extLst>
              <a:ext uri="{28A0092B-C50C-407E-A947-70E740481C1C}">
                <a14:useLocalDpi xmlns:a14="http://schemas.microsoft.com/office/drawing/2010/main"/>
              </a:ext>
            </a:extLst>
          </a:blip>
          <a:stretch>
            <a:fillRect/>
          </a:stretch>
        </p:blipFill>
        <p:spPr>
          <a:xfrm>
            <a:off x="2705100" y="1562100"/>
            <a:ext cx="3733800" cy="3733800"/>
          </a:xfrm>
          <a:prstGeom prst="rect">
            <a:avLst/>
          </a:prstGeom>
        </p:spPr>
      </p:pic>
      <p:sp>
        <p:nvSpPr>
          <p:cNvPr id="6" name="Slide Number Placeholder 5"/>
          <p:cNvSpPr>
            <a:spLocks noGrp="1"/>
          </p:cNvSpPr>
          <p:nvPr>
            <p:ph type="sldNum" sz="quarter" idx="12"/>
          </p:nvPr>
        </p:nvSpPr>
        <p:spPr>
          <a:xfrm>
            <a:off x="8534400" y="6340475"/>
            <a:ext cx="457200" cy="365125"/>
          </a:xfrm>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
        <p:nvSpPr>
          <p:cNvPr id="2" name="Title 1"/>
          <p:cNvSpPr>
            <a:spLocks noGrp="1"/>
          </p:cNvSpPr>
          <p:nvPr>
            <p:ph type="ctrTitle"/>
          </p:nvPr>
        </p:nvSpPr>
        <p:spPr>
          <a:xfrm>
            <a:off x="685800" y="2190750"/>
            <a:ext cx="7772400" cy="1924050"/>
          </a:xfrm>
          <a:prstGeom prst="rect">
            <a:avLst/>
          </a:prstGeom>
        </p:spPr>
        <p:txBody>
          <a:bodyPr/>
          <a:lstStyle>
            <a:lvl1pPr algn="ctr">
              <a:defRPr/>
            </a:lvl1pPr>
          </a:lstStyle>
          <a:p>
            <a:r>
              <a:rPr lang="en-US"/>
              <a:t>Click to edit Master title style</a:t>
            </a:r>
            <a:endParaRPr lang="en-US" dirty="0"/>
          </a:p>
        </p:txBody>
      </p:sp>
      <p:sp>
        <p:nvSpPr>
          <p:cNvPr id="3" name="Subtitle 2"/>
          <p:cNvSpPr>
            <a:spLocks noGrp="1"/>
          </p:cNvSpPr>
          <p:nvPr>
            <p:ph type="subTitle" idx="1"/>
          </p:nvPr>
        </p:nvSpPr>
        <p:spPr>
          <a:xfrm>
            <a:off x="1371600" y="4724400"/>
            <a:ext cx="6400800" cy="1295400"/>
          </a:xfrm>
        </p:spPr>
        <p:txBody>
          <a:bodyPr/>
          <a:lstStyle>
            <a:lvl1pPr marL="0" indent="0" algn="ctr">
              <a:buNone/>
              <a:defRPr>
                <a:solidFill>
                  <a:srgbClr val="00007E"/>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graphicFrame>
        <p:nvGraphicFramePr>
          <p:cNvPr id="11" name="Draft Stamp"/>
          <p:cNvGraphicFramePr>
            <a:graphicFrameLocks noGrp="1"/>
          </p:cNvGraphicFramePr>
          <p:nvPr>
            <p:extLst>
              <p:ext uri="{D42A27DB-BD31-4B8C-83A1-F6EECF244321}">
                <p14:modId xmlns:p14="http://schemas.microsoft.com/office/powerpoint/2010/main" val="3995607540"/>
              </p:ext>
            </p:extLst>
          </p:nvPr>
        </p:nvGraphicFramePr>
        <p:xfrm>
          <a:off x="8007350" y="6350"/>
          <a:ext cx="1136650" cy="482600"/>
        </p:xfrm>
        <a:graphic>
          <a:graphicData uri="http://schemas.openxmlformats.org/drawingml/2006/table">
            <a:tbl>
              <a:tblPr firstRow="1" bandRow="1">
                <a:tableStyleId>{5C22544A-7EE6-4342-B048-85BDC9FD1C3A}</a:tableStyleId>
              </a:tblPr>
              <a:tblGrid>
                <a:gridCol w="1136650">
                  <a:extLst>
                    <a:ext uri="{9D8B030D-6E8A-4147-A177-3AD203B41FA5}">
                      <a16:colId xmlns:a16="http://schemas.microsoft.com/office/drawing/2014/main" xmlns="" val="20000"/>
                    </a:ext>
                  </a:extLst>
                </a:gridCol>
              </a:tblGrid>
              <a:tr h="482600">
                <a:tc>
                  <a:txBody>
                    <a:bodyPr/>
                    <a:lstStyle/>
                    <a:p>
                      <a:r>
                        <a:rPr lang="en-US" sz="2400" b="1" dirty="0">
                          <a:solidFill>
                            <a:srgbClr val="C00000"/>
                          </a:solidFill>
                          <a:latin typeface="Verdana" panose="020B0604030504040204" pitchFamily="34" charset="0"/>
                        </a:rPr>
                        <a:t>DRAFT</a:t>
                      </a:r>
                    </a:p>
                  </a:txBody>
                  <a:tcPr marL="0" marR="0" marT="0" marB="0" anchor="ctr" anchorCtr="1">
                    <a:lnT w="38100" cmpd="sng">
                      <a:solidFill>
                        <a:srgbClr val="C00000"/>
                      </a:solidFill>
                    </a:lnT>
                    <a:lnB w="38100" cmpd="sng">
                      <a:solidFill>
                        <a:srgbClr val="C00000"/>
                      </a:solidFill>
                    </a:lnB>
                    <a:solidFill>
                      <a:srgbClr val="FFFFFF"/>
                    </a:solidFill>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val="4022101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AutoShape 7"/>
          <p:cNvSpPr>
            <a:spLocks noChangeArrowheads="1"/>
          </p:cNvSpPr>
          <p:nvPr/>
        </p:nvSpPr>
        <p:spPr bwMode="auto">
          <a:xfrm>
            <a:off x="0" y="0"/>
            <a:ext cx="9144000" cy="6858000"/>
          </a:xfrm>
          <a:prstGeom prst="bevel">
            <a:avLst>
              <a:gd name="adj" fmla="val 1852"/>
            </a:avLst>
          </a:prstGeom>
          <a:gradFill rotWithShape="1">
            <a:gsLst>
              <a:gs pos="0">
                <a:srgbClr val="EA0A0A"/>
              </a:gs>
              <a:gs pos="100000">
                <a:srgbClr val="00007E"/>
              </a:gs>
            </a:gsLst>
            <a:lin ang="2700000" scaled="1"/>
          </a:gradFill>
          <a:ln w="9525">
            <a:solidFill>
              <a:schemeClr val="tx1"/>
            </a:solidFill>
            <a:miter lim="800000"/>
            <a:headEnd/>
            <a:tailEnd/>
          </a:ln>
          <a:effectLst/>
        </p:spPr>
        <p:txBody>
          <a:bodyPr wrap="none" anchor="ctr"/>
          <a:lstStyle/>
          <a:p>
            <a:pPr fontAlgn="auto">
              <a:spcBef>
                <a:spcPts val="0"/>
              </a:spcBef>
              <a:spcAft>
                <a:spcPts val="0"/>
              </a:spcAft>
            </a:pPr>
            <a:endParaRPr lang="en-US" dirty="0">
              <a:solidFill>
                <a:prstClr val="black"/>
              </a:solidFill>
              <a:latin typeface="Calibri"/>
            </a:endParaRPr>
          </a:p>
        </p:txBody>
      </p:sp>
      <p:sp>
        <p:nvSpPr>
          <p:cNvPr id="7" name="Rectangle 6"/>
          <p:cNvSpPr/>
          <p:nvPr/>
        </p:nvSpPr>
        <p:spPr>
          <a:xfrm>
            <a:off x="152400" y="152400"/>
            <a:ext cx="8839200" cy="6553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endParaRPr>
          </a:p>
        </p:txBody>
      </p:sp>
      <p:sp>
        <p:nvSpPr>
          <p:cNvPr id="2" name="Title 1"/>
          <p:cNvSpPr>
            <a:spLocks noGrp="1"/>
          </p:cNvSpPr>
          <p:nvPr>
            <p:ph type="title"/>
          </p:nvPr>
        </p:nvSpPr>
        <p:spPr>
          <a:xfrm>
            <a:off x="1295400" y="274638"/>
            <a:ext cx="7391400" cy="868362"/>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1" name="Straight Connector 10"/>
          <p:cNvCxnSpPr/>
          <p:nvPr/>
        </p:nvCxnSpPr>
        <p:spPr>
          <a:xfrm>
            <a:off x="457200" y="6553200"/>
            <a:ext cx="2819400" cy="0"/>
          </a:xfrm>
          <a:prstGeom prst="line">
            <a:avLst/>
          </a:prstGeom>
          <a:ln w="28575">
            <a:solidFill>
              <a:srgbClr val="C0504D"/>
            </a:solidFill>
          </a:ln>
        </p:spPr>
        <p:style>
          <a:lnRef idx="2">
            <a:schemeClr val="accent2"/>
          </a:lnRef>
          <a:fillRef idx="0">
            <a:schemeClr val="accent2"/>
          </a:fillRef>
          <a:effectRef idx="1">
            <a:schemeClr val="accent2"/>
          </a:effectRef>
          <a:fontRef idx="minor">
            <a:schemeClr val="tx1"/>
          </a:fontRef>
        </p:style>
      </p:cxnSp>
      <p:cxnSp>
        <p:nvCxnSpPr>
          <p:cNvPr id="12" name="Straight Connector 11"/>
          <p:cNvCxnSpPr/>
          <p:nvPr/>
        </p:nvCxnSpPr>
        <p:spPr>
          <a:xfrm>
            <a:off x="5715000" y="6553200"/>
            <a:ext cx="2895600" cy="0"/>
          </a:xfrm>
          <a:prstGeom prst="line">
            <a:avLst/>
          </a:prstGeom>
          <a:ln w="28575">
            <a:solidFill>
              <a:srgbClr val="C0504D"/>
            </a:solidFill>
          </a:ln>
        </p:spPr>
        <p:style>
          <a:lnRef idx="2">
            <a:schemeClr val="accent2"/>
          </a:lnRef>
          <a:fillRef idx="0">
            <a:schemeClr val="accent2"/>
          </a:fillRef>
          <a:effectRef idx="1">
            <a:schemeClr val="accent2"/>
          </a:effectRef>
          <a:fontRef idx="minor">
            <a:schemeClr val="tx1"/>
          </a:fontRef>
        </p:style>
      </p:cxnSp>
      <p:sp>
        <p:nvSpPr>
          <p:cNvPr id="13" name="Rectangle 12"/>
          <p:cNvSpPr/>
          <p:nvPr/>
        </p:nvSpPr>
        <p:spPr>
          <a:xfrm>
            <a:off x="3048000" y="6324600"/>
            <a:ext cx="28956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defRPr/>
            </a:pPr>
            <a:r>
              <a:rPr lang="en-US" sz="1200" dirty="0">
                <a:solidFill>
                  <a:srgbClr val="000099"/>
                </a:solidFill>
                <a:latin typeface="Monotype Corsiva" pitchFamily="66" charset="0"/>
              </a:rPr>
              <a:t>World-Class Care…Anytime, Anywhere</a:t>
            </a:r>
          </a:p>
        </p:txBody>
      </p:sp>
      <p:pic>
        <p:nvPicPr>
          <p:cNvPr id="14" name="Picture 13" descr="Navy-Medicine-Color-Logo_2012.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8600" y="228600"/>
            <a:ext cx="914400" cy="914400"/>
          </a:xfrm>
          <a:prstGeom prst="rect">
            <a:avLst/>
          </a:prstGeom>
        </p:spPr>
      </p:pic>
      <p:sp>
        <p:nvSpPr>
          <p:cNvPr id="19" name="Slide Number Placeholder 5"/>
          <p:cNvSpPr>
            <a:spLocks noGrp="1"/>
          </p:cNvSpPr>
          <p:nvPr>
            <p:ph type="sldNum" sz="quarter" idx="12"/>
          </p:nvPr>
        </p:nvSpPr>
        <p:spPr>
          <a:xfrm>
            <a:off x="8534400" y="6340475"/>
            <a:ext cx="457200" cy="365125"/>
          </a:xfrm>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006138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479729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
        <p:nvSpPr>
          <p:cNvPr id="12" name="Title 1"/>
          <p:cNvSpPr>
            <a:spLocks noGrp="1"/>
          </p:cNvSpPr>
          <p:nvPr>
            <p:ph type="title"/>
          </p:nvPr>
        </p:nvSpPr>
        <p:spPr>
          <a:xfrm>
            <a:off x="1295400" y="274638"/>
            <a:ext cx="7391400" cy="868362"/>
          </a:xfrm>
          <a:prstGeom prst="rect">
            <a:avLst/>
          </a:prstGeom>
        </p:spPr>
        <p:txBody>
          <a:bodyPr/>
          <a:lstStyle/>
          <a:p>
            <a:r>
              <a:rPr lang="en-US"/>
              <a:t>Click to edit Master title style</a:t>
            </a:r>
            <a:endParaRPr lang="en-US" dirty="0"/>
          </a:p>
        </p:txBody>
      </p:sp>
      <p:graphicFrame>
        <p:nvGraphicFramePr>
          <p:cNvPr id="11" name="Draft Stamp"/>
          <p:cNvGraphicFramePr>
            <a:graphicFrameLocks noGrp="1"/>
          </p:cNvGraphicFramePr>
          <p:nvPr>
            <p:extLst>
              <p:ext uri="{D42A27DB-BD31-4B8C-83A1-F6EECF244321}">
                <p14:modId xmlns:p14="http://schemas.microsoft.com/office/powerpoint/2010/main" val="2131411602"/>
              </p:ext>
            </p:extLst>
          </p:nvPr>
        </p:nvGraphicFramePr>
        <p:xfrm>
          <a:off x="3860800" y="3170555"/>
          <a:ext cx="1270000" cy="579120"/>
        </p:xfrm>
        <a:graphic>
          <a:graphicData uri="http://schemas.openxmlformats.org/drawingml/2006/table">
            <a:tbl>
              <a:tblPr firstRow="1" bandRow="1">
                <a:tableStyleId>{5C22544A-7EE6-4342-B048-85BDC9FD1C3A}</a:tableStyleId>
              </a:tblPr>
              <a:tblGrid>
                <a:gridCol w="1270000">
                  <a:extLst>
                    <a:ext uri="{9D8B030D-6E8A-4147-A177-3AD203B41FA5}">
                      <a16:colId xmlns:a16="http://schemas.microsoft.com/office/drawing/2014/main" xmlns="" val="20000"/>
                    </a:ext>
                  </a:extLst>
                </a:gridCol>
              </a:tblGrid>
              <a:tr h="127000">
                <a:tc>
                  <a:txBody>
                    <a:bodyPr/>
                    <a:lstStyle/>
                    <a:p>
                      <a:r>
                        <a:rPr lang="en-US" sz="1000" b="0" dirty="0">
                          <a:solidFill>
                            <a:srgbClr val="CC3300"/>
                          </a:solidFill>
                          <a:latin typeface="Stencil"/>
                        </a:rPr>
                        <a:t>FOR DISCUSSION</a:t>
                      </a:r>
                    </a:p>
                  </a:txBody>
                  <a:tcPr marT="0" marB="0" anchorCtr="1">
                    <a:lnB w="12700" cmpd="sng">
                      <a:solidFill>
                        <a:srgbClr val="CC3300"/>
                      </a:solidFill>
                    </a:lnB>
                    <a:solidFill>
                      <a:srgbClr val="FFFFFF"/>
                    </a:solidFill>
                  </a:tcPr>
                </a:tc>
                <a:extLst>
                  <a:ext uri="{0D108BD9-81ED-4DB2-BD59-A6C34878D82A}">
                    <a16:rowId xmlns:a16="http://schemas.microsoft.com/office/drawing/2014/main" xmlns="" val="10000"/>
                  </a:ext>
                </a:extLst>
              </a:tr>
              <a:tr h="127000">
                <a:tc>
                  <a:txBody>
                    <a:bodyPr/>
                    <a:lstStyle/>
                    <a:p>
                      <a:r>
                        <a:rPr lang="pt-BR" sz="1800" b="1">
                          <a:solidFill>
                            <a:srgbClr val="CC3300"/>
                          </a:solidFill>
                          <a:latin typeface="Stencil"/>
                        </a:rPr>
                        <a:t>D R A F T</a:t>
                      </a:r>
                      <a:endParaRPr lang="en-US" sz="1800" b="1" dirty="0">
                        <a:solidFill>
                          <a:srgbClr val="CC3300"/>
                        </a:solidFill>
                        <a:latin typeface="Stencil"/>
                      </a:endParaRPr>
                    </a:p>
                  </a:txBody>
                  <a:tcPr marT="0" marB="0" anchorCtr="1">
                    <a:lnT w="12700" cmpd="sng">
                      <a:solidFill>
                        <a:srgbClr val="CC3300"/>
                      </a:solidFill>
                    </a:lnT>
                    <a:lnB w="12700" cmpd="sng">
                      <a:solidFill>
                        <a:srgbClr val="CC3300"/>
                      </a:solidFill>
                    </a:lnB>
                    <a:solidFill>
                      <a:srgbClr val="FFFFFF"/>
                    </a:solidFill>
                  </a:tcPr>
                </a:tc>
                <a:extLst>
                  <a:ext uri="{0D108BD9-81ED-4DB2-BD59-A6C34878D82A}">
                    <a16:rowId xmlns:a16="http://schemas.microsoft.com/office/drawing/2014/main" xmlns="" val="10001"/>
                  </a:ext>
                </a:extLst>
              </a:tr>
              <a:tr h="127000">
                <a:tc>
                  <a:txBody>
                    <a:bodyPr/>
                    <a:lstStyle/>
                    <a:p>
                      <a:r>
                        <a:rPr lang="en-US" sz="1000" b="0" dirty="0">
                          <a:solidFill>
                            <a:srgbClr val="CC3300"/>
                          </a:solidFill>
                          <a:latin typeface="Stencil"/>
                        </a:rPr>
                        <a:t>PURPOSES ONLY</a:t>
                      </a:r>
                    </a:p>
                  </a:txBody>
                  <a:tcPr marT="0" marB="0" anchorCtr="1">
                    <a:lnT w="12700" cmpd="sng">
                      <a:solidFill>
                        <a:srgbClr val="CC3300"/>
                      </a:solidFill>
                    </a:lnT>
                    <a:solidFill>
                      <a:srgbClr val="FFFFFF"/>
                    </a:solidFill>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35339860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
        <p:nvSpPr>
          <p:cNvPr id="12" name="Rectangle 11"/>
          <p:cNvSpPr/>
          <p:nvPr/>
        </p:nvSpPr>
        <p:spPr>
          <a:xfrm>
            <a:off x="3048000" y="6324600"/>
            <a:ext cx="28956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defRPr/>
            </a:pPr>
            <a:r>
              <a:rPr lang="en-US" sz="1200" dirty="0">
                <a:solidFill>
                  <a:srgbClr val="000099"/>
                </a:solidFill>
                <a:latin typeface="Monotype Corsiva" pitchFamily="66" charset="0"/>
              </a:rPr>
              <a:t>World-Class Care…Anytime, Anywhere</a:t>
            </a:r>
          </a:p>
        </p:txBody>
      </p:sp>
      <p:sp>
        <p:nvSpPr>
          <p:cNvPr id="13" name="Title 1"/>
          <p:cNvSpPr>
            <a:spLocks noGrp="1"/>
          </p:cNvSpPr>
          <p:nvPr>
            <p:ph type="title"/>
          </p:nvPr>
        </p:nvSpPr>
        <p:spPr>
          <a:xfrm>
            <a:off x="1295400" y="274638"/>
            <a:ext cx="7391400" cy="868362"/>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5381392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965978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067725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36726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88335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
        <p:nvSpPr>
          <p:cNvPr id="7" name="Title 1"/>
          <p:cNvSpPr>
            <a:spLocks noGrp="1"/>
          </p:cNvSpPr>
          <p:nvPr>
            <p:ph type="title"/>
          </p:nvPr>
        </p:nvSpPr>
        <p:spPr>
          <a:xfrm>
            <a:off x="1295400" y="274638"/>
            <a:ext cx="7391400" cy="868362"/>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611120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685053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ection_Title_custom">
    <p:spTree>
      <p:nvGrpSpPr>
        <p:cNvPr id="1" name=""/>
        <p:cNvGrpSpPr/>
        <p:nvPr/>
      </p:nvGrpSpPr>
      <p:grpSpPr>
        <a:xfrm>
          <a:off x="0" y="0"/>
          <a:ext cx="0" cy="0"/>
          <a:chOff x="0" y="0"/>
          <a:chExt cx="0" cy="0"/>
        </a:xfrm>
      </p:grpSpPr>
      <p:sp>
        <p:nvSpPr>
          <p:cNvPr id="6" name="AutoShape 7"/>
          <p:cNvSpPr>
            <a:spLocks noChangeArrowheads="1"/>
          </p:cNvSpPr>
          <p:nvPr/>
        </p:nvSpPr>
        <p:spPr bwMode="auto">
          <a:xfrm>
            <a:off x="0" y="0"/>
            <a:ext cx="9144000" cy="6858000"/>
          </a:xfrm>
          <a:prstGeom prst="bevel">
            <a:avLst>
              <a:gd name="adj" fmla="val 1852"/>
            </a:avLst>
          </a:prstGeom>
          <a:gradFill rotWithShape="1">
            <a:gsLst>
              <a:gs pos="0">
                <a:srgbClr val="EA0A0A"/>
              </a:gs>
              <a:gs pos="100000">
                <a:srgbClr val="00007E"/>
              </a:gs>
            </a:gsLst>
            <a:lin ang="2700000" scaled="1"/>
          </a:gradFill>
          <a:ln w="9525">
            <a:solidFill>
              <a:schemeClr val="tx1"/>
            </a:solidFill>
            <a:miter lim="800000"/>
            <a:headEnd/>
            <a:tailEnd/>
          </a:ln>
          <a:effectLst/>
        </p:spPr>
        <p:txBody>
          <a:bodyPr wrap="none" anchor="ctr"/>
          <a:lstStyle/>
          <a:p>
            <a:pPr fontAlgn="auto">
              <a:spcBef>
                <a:spcPts val="0"/>
              </a:spcBef>
              <a:spcAft>
                <a:spcPts val="0"/>
              </a:spcAft>
            </a:pPr>
            <a:endParaRPr lang="en-US" dirty="0">
              <a:solidFill>
                <a:prstClr val="black"/>
              </a:solidFill>
              <a:latin typeface="Calibri"/>
            </a:endParaRPr>
          </a:p>
        </p:txBody>
      </p:sp>
      <p:sp>
        <p:nvSpPr>
          <p:cNvPr id="9" name="Rectangle 8"/>
          <p:cNvSpPr/>
          <p:nvPr/>
        </p:nvSpPr>
        <p:spPr>
          <a:xfrm>
            <a:off x="152400" y="152400"/>
            <a:ext cx="8839200" cy="6553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endParaRPr>
          </a:p>
        </p:txBody>
      </p:sp>
      <p:sp>
        <p:nvSpPr>
          <p:cNvPr id="11" name="Slide Number Placeholder 5"/>
          <p:cNvSpPr>
            <a:spLocks noGrp="1"/>
          </p:cNvSpPr>
          <p:nvPr>
            <p:ph type="sldNum" sz="quarter" idx="12"/>
          </p:nvPr>
        </p:nvSpPr>
        <p:spPr>
          <a:xfrm>
            <a:off x="8534400" y="6324600"/>
            <a:ext cx="457200" cy="365125"/>
          </a:xfrm>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
        <p:nvSpPr>
          <p:cNvPr id="12" name="Rectangle 11"/>
          <p:cNvSpPr/>
          <p:nvPr/>
        </p:nvSpPr>
        <p:spPr>
          <a:xfrm>
            <a:off x="3048000" y="6324601"/>
            <a:ext cx="28956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27" tIns="45713" rIns="91427" bIns="45713" rtlCol="0" anchor="ctr"/>
          <a:lstStyle/>
          <a:p>
            <a:pPr algn="ctr" defTabSz="914269" fontAlgn="auto">
              <a:spcBef>
                <a:spcPts val="0"/>
              </a:spcBef>
              <a:spcAft>
                <a:spcPts val="0"/>
              </a:spcAft>
              <a:defRPr/>
            </a:pPr>
            <a:r>
              <a:rPr lang="en-US" sz="1200" dirty="0">
                <a:solidFill>
                  <a:srgbClr val="000099"/>
                </a:solidFill>
                <a:latin typeface="Monotype Corsiva" pitchFamily="66" charset="0"/>
              </a:rPr>
              <a:t>World-Class Care…Anytime, Anywhere</a:t>
            </a:r>
          </a:p>
        </p:txBody>
      </p:sp>
      <p:cxnSp>
        <p:nvCxnSpPr>
          <p:cNvPr id="18" name="Straight Connector 17"/>
          <p:cNvCxnSpPr/>
          <p:nvPr/>
        </p:nvCxnSpPr>
        <p:spPr>
          <a:xfrm>
            <a:off x="457200" y="6553200"/>
            <a:ext cx="2819400" cy="0"/>
          </a:xfrm>
          <a:prstGeom prst="line">
            <a:avLst/>
          </a:prstGeom>
          <a:noFill/>
          <a:ln w="28575" cap="flat" cmpd="sng" algn="ctr">
            <a:solidFill>
              <a:srgbClr val="C0504D"/>
            </a:solidFill>
            <a:prstDash val="solid"/>
          </a:ln>
          <a:effectLst>
            <a:outerShdw blurRad="40000" dist="20000" dir="5400000" rotWithShape="0">
              <a:srgbClr val="000000">
                <a:alpha val="38000"/>
              </a:srgbClr>
            </a:outerShdw>
          </a:effectLst>
        </p:spPr>
      </p:cxnSp>
      <p:cxnSp>
        <p:nvCxnSpPr>
          <p:cNvPr id="19" name="Straight Connector 18"/>
          <p:cNvCxnSpPr/>
          <p:nvPr/>
        </p:nvCxnSpPr>
        <p:spPr>
          <a:xfrm>
            <a:off x="5715000" y="6553200"/>
            <a:ext cx="2895600" cy="0"/>
          </a:xfrm>
          <a:prstGeom prst="line">
            <a:avLst/>
          </a:prstGeom>
          <a:noFill/>
          <a:ln w="28575" cap="flat" cmpd="sng" algn="ctr">
            <a:solidFill>
              <a:srgbClr val="C0504D"/>
            </a:solidFill>
            <a:prstDash val="solid"/>
          </a:ln>
          <a:effectLst>
            <a:outerShdw blurRad="40000" dist="20000" dir="5400000" rotWithShape="0">
              <a:srgbClr val="000000">
                <a:alpha val="38000"/>
              </a:srgbClr>
            </a:outerShdw>
          </a:effectLst>
        </p:spPr>
      </p:cxnSp>
    </p:spTree>
    <p:extLst>
      <p:ext uri="{BB962C8B-B14F-4D97-AF65-F5344CB8AC3E}">
        <p14:creationId xmlns:p14="http://schemas.microsoft.com/office/powerpoint/2010/main" val="35274345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descr="Navy-Medicine-Color-Logo_2012.png"/>
          <p:cNvPicPr>
            <a:picLocks noChangeAspect="1"/>
          </p:cNvPicPr>
          <p:nvPr userDrawn="1"/>
        </p:nvPicPr>
        <p:blipFill>
          <a:blip r:embed="rId2" cstate="email">
            <a:lum bright="70000"/>
            <a:extLst>
              <a:ext uri="{28A0092B-C50C-407E-A947-70E740481C1C}">
                <a14:useLocalDpi xmlns:a14="http://schemas.microsoft.com/office/drawing/2010/main"/>
              </a:ext>
            </a:extLst>
          </a:blip>
          <a:stretch>
            <a:fillRect/>
          </a:stretch>
        </p:blipFill>
        <p:spPr>
          <a:xfrm>
            <a:off x="2895600" y="838200"/>
            <a:ext cx="3733800" cy="3733800"/>
          </a:xfrm>
          <a:prstGeom prst="rect">
            <a:avLst/>
          </a:prstGeom>
        </p:spPr>
      </p:pic>
      <p:pic>
        <p:nvPicPr>
          <p:cNvPr id="9" name="Picture 8" descr="Navy-Medicine-Color-Logo_2012.png"/>
          <p:cNvPicPr>
            <a:picLocks noChangeAspect="1"/>
          </p:cNvPicPr>
          <p:nvPr userDrawn="1"/>
        </p:nvPicPr>
        <p:blipFill>
          <a:blip r:embed="rId2" cstate="email">
            <a:lum bright="70000"/>
            <a:extLst>
              <a:ext uri="{28A0092B-C50C-407E-A947-70E740481C1C}">
                <a14:useLocalDpi xmlns:a14="http://schemas.microsoft.com/office/drawing/2010/main"/>
              </a:ext>
            </a:extLst>
          </a:blip>
          <a:stretch>
            <a:fillRect/>
          </a:stretch>
        </p:blipFill>
        <p:spPr>
          <a:xfrm>
            <a:off x="2743200" y="685800"/>
            <a:ext cx="3733800" cy="3733800"/>
          </a:xfrm>
          <a:prstGeom prst="rect">
            <a:avLst/>
          </a:prstGeom>
        </p:spPr>
      </p:pic>
      <p:sp>
        <p:nvSpPr>
          <p:cNvPr id="7" name="AutoShape 7"/>
          <p:cNvSpPr>
            <a:spLocks noChangeArrowheads="1"/>
          </p:cNvSpPr>
          <p:nvPr userDrawn="1"/>
        </p:nvSpPr>
        <p:spPr bwMode="auto">
          <a:xfrm>
            <a:off x="0" y="0"/>
            <a:ext cx="9144000" cy="6858000"/>
          </a:xfrm>
          <a:prstGeom prst="bevel">
            <a:avLst>
              <a:gd name="adj" fmla="val 1852"/>
            </a:avLst>
          </a:prstGeom>
          <a:gradFill rotWithShape="1">
            <a:gsLst>
              <a:gs pos="0">
                <a:srgbClr val="EA0A0A"/>
              </a:gs>
              <a:gs pos="100000">
                <a:srgbClr val="00007E"/>
              </a:gs>
            </a:gsLst>
            <a:lin ang="2700000" scaled="1"/>
          </a:gradFill>
          <a:ln w="9525">
            <a:solidFill>
              <a:schemeClr val="tx1"/>
            </a:solidFill>
            <a:miter lim="800000"/>
            <a:headEnd/>
            <a:tailEnd/>
          </a:ln>
          <a:effectLst/>
        </p:spPr>
        <p:txBody>
          <a:bodyPr wrap="none" anchor="ctr"/>
          <a:lstStyle/>
          <a:p>
            <a:pPr fontAlgn="auto">
              <a:spcBef>
                <a:spcPts val="0"/>
              </a:spcBef>
              <a:spcAft>
                <a:spcPts val="0"/>
              </a:spcAft>
            </a:pPr>
            <a:endParaRPr lang="en-US" dirty="0">
              <a:solidFill>
                <a:prstClr val="black"/>
              </a:solidFill>
              <a:latin typeface="Calibri"/>
            </a:endParaRPr>
          </a:p>
        </p:txBody>
      </p:sp>
      <p:sp>
        <p:nvSpPr>
          <p:cNvPr id="8" name="Rectangle 7"/>
          <p:cNvSpPr/>
          <p:nvPr userDrawn="1"/>
        </p:nvSpPr>
        <p:spPr>
          <a:xfrm>
            <a:off x="152400" y="152400"/>
            <a:ext cx="8839200" cy="6553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endParaRPr>
          </a:p>
        </p:txBody>
      </p:sp>
      <p:pic>
        <p:nvPicPr>
          <p:cNvPr id="12" name="Picture 11" descr="Navy-Medicine-Color-Logo_2012.png"/>
          <p:cNvPicPr>
            <a:picLocks noChangeAspect="1"/>
          </p:cNvPicPr>
          <p:nvPr userDrawn="1"/>
        </p:nvPicPr>
        <p:blipFill>
          <a:blip r:embed="rId2" cstate="email">
            <a:lum bright="70000"/>
            <a:extLst>
              <a:ext uri="{28A0092B-C50C-407E-A947-70E740481C1C}">
                <a14:useLocalDpi xmlns:a14="http://schemas.microsoft.com/office/drawing/2010/main"/>
              </a:ext>
            </a:extLst>
          </a:blip>
          <a:stretch>
            <a:fillRect/>
          </a:stretch>
        </p:blipFill>
        <p:spPr>
          <a:xfrm>
            <a:off x="2705100" y="1562100"/>
            <a:ext cx="3733800" cy="3733800"/>
          </a:xfrm>
          <a:prstGeom prst="rect">
            <a:avLst/>
          </a:prstGeom>
        </p:spPr>
      </p:pic>
      <p:sp>
        <p:nvSpPr>
          <p:cNvPr id="6" name="Slide Number Placeholder 5"/>
          <p:cNvSpPr>
            <a:spLocks noGrp="1"/>
          </p:cNvSpPr>
          <p:nvPr>
            <p:ph type="sldNum" sz="quarter" idx="12"/>
          </p:nvPr>
        </p:nvSpPr>
        <p:spPr>
          <a:xfrm>
            <a:off x="8534400" y="6340475"/>
            <a:ext cx="457200" cy="365125"/>
          </a:xfrm>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
        <p:nvSpPr>
          <p:cNvPr id="2" name="Title 1"/>
          <p:cNvSpPr>
            <a:spLocks noGrp="1"/>
          </p:cNvSpPr>
          <p:nvPr>
            <p:ph type="ctrTitle"/>
          </p:nvPr>
        </p:nvSpPr>
        <p:spPr>
          <a:xfrm>
            <a:off x="685800" y="2190750"/>
            <a:ext cx="7772400" cy="1924050"/>
          </a:xfrm>
          <a:prstGeom prst="rect">
            <a:avLst/>
          </a:prstGeom>
        </p:spPr>
        <p:txBody>
          <a:bodyPr/>
          <a:lstStyle>
            <a:lvl1pPr algn="ctr">
              <a:defRPr/>
            </a:lvl1pPr>
          </a:lstStyle>
          <a:p>
            <a:r>
              <a:rPr lang="en-US" dirty="0"/>
              <a:t>Click to edit Master title style</a:t>
            </a:r>
          </a:p>
        </p:txBody>
      </p:sp>
      <p:sp>
        <p:nvSpPr>
          <p:cNvPr id="3" name="Subtitle 2"/>
          <p:cNvSpPr>
            <a:spLocks noGrp="1"/>
          </p:cNvSpPr>
          <p:nvPr>
            <p:ph type="subTitle" idx="1"/>
          </p:nvPr>
        </p:nvSpPr>
        <p:spPr>
          <a:xfrm>
            <a:off x="1371600" y="4724400"/>
            <a:ext cx="6400800" cy="1295400"/>
          </a:xfrm>
        </p:spPr>
        <p:txBody>
          <a:bodyPr/>
          <a:lstStyle>
            <a:lvl1pPr marL="0" indent="0" algn="ctr">
              <a:buNone/>
              <a:defRPr>
                <a:solidFill>
                  <a:srgbClr val="00007E"/>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Tree>
    <p:extLst>
      <p:ext uri="{BB962C8B-B14F-4D97-AF65-F5344CB8AC3E}">
        <p14:creationId xmlns:p14="http://schemas.microsoft.com/office/powerpoint/2010/main" val="27892197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AutoShape 7"/>
          <p:cNvSpPr>
            <a:spLocks noChangeArrowheads="1"/>
          </p:cNvSpPr>
          <p:nvPr userDrawn="1"/>
        </p:nvSpPr>
        <p:spPr bwMode="auto">
          <a:xfrm>
            <a:off x="0" y="0"/>
            <a:ext cx="9144000" cy="6858000"/>
          </a:xfrm>
          <a:prstGeom prst="bevel">
            <a:avLst>
              <a:gd name="adj" fmla="val 1852"/>
            </a:avLst>
          </a:prstGeom>
          <a:gradFill rotWithShape="1">
            <a:gsLst>
              <a:gs pos="0">
                <a:srgbClr val="EA0A0A"/>
              </a:gs>
              <a:gs pos="100000">
                <a:srgbClr val="00007E"/>
              </a:gs>
            </a:gsLst>
            <a:lin ang="2700000" scaled="1"/>
          </a:gradFill>
          <a:ln w="9525">
            <a:solidFill>
              <a:schemeClr val="tx1"/>
            </a:solidFill>
            <a:miter lim="800000"/>
            <a:headEnd/>
            <a:tailEnd/>
          </a:ln>
          <a:effectLst/>
        </p:spPr>
        <p:txBody>
          <a:bodyPr wrap="none" anchor="ctr"/>
          <a:lstStyle/>
          <a:p>
            <a:pPr fontAlgn="auto">
              <a:spcBef>
                <a:spcPts val="0"/>
              </a:spcBef>
              <a:spcAft>
                <a:spcPts val="0"/>
              </a:spcAft>
            </a:pPr>
            <a:endParaRPr lang="en-US" dirty="0">
              <a:solidFill>
                <a:prstClr val="black"/>
              </a:solidFill>
              <a:latin typeface="Calibri"/>
            </a:endParaRPr>
          </a:p>
        </p:txBody>
      </p:sp>
      <p:sp>
        <p:nvSpPr>
          <p:cNvPr id="7" name="Rectangle 6"/>
          <p:cNvSpPr/>
          <p:nvPr userDrawn="1"/>
        </p:nvSpPr>
        <p:spPr>
          <a:xfrm>
            <a:off x="152400" y="152400"/>
            <a:ext cx="8839200" cy="6553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endParaRPr>
          </a:p>
        </p:txBody>
      </p:sp>
      <p:sp>
        <p:nvSpPr>
          <p:cNvPr id="2" name="Title 1"/>
          <p:cNvSpPr>
            <a:spLocks noGrp="1"/>
          </p:cNvSpPr>
          <p:nvPr>
            <p:ph type="title"/>
          </p:nvPr>
        </p:nvSpPr>
        <p:spPr>
          <a:xfrm>
            <a:off x="1295400" y="274638"/>
            <a:ext cx="7391400" cy="868362"/>
          </a:xfrm>
          <a:prstGeom prst="rect">
            <a:avLst/>
          </a:prstGeo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1" name="Straight Connector 10"/>
          <p:cNvCxnSpPr/>
          <p:nvPr userDrawn="1"/>
        </p:nvCxnSpPr>
        <p:spPr>
          <a:xfrm>
            <a:off x="457200" y="6553200"/>
            <a:ext cx="2819400" cy="0"/>
          </a:xfrm>
          <a:prstGeom prst="line">
            <a:avLst/>
          </a:prstGeom>
          <a:ln w="28575">
            <a:solidFill>
              <a:srgbClr val="C0504D"/>
            </a:solidFill>
          </a:ln>
        </p:spPr>
        <p:style>
          <a:lnRef idx="2">
            <a:schemeClr val="accent2"/>
          </a:lnRef>
          <a:fillRef idx="0">
            <a:schemeClr val="accent2"/>
          </a:fillRef>
          <a:effectRef idx="1">
            <a:schemeClr val="accent2"/>
          </a:effectRef>
          <a:fontRef idx="minor">
            <a:schemeClr val="tx1"/>
          </a:fontRef>
        </p:style>
      </p:cxnSp>
      <p:cxnSp>
        <p:nvCxnSpPr>
          <p:cNvPr id="12" name="Straight Connector 11"/>
          <p:cNvCxnSpPr/>
          <p:nvPr userDrawn="1"/>
        </p:nvCxnSpPr>
        <p:spPr>
          <a:xfrm>
            <a:off x="5715000" y="6553200"/>
            <a:ext cx="2895600" cy="0"/>
          </a:xfrm>
          <a:prstGeom prst="line">
            <a:avLst/>
          </a:prstGeom>
          <a:ln w="28575">
            <a:solidFill>
              <a:srgbClr val="C0504D"/>
            </a:solidFill>
          </a:ln>
        </p:spPr>
        <p:style>
          <a:lnRef idx="2">
            <a:schemeClr val="accent2"/>
          </a:lnRef>
          <a:fillRef idx="0">
            <a:schemeClr val="accent2"/>
          </a:fillRef>
          <a:effectRef idx="1">
            <a:schemeClr val="accent2"/>
          </a:effectRef>
          <a:fontRef idx="minor">
            <a:schemeClr val="tx1"/>
          </a:fontRef>
        </p:style>
      </p:cxnSp>
      <p:sp>
        <p:nvSpPr>
          <p:cNvPr id="13" name="Rectangle 12"/>
          <p:cNvSpPr/>
          <p:nvPr userDrawn="1"/>
        </p:nvSpPr>
        <p:spPr>
          <a:xfrm>
            <a:off x="3048000" y="6324600"/>
            <a:ext cx="28956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defRPr/>
            </a:pPr>
            <a:r>
              <a:rPr lang="en-US" sz="1200" dirty="0">
                <a:solidFill>
                  <a:srgbClr val="000099"/>
                </a:solidFill>
                <a:latin typeface="Monotype Corsiva" pitchFamily="66" charset="0"/>
              </a:rPr>
              <a:t>World-Class Care…Anytime, Anywhere</a:t>
            </a:r>
          </a:p>
        </p:txBody>
      </p:sp>
      <p:pic>
        <p:nvPicPr>
          <p:cNvPr id="14" name="Picture 13" descr="Navy-Medicine-Color-Logo_201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8600" y="228600"/>
            <a:ext cx="914400" cy="914400"/>
          </a:xfrm>
          <a:prstGeom prst="rect">
            <a:avLst/>
          </a:prstGeom>
        </p:spPr>
      </p:pic>
      <p:sp>
        <p:nvSpPr>
          <p:cNvPr id="19" name="Slide Number Placeholder 5"/>
          <p:cNvSpPr>
            <a:spLocks noGrp="1"/>
          </p:cNvSpPr>
          <p:nvPr>
            <p:ph type="sldNum" sz="quarter" idx="12"/>
          </p:nvPr>
        </p:nvSpPr>
        <p:spPr>
          <a:xfrm>
            <a:off x="8534400" y="6340475"/>
            <a:ext cx="457200" cy="365125"/>
          </a:xfrm>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42134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834807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
        <p:nvSpPr>
          <p:cNvPr id="12" name="Title 1"/>
          <p:cNvSpPr>
            <a:spLocks noGrp="1"/>
          </p:cNvSpPr>
          <p:nvPr>
            <p:ph type="title"/>
          </p:nvPr>
        </p:nvSpPr>
        <p:spPr>
          <a:xfrm>
            <a:off x="1295400" y="274638"/>
            <a:ext cx="7391400" cy="868362"/>
          </a:xfrm>
          <a:prstGeom prst="rect">
            <a:avLst/>
          </a:prstGeom>
        </p:spPr>
        <p:txBody>
          <a:bodyPr/>
          <a:lstStyle/>
          <a:p>
            <a:r>
              <a:rPr lang="en-US" dirty="0"/>
              <a:t>Click to edit Master title style</a:t>
            </a:r>
          </a:p>
        </p:txBody>
      </p:sp>
      <p:graphicFrame>
        <p:nvGraphicFramePr>
          <p:cNvPr id="11" name="Draft Stamp"/>
          <p:cNvGraphicFramePr>
            <a:graphicFrameLocks noGrp="1"/>
          </p:cNvGraphicFramePr>
          <p:nvPr userDrawn="1">
            <p:extLst/>
          </p:nvPr>
        </p:nvGraphicFramePr>
        <p:xfrm>
          <a:off x="7874000" y="0"/>
          <a:ext cx="1270000" cy="579120"/>
        </p:xfrm>
        <a:graphic>
          <a:graphicData uri="http://schemas.openxmlformats.org/drawingml/2006/table">
            <a:tbl>
              <a:tblPr firstRow="1" bandRow="1">
                <a:tableStyleId>{5C22544A-7EE6-4342-B048-85BDC9FD1C3A}</a:tableStyleId>
              </a:tblPr>
              <a:tblGrid>
                <a:gridCol w="1270000">
                  <a:extLst>
                    <a:ext uri="{9D8B030D-6E8A-4147-A177-3AD203B41FA5}">
                      <a16:colId xmlns:a16="http://schemas.microsoft.com/office/drawing/2014/main" xmlns="" val="20000"/>
                    </a:ext>
                  </a:extLst>
                </a:gridCol>
              </a:tblGrid>
              <a:tr h="127000">
                <a:tc>
                  <a:txBody>
                    <a:bodyPr/>
                    <a:lstStyle/>
                    <a:p>
                      <a:r>
                        <a:rPr lang="en-US" sz="1000" b="0" dirty="0">
                          <a:solidFill>
                            <a:srgbClr val="CC3300"/>
                          </a:solidFill>
                          <a:latin typeface="Stencil"/>
                        </a:rPr>
                        <a:t>FOR DISCUSSION</a:t>
                      </a:r>
                    </a:p>
                  </a:txBody>
                  <a:tcPr marT="0" marB="0" anchorCtr="1">
                    <a:lnB w="12700" cmpd="sng">
                      <a:solidFill>
                        <a:srgbClr val="CC3300"/>
                      </a:solidFill>
                    </a:lnB>
                    <a:solidFill>
                      <a:srgbClr val="FFFFFF"/>
                    </a:solidFill>
                  </a:tcPr>
                </a:tc>
                <a:extLst>
                  <a:ext uri="{0D108BD9-81ED-4DB2-BD59-A6C34878D82A}">
                    <a16:rowId xmlns:a16="http://schemas.microsoft.com/office/drawing/2014/main" xmlns="" val="10000"/>
                  </a:ext>
                </a:extLst>
              </a:tr>
              <a:tr h="127000">
                <a:tc>
                  <a:txBody>
                    <a:bodyPr/>
                    <a:lstStyle/>
                    <a:p>
                      <a:r>
                        <a:rPr lang="pt-BR" sz="1800" b="1">
                          <a:solidFill>
                            <a:srgbClr val="CC3300"/>
                          </a:solidFill>
                          <a:latin typeface="Stencil"/>
                        </a:rPr>
                        <a:t>D R A F T</a:t>
                      </a:r>
                      <a:endParaRPr lang="en-US" sz="1800" b="1" dirty="0">
                        <a:solidFill>
                          <a:srgbClr val="CC3300"/>
                        </a:solidFill>
                        <a:latin typeface="Stencil"/>
                      </a:endParaRPr>
                    </a:p>
                  </a:txBody>
                  <a:tcPr marT="0" marB="0" anchorCtr="1">
                    <a:lnT w="12700" cmpd="sng">
                      <a:solidFill>
                        <a:srgbClr val="CC3300"/>
                      </a:solidFill>
                    </a:lnT>
                    <a:lnB w="12700" cmpd="sng">
                      <a:solidFill>
                        <a:srgbClr val="CC3300"/>
                      </a:solidFill>
                    </a:lnB>
                    <a:solidFill>
                      <a:srgbClr val="FFFFFF"/>
                    </a:solidFill>
                  </a:tcPr>
                </a:tc>
                <a:extLst>
                  <a:ext uri="{0D108BD9-81ED-4DB2-BD59-A6C34878D82A}">
                    <a16:rowId xmlns:a16="http://schemas.microsoft.com/office/drawing/2014/main" xmlns="" val="10001"/>
                  </a:ext>
                </a:extLst>
              </a:tr>
              <a:tr h="127000">
                <a:tc>
                  <a:txBody>
                    <a:bodyPr/>
                    <a:lstStyle/>
                    <a:p>
                      <a:r>
                        <a:rPr lang="en-US" sz="1000" b="0" dirty="0">
                          <a:solidFill>
                            <a:srgbClr val="CC3300"/>
                          </a:solidFill>
                          <a:latin typeface="Stencil"/>
                        </a:rPr>
                        <a:t>PURPOSES ONLY</a:t>
                      </a:r>
                    </a:p>
                  </a:txBody>
                  <a:tcPr marT="0" marB="0" anchorCtr="1">
                    <a:lnT w="12700" cmpd="sng">
                      <a:solidFill>
                        <a:srgbClr val="CC3300"/>
                      </a:solidFill>
                    </a:lnT>
                    <a:solidFill>
                      <a:srgbClr val="FFFFFF"/>
                    </a:solidFill>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7531570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
        <p:nvSpPr>
          <p:cNvPr id="12" name="Rectangle 11"/>
          <p:cNvSpPr/>
          <p:nvPr userDrawn="1"/>
        </p:nvSpPr>
        <p:spPr>
          <a:xfrm>
            <a:off x="3048000" y="6324600"/>
            <a:ext cx="28956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defRPr/>
            </a:pPr>
            <a:r>
              <a:rPr lang="en-US" sz="1200" dirty="0">
                <a:solidFill>
                  <a:srgbClr val="000099"/>
                </a:solidFill>
                <a:latin typeface="Monotype Corsiva" pitchFamily="66" charset="0"/>
              </a:rPr>
              <a:t>World-Class Care…Anytime, Anywhere</a:t>
            </a:r>
          </a:p>
        </p:txBody>
      </p:sp>
      <p:sp>
        <p:nvSpPr>
          <p:cNvPr id="13" name="Title 1"/>
          <p:cNvSpPr>
            <a:spLocks noGrp="1"/>
          </p:cNvSpPr>
          <p:nvPr>
            <p:ph type="title"/>
          </p:nvPr>
        </p:nvSpPr>
        <p:spPr>
          <a:xfrm>
            <a:off x="1295400" y="274638"/>
            <a:ext cx="7391400" cy="868362"/>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14524932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343271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154840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152639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993259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
        <p:nvSpPr>
          <p:cNvPr id="7" name="Title 1"/>
          <p:cNvSpPr>
            <a:spLocks noGrp="1"/>
          </p:cNvSpPr>
          <p:nvPr>
            <p:ph type="title"/>
          </p:nvPr>
        </p:nvSpPr>
        <p:spPr>
          <a:xfrm>
            <a:off x="1295400" y="274638"/>
            <a:ext cx="7391400" cy="868362"/>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34122515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550405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_Title_custom">
    <p:spTree>
      <p:nvGrpSpPr>
        <p:cNvPr id="1" name=""/>
        <p:cNvGrpSpPr/>
        <p:nvPr/>
      </p:nvGrpSpPr>
      <p:grpSpPr>
        <a:xfrm>
          <a:off x="0" y="0"/>
          <a:ext cx="0" cy="0"/>
          <a:chOff x="0" y="0"/>
          <a:chExt cx="0" cy="0"/>
        </a:xfrm>
      </p:grpSpPr>
      <p:sp>
        <p:nvSpPr>
          <p:cNvPr id="6" name="AutoShape 7"/>
          <p:cNvSpPr>
            <a:spLocks noChangeArrowheads="1"/>
          </p:cNvSpPr>
          <p:nvPr userDrawn="1"/>
        </p:nvSpPr>
        <p:spPr bwMode="auto">
          <a:xfrm>
            <a:off x="0" y="0"/>
            <a:ext cx="9144000" cy="6858000"/>
          </a:xfrm>
          <a:prstGeom prst="bevel">
            <a:avLst>
              <a:gd name="adj" fmla="val 1852"/>
            </a:avLst>
          </a:prstGeom>
          <a:gradFill rotWithShape="1">
            <a:gsLst>
              <a:gs pos="0">
                <a:srgbClr val="EA0A0A"/>
              </a:gs>
              <a:gs pos="100000">
                <a:srgbClr val="00007E"/>
              </a:gs>
            </a:gsLst>
            <a:lin ang="2700000" scaled="1"/>
          </a:gradFill>
          <a:ln w="9525">
            <a:solidFill>
              <a:schemeClr val="tx1"/>
            </a:solidFill>
            <a:miter lim="800000"/>
            <a:headEnd/>
            <a:tailEnd/>
          </a:ln>
          <a:effectLst/>
        </p:spPr>
        <p:txBody>
          <a:bodyPr wrap="none" anchor="ctr"/>
          <a:lstStyle/>
          <a:p>
            <a:pPr fontAlgn="auto">
              <a:spcBef>
                <a:spcPts val="0"/>
              </a:spcBef>
              <a:spcAft>
                <a:spcPts val="0"/>
              </a:spcAft>
            </a:pPr>
            <a:endParaRPr lang="en-US" dirty="0">
              <a:solidFill>
                <a:prstClr val="black"/>
              </a:solidFill>
              <a:latin typeface="Calibri"/>
            </a:endParaRPr>
          </a:p>
        </p:txBody>
      </p:sp>
      <p:sp>
        <p:nvSpPr>
          <p:cNvPr id="9" name="Rectangle 8"/>
          <p:cNvSpPr/>
          <p:nvPr userDrawn="1"/>
        </p:nvSpPr>
        <p:spPr>
          <a:xfrm>
            <a:off x="152400" y="152400"/>
            <a:ext cx="8839200" cy="6553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endParaRPr>
          </a:p>
        </p:txBody>
      </p:sp>
      <p:sp>
        <p:nvSpPr>
          <p:cNvPr id="11" name="Slide Number Placeholder 5"/>
          <p:cNvSpPr>
            <a:spLocks noGrp="1"/>
          </p:cNvSpPr>
          <p:nvPr>
            <p:ph type="sldNum" sz="quarter" idx="12"/>
          </p:nvPr>
        </p:nvSpPr>
        <p:spPr>
          <a:xfrm>
            <a:off x="8534400" y="6324600"/>
            <a:ext cx="457200" cy="365125"/>
          </a:xfrm>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
        <p:nvSpPr>
          <p:cNvPr id="12" name="Rectangle 11"/>
          <p:cNvSpPr/>
          <p:nvPr userDrawn="1"/>
        </p:nvSpPr>
        <p:spPr>
          <a:xfrm>
            <a:off x="3048000" y="6324601"/>
            <a:ext cx="28956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27" tIns="45713" rIns="91427" bIns="45713" rtlCol="0" anchor="ctr"/>
          <a:lstStyle/>
          <a:p>
            <a:pPr algn="ctr" defTabSz="914269" fontAlgn="auto">
              <a:spcBef>
                <a:spcPts val="0"/>
              </a:spcBef>
              <a:spcAft>
                <a:spcPts val="0"/>
              </a:spcAft>
              <a:defRPr/>
            </a:pPr>
            <a:r>
              <a:rPr lang="en-US" sz="1200" dirty="0">
                <a:solidFill>
                  <a:srgbClr val="000099"/>
                </a:solidFill>
                <a:latin typeface="Monotype Corsiva" pitchFamily="66" charset="0"/>
              </a:rPr>
              <a:t>World-Class Care…Anytime, Anywhere</a:t>
            </a:r>
          </a:p>
        </p:txBody>
      </p:sp>
      <p:cxnSp>
        <p:nvCxnSpPr>
          <p:cNvPr id="18" name="Straight Connector 17"/>
          <p:cNvCxnSpPr/>
          <p:nvPr userDrawn="1"/>
        </p:nvCxnSpPr>
        <p:spPr>
          <a:xfrm>
            <a:off x="457200" y="6553200"/>
            <a:ext cx="2819400" cy="0"/>
          </a:xfrm>
          <a:prstGeom prst="line">
            <a:avLst/>
          </a:prstGeom>
          <a:noFill/>
          <a:ln w="28575" cap="flat" cmpd="sng" algn="ctr">
            <a:solidFill>
              <a:srgbClr val="C0504D"/>
            </a:solidFill>
            <a:prstDash val="solid"/>
          </a:ln>
          <a:effectLst>
            <a:outerShdw blurRad="40000" dist="20000" dir="5400000" rotWithShape="0">
              <a:srgbClr val="000000">
                <a:alpha val="38000"/>
              </a:srgbClr>
            </a:outerShdw>
          </a:effectLst>
        </p:spPr>
      </p:cxnSp>
      <p:cxnSp>
        <p:nvCxnSpPr>
          <p:cNvPr id="19" name="Straight Connector 18"/>
          <p:cNvCxnSpPr/>
          <p:nvPr userDrawn="1"/>
        </p:nvCxnSpPr>
        <p:spPr>
          <a:xfrm>
            <a:off x="5715000" y="6553200"/>
            <a:ext cx="2895600" cy="0"/>
          </a:xfrm>
          <a:prstGeom prst="line">
            <a:avLst/>
          </a:prstGeom>
          <a:noFill/>
          <a:ln w="28575" cap="flat" cmpd="sng" algn="ctr">
            <a:solidFill>
              <a:srgbClr val="C0504D"/>
            </a:solidFill>
            <a:prstDash val="solid"/>
          </a:ln>
          <a:effectLst>
            <a:outerShdw blurRad="40000" dist="20000" dir="5400000" rotWithShape="0">
              <a:srgbClr val="000000">
                <a:alpha val="38000"/>
              </a:srgbClr>
            </a:outerShdw>
          </a:effectLst>
        </p:spPr>
      </p:cxnSp>
    </p:spTree>
    <p:extLst>
      <p:ext uri="{BB962C8B-B14F-4D97-AF65-F5344CB8AC3E}">
        <p14:creationId xmlns:p14="http://schemas.microsoft.com/office/powerpoint/2010/main" val="12144099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376238" y="651600"/>
            <a:ext cx="8371762"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376238" y="317499"/>
            <a:ext cx="8371762" cy="698501"/>
          </a:xfrm>
          <a:prstGeom prst="rect">
            <a:avLst/>
          </a:prstGeom>
        </p:spPr>
        <p:txBody>
          <a:bodyPr vert="horz" lIns="0" tIns="0" rIns="0" bIns="0" rtlCol="0" anchor="t" anchorCtr="0">
            <a:noAutofit/>
          </a:bodyPr>
          <a:lstStyle>
            <a:lvl1pPr>
              <a:defRPr/>
            </a:lvl1pPr>
          </a:lstStyle>
          <a:p>
            <a:r>
              <a:rPr lang="en-US" noProof="0"/>
              <a:t>Click to edit Master title style</a:t>
            </a:r>
            <a:endParaRPr lang="en-US" noProof="0" dirty="0"/>
          </a:p>
        </p:txBody>
      </p:sp>
      <p:sp>
        <p:nvSpPr>
          <p:cNvPr id="8" name="Text Placeholder 18"/>
          <p:cNvSpPr>
            <a:spLocks noGrp="1"/>
          </p:cNvSpPr>
          <p:nvPr>
            <p:ph idx="1"/>
          </p:nvPr>
        </p:nvSpPr>
        <p:spPr>
          <a:xfrm>
            <a:off x="376238" y="1700213"/>
            <a:ext cx="8374062" cy="4678986"/>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extLst>
      <p:ext uri="{BB962C8B-B14F-4D97-AF65-F5344CB8AC3E}">
        <p14:creationId xmlns:p14="http://schemas.microsoft.com/office/powerpoint/2010/main" val="529748438"/>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descr="Navy-Medicine-Color-Logo_2012.png"/>
          <p:cNvPicPr>
            <a:picLocks noChangeAspect="1"/>
          </p:cNvPicPr>
          <p:nvPr/>
        </p:nvPicPr>
        <p:blipFill>
          <a:blip r:embed="rId2" cstate="email">
            <a:lum bright="70000"/>
            <a:extLst>
              <a:ext uri="{28A0092B-C50C-407E-A947-70E740481C1C}">
                <a14:useLocalDpi xmlns:a14="http://schemas.microsoft.com/office/drawing/2010/main"/>
              </a:ext>
            </a:extLst>
          </a:blip>
          <a:stretch>
            <a:fillRect/>
          </a:stretch>
        </p:blipFill>
        <p:spPr>
          <a:xfrm>
            <a:off x="2895600" y="838200"/>
            <a:ext cx="3733800" cy="3733800"/>
          </a:xfrm>
          <a:prstGeom prst="rect">
            <a:avLst/>
          </a:prstGeom>
        </p:spPr>
      </p:pic>
      <p:pic>
        <p:nvPicPr>
          <p:cNvPr id="9" name="Picture 8" descr="Navy-Medicine-Color-Logo_2012.png"/>
          <p:cNvPicPr>
            <a:picLocks noChangeAspect="1"/>
          </p:cNvPicPr>
          <p:nvPr/>
        </p:nvPicPr>
        <p:blipFill>
          <a:blip r:embed="rId2" cstate="email">
            <a:lum bright="70000"/>
            <a:extLst>
              <a:ext uri="{28A0092B-C50C-407E-A947-70E740481C1C}">
                <a14:useLocalDpi xmlns:a14="http://schemas.microsoft.com/office/drawing/2010/main"/>
              </a:ext>
            </a:extLst>
          </a:blip>
          <a:stretch>
            <a:fillRect/>
          </a:stretch>
        </p:blipFill>
        <p:spPr>
          <a:xfrm>
            <a:off x="2743200" y="685800"/>
            <a:ext cx="3733800" cy="3733800"/>
          </a:xfrm>
          <a:prstGeom prst="rect">
            <a:avLst/>
          </a:prstGeom>
        </p:spPr>
      </p:pic>
      <p:sp>
        <p:nvSpPr>
          <p:cNvPr id="7" name="AutoShape 7"/>
          <p:cNvSpPr>
            <a:spLocks noChangeArrowheads="1"/>
          </p:cNvSpPr>
          <p:nvPr/>
        </p:nvSpPr>
        <p:spPr bwMode="auto">
          <a:xfrm>
            <a:off x="0" y="0"/>
            <a:ext cx="9144000" cy="6858000"/>
          </a:xfrm>
          <a:prstGeom prst="bevel">
            <a:avLst>
              <a:gd name="adj" fmla="val 1852"/>
            </a:avLst>
          </a:prstGeom>
          <a:gradFill rotWithShape="1">
            <a:gsLst>
              <a:gs pos="0">
                <a:srgbClr val="EA0A0A"/>
              </a:gs>
              <a:gs pos="100000">
                <a:srgbClr val="00007E"/>
              </a:gs>
            </a:gsLst>
            <a:lin ang="2700000" scaled="1"/>
          </a:gradFill>
          <a:ln w="9525">
            <a:solidFill>
              <a:schemeClr val="tx1"/>
            </a:solidFill>
            <a:miter lim="800000"/>
            <a:headEnd/>
            <a:tailEnd/>
          </a:ln>
          <a:effectLst/>
        </p:spPr>
        <p:txBody>
          <a:bodyPr wrap="none" anchor="ctr"/>
          <a:lstStyle/>
          <a:p>
            <a:pPr fontAlgn="auto">
              <a:spcBef>
                <a:spcPts val="0"/>
              </a:spcBef>
              <a:spcAft>
                <a:spcPts val="0"/>
              </a:spcAft>
            </a:pPr>
            <a:endParaRPr lang="en-US" dirty="0">
              <a:solidFill>
                <a:prstClr val="black"/>
              </a:solidFill>
              <a:latin typeface="Calibri"/>
            </a:endParaRPr>
          </a:p>
        </p:txBody>
      </p:sp>
      <p:sp>
        <p:nvSpPr>
          <p:cNvPr id="8" name="Rectangle 7"/>
          <p:cNvSpPr/>
          <p:nvPr/>
        </p:nvSpPr>
        <p:spPr>
          <a:xfrm>
            <a:off x="152400" y="152400"/>
            <a:ext cx="8839200" cy="6553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endParaRPr>
          </a:p>
        </p:txBody>
      </p:sp>
      <p:pic>
        <p:nvPicPr>
          <p:cNvPr id="12" name="Picture 11" descr="Navy-Medicine-Color-Logo_2012.png"/>
          <p:cNvPicPr>
            <a:picLocks noChangeAspect="1"/>
          </p:cNvPicPr>
          <p:nvPr/>
        </p:nvPicPr>
        <p:blipFill>
          <a:blip r:embed="rId2" cstate="email">
            <a:lum bright="70000"/>
            <a:extLst>
              <a:ext uri="{28A0092B-C50C-407E-A947-70E740481C1C}">
                <a14:useLocalDpi xmlns:a14="http://schemas.microsoft.com/office/drawing/2010/main"/>
              </a:ext>
            </a:extLst>
          </a:blip>
          <a:stretch>
            <a:fillRect/>
          </a:stretch>
        </p:blipFill>
        <p:spPr>
          <a:xfrm>
            <a:off x="2705100" y="1562100"/>
            <a:ext cx="3733800" cy="3733800"/>
          </a:xfrm>
          <a:prstGeom prst="rect">
            <a:avLst/>
          </a:prstGeom>
        </p:spPr>
      </p:pic>
      <p:sp>
        <p:nvSpPr>
          <p:cNvPr id="6" name="Slide Number Placeholder 5"/>
          <p:cNvSpPr>
            <a:spLocks noGrp="1"/>
          </p:cNvSpPr>
          <p:nvPr>
            <p:ph type="sldNum" sz="quarter" idx="12"/>
          </p:nvPr>
        </p:nvSpPr>
        <p:spPr>
          <a:xfrm>
            <a:off x="8534400" y="6340475"/>
            <a:ext cx="457200" cy="365125"/>
          </a:xfrm>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
        <p:nvSpPr>
          <p:cNvPr id="2" name="Title 1"/>
          <p:cNvSpPr>
            <a:spLocks noGrp="1"/>
          </p:cNvSpPr>
          <p:nvPr>
            <p:ph type="ctrTitle"/>
          </p:nvPr>
        </p:nvSpPr>
        <p:spPr>
          <a:xfrm>
            <a:off x="685800" y="2190750"/>
            <a:ext cx="7772400" cy="1924050"/>
          </a:xfrm>
          <a:prstGeom prst="rect">
            <a:avLst/>
          </a:prstGeom>
        </p:spPr>
        <p:txBody>
          <a:bodyPr/>
          <a:lstStyle>
            <a:lvl1pPr algn="ctr">
              <a:defRPr/>
            </a:lvl1pPr>
          </a:lstStyle>
          <a:p>
            <a:r>
              <a:rPr lang="en-US"/>
              <a:t>Click to edit Master title style</a:t>
            </a:r>
            <a:endParaRPr lang="en-US" dirty="0"/>
          </a:p>
        </p:txBody>
      </p:sp>
      <p:sp>
        <p:nvSpPr>
          <p:cNvPr id="3" name="Subtitle 2"/>
          <p:cNvSpPr>
            <a:spLocks noGrp="1"/>
          </p:cNvSpPr>
          <p:nvPr>
            <p:ph type="subTitle" idx="1"/>
          </p:nvPr>
        </p:nvSpPr>
        <p:spPr>
          <a:xfrm>
            <a:off x="1371600" y="4724400"/>
            <a:ext cx="6400800" cy="1295400"/>
          </a:xfrm>
        </p:spPr>
        <p:txBody>
          <a:bodyPr/>
          <a:lstStyle>
            <a:lvl1pPr marL="0" indent="0" algn="ctr">
              <a:buNone/>
              <a:defRPr>
                <a:solidFill>
                  <a:srgbClr val="00007E"/>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graphicFrame>
        <p:nvGraphicFramePr>
          <p:cNvPr id="11" name="Draft Stamp"/>
          <p:cNvGraphicFramePr>
            <a:graphicFrameLocks noGrp="1"/>
          </p:cNvGraphicFramePr>
          <p:nvPr>
            <p:extLst>
              <p:ext uri="{D42A27DB-BD31-4B8C-83A1-F6EECF244321}">
                <p14:modId xmlns:p14="http://schemas.microsoft.com/office/powerpoint/2010/main" val="1217354742"/>
              </p:ext>
            </p:extLst>
          </p:nvPr>
        </p:nvGraphicFramePr>
        <p:xfrm>
          <a:off x="8007350" y="6350"/>
          <a:ext cx="1136650" cy="482600"/>
        </p:xfrm>
        <a:graphic>
          <a:graphicData uri="http://schemas.openxmlformats.org/drawingml/2006/table">
            <a:tbl>
              <a:tblPr firstRow="1" bandRow="1">
                <a:tableStyleId>{5C22544A-7EE6-4342-B048-85BDC9FD1C3A}</a:tableStyleId>
              </a:tblPr>
              <a:tblGrid>
                <a:gridCol w="1136650">
                  <a:extLst>
                    <a:ext uri="{9D8B030D-6E8A-4147-A177-3AD203B41FA5}">
                      <a16:colId xmlns:a16="http://schemas.microsoft.com/office/drawing/2014/main" xmlns="" val="20000"/>
                    </a:ext>
                  </a:extLst>
                </a:gridCol>
              </a:tblGrid>
              <a:tr h="482600">
                <a:tc>
                  <a:txBody>
                    <a:bodyPr/>
                    <a:lstStyle/>
                    <a:p>
                      <a:r>
                        <a:rPr lang="en-US" sz="2400" b="1" dirty="0">
                          <a:solidFill>
                            <a:srgbClr val="C00000"/>
                          </a:solidFill>
                          <a:latin typeface="Verdana" panose="020B0604030504040204" pitchFamily="34" charset="0"/>
                        </a:rPr>
                        <a:t>DRAFT</a:t>
                      </a:r>
                    </a:p>
                  </a:txBody>
                  <a:tcPr marL="0" marR="0" marT="0" marB="0" anchor="ctr" anchorCtr="1">
                    <a:lnT w="38100" cmpd="sng">
                      <a:solidFill>
                        <a:srgbClr val="C00000"/>
                      </a:solidFill>
                    </a:lnT>
                    <a:lnB w="38100" cmpd="sng">
                      <a:solidFill>
                        <a:srgbClr val="C00000"/>
                      </a:solidFill>
                    </a:lnB>
                    <a:solidFill>
                      <a:srgbClr val="FFFFFF"/>
                    </a:solidFill>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val="11939980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AutoShape 7"/>
          <p:cNvSpPr>
            <a:spLocks noChangeArrowheads="1"/>
          </p:cNvSpPr>
          <p:nvPr/>
        </p:nvSpPr>
        <p:spPr bwMode="auto">
          <a:xfrm>
            <a:off x="0" y="0"/>
            <a:ext cx="9144000" cy="6858000"/>
          </a:xfrm>
          <a:prstGeom prst="bevel">
            <a:avLst>
              <a:gd name="adj" fmla="val 1852"/>
            </a:avLst>
          </a:prstGeom>
          <a:gradFill rotWithShape="1">
            <a:gsLst>
              <a:gs pos="0">
                <a:srgbClr val="EA0A0A"/>
              </a:gs>
              <a:gs pos="100000">
                <a:srgbClr val="00007E"/>
              </a:gs>
            </a:gsLst>
            <a:lin ang="2700000" scaled="1"/>
          </a:gradFill>
          <a:ln w="9525">
            <a:solidFill>
              <a:schemeClr val="tx1"/>
            </a:solidFill>
            <a:miter lim="800000"/>
            <a:headEnd/>
            <a:tailEnd/>
          </a:ln>
          <a:effectLst/>
        </p:spPr>
        <p:txBody>
          <a:bodyPr wrap="none" anchor="ctr"/>
          <a:lstStyle/>
          <a:p>
            <a:pPr fontAlgn="auto">
              <a:spcBef>
                <a:spcPts val="0"/>
              </a:spcBef>
              <a:spcAft>
                <a:spcPts val="0"/>
              </a:spcAft>
            </a:pPr>
            <a:endParaRPr lang="en-US" dirty="0">
              <a:solidFill>
                <a:prstClr val="black"/>
              </a:solidFill>
              <a:latin typeface="Calibri"/>
            </a:endParaRPr>
          </a:p>
        </p:txBody>
      </p:sp>
      <p:sp>
        <p:nvSpPr>
          <p:cNvPr id="7" name="Rectangle 6"/>
          <p:cNvSpPr/>
          <p:nvPr/>
        </p:nvSpPr>
        <p:spPr>
          <a:xfrm>
            <a:off x="152400" y="152400"/>
            <a:ext cx="8839200" cy="6553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endParaRPr>
          </a:p>
        </p:txBody>
      </p:sp>
      <p:sp>
        <p:nvSpPr>
          <p:cNvPr id="2" name="Title 1"/>
          <p:cNvSpPr>
            <a:spLocks noGrp="1"/>
          </p:cNvSpPr>
          <p:nvPr>
            <p:ph type="title"/>
          </p:nvPr>
        </p:nvSpPr>
        <p:spPr>
          <a:xfrm>
            <a:off x="1295400" y="274638"/>
            <a:ext cx="7391400" cy="868362"/>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1" name="Straight Connector 10"/>
          <p:cNvCxnSpPr/>
          <p:nvPr/>
        </p:nvCxnSpPr>
        <p:spPr>
          <a:xfrm>
            <a:off x="457200" y="6553200"/>
            <a:ext cx="2819400" cy="0"/>
          </a:xfrm>
          <a:prstGeom prst="line">
            <a:avLst/>
          </a:prstGeom>
          <a:ln w="28575">
            <a:solidFill>
              <a:srgbClr val="C0504D"/>
            </a:solidFill>
          </a:ln>
        </p:spPr>
        <p:style>
          <a:lnRef idx="2">
            <a:schemeClr val="accent2"/>
          </a:lnRef>
          <a:fillRef idx="0">
            <a:schemeClr val="accent2"/>
          </a:fillRef>
          <a:effectRef idx="1">
            <a:schemeClr val="accent2"/>
          </a:effectRef>
          <a:fontRef idx="minor">
            <a:schemeClr val="tx1"/>
          </a:fontRef>
        </p:style>
      </p:cxnSp>
      <p:cxnSp>
        <p:nvCxnSpPr>
          <p:cNvPr id="12" name="Straight Connector 11"/>
          <p:cNvCxnSpPr/>
          <p:nvPr/>
        </p:nvCxnSpPr>
        <p:spPr>
          <a:xfrm>
            <a:off x="5715000" y="6553200"/>
            <a:ext cx="2895600" cy="0"/>
          </a:xfrm>
          <a:prstGeom prst="line">
            <a:avLst/>
          </a:prstGeom>
          <a:ln w="28575">
            <a:solidFill>
              <a:srgbClr val="C0504D"/>
            </a:solidFill>
          </a:ln>
        </p:spPr>
        <p:style>
          <a:lnRef idx="2">
            <a:schemeClr val="accent2"/>
          </a:lnRef>
          <a:fillRef idx="0">
            <a:schemeClr val="accent2"/>
          </a:fillRef>
          <a:effectRef idx="1">
            <a:schemeClr val="accent2"/>
          </a:effectRef>
          <a:fontRef idx="minor">
            <a:schemeClr val="tx1"/>
          </a:fontRef>
        </p:style>
      </p:cxnSp>
      <p:sp>
        <p:nvSpPr>
          <p:cNvPr id="13" name="Rectangle 12"/>
          <p:cNvSpPr/>
          <p:nvPr/>
        </p:nvSpPr>
        <p:spPr>
          <a:xfrm>
            <a:off x="3048000" y="6324600"/>
            <a:ext cx="28956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defRPr/>
            </a:pPr>
            <a:r>
              <a:rPr lang="en-US" sz="1200" dirty="0">
                <a:solidFill>
                  <a:srgbClr val="000099"/>
                </a:solidFill>
                <a:latin typeface="Monotype Corsiva" pitchFamily="66" charset="0"/>
              </a:rPr>
              <a:t>World-Class Care…Anytime, Anywhere</a:t>
            </a:r>
          </a:p>
        </p:txBody>
      </p:sp>
      <p:pic>
        <p:nvPicPr>
          <p:cNvPr id="14" name="Picture 13" descr="Navy-Medicine-Color-Logo_2012.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8600" y="228600"/>
            <a:ext cx="914400" cy="914400"/>
          </a:xfrm>
          <a:prstGeom prst="rect">
            <a:avLst/>
          </a:prstGeom>
        </p:spPr>
      </p:pic>
      <p:sp>
        <p:nvSpPr>
          <p:cNvPr id="19" name="Slide Number Placeholder 5"/>
          <p:cNvSpPr>
            <a:spLocks noGrp="1"/>
          </p:cNvSpPr>
          <p:nvPr>
            <p:ph type="sldNum" sz="quarter" idx="12"/>
          </p:nvPr>
        </p:nvSpPr>
        <p:spPr>
          <a:xfrm>
            <a:off x="8534400" y="6340475"/>
            <a:ext cx="457200" cy="365125"/>
          </a:xfrm>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918531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391538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
        <p:nvSpPr>
          <p:cNvPr id="12" name="Title 1"/>
          <p:cNvSpPr>
            <a:spLocks noGrp="1"/>
          </p:cNvSpPr>
          <p:nvPr>
            <p:ph type="title"/>
          </p:nvPr>
        </p:nvSpPr>
        <p:spPr>
          <a:xfrm>
            <a:off x="1295400" y="274638"/>
            <a:ext cx="7391400" cy="868362"/>
          </a:xfrm>
          <a:prstGeom prst="rect">
            <a:avLst/>
          </a:prstGeom>
        </p:spPr>
        <p:txBody>
          <a:bodyPr/>
          <a:lstStyle/>
          <a:p>
            <a:r>
              <a:rPr lang="en-US"/>
              <a:t>Click to edit Master title style</a:t>
            </a:r>
            <a:endParaRPr lang="en-US" dirty="0"/>
          </a:p>
        </p:txBody>
      </p:sp>
      <p:graphicFrame>
        <p:nvGraphicFramePr>
          <p:cNvPr id="11" name="Draft Stamp"/>
          <p:cNvGraphicFramePr>
            <a:graphicFrameLocks noGrp="1"/>
          </p:cNvGraphicFramePr>
          <p:nvPr>
            <p:extLst>
              <p:ext uri="{D42A27DB-BD31-4B8C-83A1-F6EECF244321}">
                <p14:modId xmlns:p14="http://schemas.microsoft.com/office/powerpoint/2010/main" val="3722642249"/>
              </p:ext>
            </p:extLst>
          </p:nvPr>
        </p:nvGraphicFramePr>
        <p:xfrm>
          <a:off x="3860800" y="3170555"/>
          <a:ext cx="1270000" cy="579120"/>
        </p:xfrm>
        <a:graphic>
          <a:graphicData uri="http://schemas.openxmlformats.org/drawingml/2006/table">
            <a:tbl>
              <a:tblPr firstRow="1" bandRow="1">
                <a:tableStyleId>{5C22544A-7EE6-4342-B048-85BDC9FD1C3A}</a:tableStyleId>
              </a:tblPr>
              <a:tblGrid>
                <a:gridCol w="1270000">
                  <a:extLst>
                    <a:ext uri="{9D8B030D-6E8A-4147-A177-3AD203B41FA5}">
                      <a16:colId xmlns:a16="http://schemas.microsoft.com/office/drawing/2014/main" xmlns="" val="20000"/>
                    </a:ext>
                  </a:extLst>
                </a:gridCol>
              </a:tblGrid>
              <a:tr h="127000">
                <a:tc>
                  <a:txBody>
                    <a:bodyPr/>
                    <a:lstStyle/>
                    <a:p>
                      <a:r>
                        <a:rPr lang="en-US" sz="1000" b="0" dirty="0">
                          <a:solidFill>
                            <a:srgbClr val="CC3300"/>
                          </a:solidFill>
                          <a:latin typeface="Stencil"/>
                        </a:rPr>
                        <a:t>FOR DISCUSSION</a:t>
                      </a:r>
                    </a:p>
                  </a:txBody>
                  <a:tcPr marT="0" marB="0" anchorCtr="1">
                    <a:lnB w="12700" cmpd="sng">
                      <a:solidFill>
                        <a:srgbClr val="CC3300"/>
                      </a:solidFill>
                    </a:lnB>
                    <a:solidFill>
                      <a:srgbClr val="FFFFFF"/>
                    </a:solidFill>
                  </a:tcPr>
                </a:tc>
                <a:extLst>
                  <a:ext uri="{0D108BD9-81ED-4DB2-BD59-A6C34878D82A}">
                    <a16:rowId xmlns:a16="http://schemas.microsoft.com/office/drawing/2014/main" xmlns="" val="10000"/>
                  </a:ext>
                </a:extLst>
              </a:tr>
              <a:tr h="127000">
                <a:tc>
                  <a:txBody>
                    <a:bodyPr/>
                    <a:lstStyle/>
                    <a:p>
                      <a:r>
                        <a:rPr lang="pt-BR" sz="1800" b="1">
                          <a:solidFill>
                            <a:srgbClr val="CC3300"/>
                          </a:solidFill>
                          <a:latin typeface="Stencil"/>
                        </a:rPr>
                        <a:t>D R A F T</a:t>
                      </a:r>
                      <a:endParaRPr lang="en-US" sz="1800" b="1" dirty="0">
                        <a:solidFill>
                          <a:srgbClr val="CC3300"/>
                        </a:solidFill>
                        <a:latin typeface="Stencil"/>
                      </a:endParaRPr>
                    </a:p>
                  </a:txBody>
                  <a:tcPr marT="0" marB="0" anchorCtr="1">
                    <a:lnT w="12700" cmpd="sng">
                      <a:solidFill>
                        <a:srgbClr val="CC3300"/>
                      </a:solidFill>
                    </a:lnT>
                    <a:lnB w="12700" cmpd="sng">
                      <a:solidFill>
                        <a:srgbClr val="CC3300"/>
                      </a:solidFill>
                    </a:lnB>
                    <a:solidFill>
                      <a:srgbClr val="FFFFFF"/>
                    </a:solidFill>
                  </a:tcPr>
                </a:tc>
                <a:extLst>
                  <a:ext uri="{0D108BD9-81ED-4DB2-BD59-A6C34878D82A}">
                    <a16:rowId xmlns:a16="http://schemas.microsoft.com/office/drawing/2014/main" xmlns="" val="10001"/>
                  </a:ext>
                </a:extLst>
              </a:tr>
              <a:tr h="127000">
                <a:tc>
                  <a:txBody>
                    <a:bodyPr/>
                    <a:lstStyle/>
                    <a:p>
                      <a:r>
                        <a:rPr lang="en-US" sz="1000" b="0" dirty="0">
                          <a:solidFill>
                            <a:srgbClr val="CC3300"/>
                          </a:solidFill>
                          <a:latin typeface="Stencil"/>
                        </a:rPr>
                        <a:t>PURPOSES ONLY</a:t>
                      </a:r>
                    </a:p>
                  </a:txBody>
                  <a:tcPr marT="0" marB="0" anchorCtr="1">
                    <a:lnT w="12700" cmpd="sng">
                      <a:solidFill>
                        <a:srgbClr val="CC3300"/>
                      </a:solidFill>
                    </a:lnT>
                    <a:solidFill>
                      <a:srgbClr val="FFFFFF"/>
                    </a:solidFill>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16808112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
        <p:nvSpPr>
          <p:cNvPr id="12" name="Rectangle 11"/>
          <p:cNvSpPr/>
          <p:nvPr/>
        </p:nvSpPr>
        <p:spPr>
          <a:xfrm>
            <a:off x="3048000" y="6324600"/>
            <a:ext cx="28956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defRPr/>
            </a:pPr>
            <a:r>
              <a:rPr lang="en-US" sz="1200" dirty="0">
                <a:solidFill>
                  <a:srgbClr val="000099"/>
                </a:solidFill>
                <a:latin typeface="Monotype Corsiva" pitchFamily="66" charset="0"/>
              </a:rPr>
              <a:t>World-Class Care…Anytime, Anywhere</a:t>
            </a:r>
          </a:p>
        </p:txBody>
      </p:sp>
      <p:sp>
        <p:nvSpPr>
          <p:cNvPr id="13" name="Title 1"/>
          <p:cNvSpPr>
            <a:spLocks noGrp="1"/>
          </p:cNvSpPr>
          <p:nvPr>
            <p:ph type="title"/>
          </p:nvPr>
        </p:nvSpPr>
        <p:spPr>
          <a:xfrm>
            <a:off x="1295400" y="274638"/>
            <a:ext cx="7391400" cy="868362"/>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86896437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915425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329440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894164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8146455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
        <p:nvSpPr>
          <p:cNvPr id="7" name="Title 1"/>
          <p:cNvSpPr>
            <a:spLocks noGrp="1"/>
          </p:cNvSpPr>
          <p:nvPr>
            <p:ph type="title"/>
          </p:nvPr>
        </p:nvSpPr>
        <p:spPr>
          <a:xfrm>
            <a:off x="1295400" y="274638"/>
            <a:ext cx="7391400" cy="868362"/>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17868254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3567249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Section_Title_custom">
    <p:spTree>
      <p:nvGrpSpPr>
        <p:cNvPr id="1" name=""/>
        <p:cNvGrpSpPr/>
        <p:nvPr/>
      </p:nvGrpSpPr>
      <p:grpSpPr>
        <a:xfrm>
          <a:off x="0" y="0"/>
          <a:ext cx="0" cy="0"/>
          <a:chOff x="0" y="0"/>
          <a:chExt cx="0" cy="0"/>
        </a:xfrm>
      </p:grpSpPr>
      <p:sp>
        <p:nvSpPr>
          <p:cNvPr id="6" name="AutoShape 7"/>
          <p:cNvSpPr>
            <a:spLocks noChangeArrowheads="1"/>
          </p:cNvSpPr>
          <p:nvPr/>
        </p:nvSpPr>
        <p:spPr bwMode="auto">
          <a:xfrm>
            <a:off x="0" y="0"/>
            <a:ext cx="9144000" cy="6858000"/>
          </a:xfrm>
          <a:prstGeom prst="bevel">
            <a:avLst>
              <a:gd name="adj" fmla="val 1852"/>
            </a:avLst>
          </a:prstGeom>
          <a:gradFill rotWithShape="1">
            <a:gsLst>
              <a:gs pos="0">
                <a:srgbClr val="EA0A0A"/>
              </a:gs>
              <a:gs pos="100000">
                <a:srgbClr val="00007E"/>
              </a:gs>
            </a:gsLst>
            <a:lin ang="2700000" scaled="1"/>
          </a:gradFill>
          <a:ln w="9525">
            <a:solidFill>
              <a:schemeClr val="tx1"/>
            </a:solidFill>
            <a:miter lim="800000"/>
            <a:headEnd/>
            <a:tailEnd/>
          </a:ln>
          <a:effectLst/>
        </p:spPr>
        <p:txBody>
          <a:bodyPr wrap="none" anchor="ctr"/>
          <a:lstStyle/>
          <a:p>
            <a:pPr fontAlgn="auto">
              <a:spcBef>
                <a:spcPts val="0"/>
              </a:spcBef>
              <a:spcAft>
                <a:spcPts val="0"/>
              </a:spcAft>
            </a:pPr>
            <a:endParaRPr lang="en-US" dirty="0">
              <a:solidFill>
                <a:prstClr val="black"/>
              </a:solidFill>
              <a:latin typeface="Calibri"/>
            </a:endParaRPr>
          </a:p>
        </p:txBody>
      </p:sp>
      <p:sp>
        <p:nvSpPr>
          <p:cNvPr id="9" name="Rectangle 8"/>
          <p:cNvSpPr/>
          <p:nvPr/>
        </p:nvSpPr>
        <p:spPr>
          <a:xfrm>
            <a:off x="152400" y="152400"/>
            <a:ext cx="8839200" cy="6553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endParaRPr>
          </a:p>
        </p:txBody>
      </p:sp>
      <p:sp>
        <p:nvSpPr>
          <p:cNvPr id="11" name="Slide Number Placeholder 5"/>
          <p:cNvSpPr>
            <a:spLocks noGrp="1"/>
          </p:cNvSpPr>
          <p:nvPr>
            <p:ph type="sldNum" sz="quarter" idx="12"/>
          </p:nvPr>
        </p:nvSpPr>
        <p:spPr>
          <a:xfrm>
            <a:off x="8534400" y="6324600"/>
            <a:ext cx="457200" cy="365125"/>
          </a:xfrm>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
        <p:nvSpPr>
          <p:cNvPr id="12" name="Rectangle 11"/>
          <p:cNvSpPr/>
          <p:nvPr/>
        </p:nvSpPr>
        <p:spPr>
          <a:xfrm>
            <a:off x="3048000" y="6324601"/>
            <a:ext cx="28956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27" tIns="45713" rIns="91427" bIns="45713" rtlCol="0" anchor="ctr"/>
          <a:lstStyle/>
          <a:p>
            <a:pPr algn="ctr" defTabSz="914269" fontAlgn="auto">
              <a:spcBef>
                <a:spcPts val="0"/>
              </a:spcBef>
              <a:spcAft>
                <a:spcPts val="0"/>
              </a:spcAft>
              <a:defRPr/>
            </a:pPr>
            <a:r>
              <a:rPr lang="en-US" sz="1200" dirty="0">
                <a:solidFill>
                  <a:srgbClr val="000099"/>
                </a:solidFill>
                <a:latin typeface="Monotype Corsiva" pitchFamily="66" charset="0"/>
              </a:rPr>
              <a:t>World-Class Care…Anytime, Anywhere</a:t>
            </a:r>
          </a:p>
        </p:txBody>
      </p:sp>
      <p:cxnSp>
        <p:nvCxnSpPr>
          <p:cNvPr id="18" name="Straight Connector 17"/>
          <p:cNvCxnSpPr/>
          <p:nvPr/>
        </p:nvCxnSpPr>
        <p:spPr>
          <a:xfrm>
            <a:off x="457200" y="6553200"/>
            <a:ext cx="2819400" cy="0"/>
          </a:xfrm>
          <a:prstGeom prst="line">
            <a:avLst/>
          </a:prstGeom>
          <a:noFill/>
          <a:ln w="28575" cap="flat" cmpd="sng" algn="ctr">
            <a:solidFill>
              <a:srgbClr val="C0504D"/>
            </a:solidFill>
            <a:prstDash val="solid"/>
          </a:ln>
          <a:effectLst>
            <a:outerShdw blurRad="40000" dist="20000" dir="5400000" rotWithShape="0">
              <a:srgbClr val="000000">
                <a:alpha val="38000"/>
              </a:srgbClr>
            </a:outerShdw>
          </a:effectLst>
        </p:spPr>
      </p:cxnSp>
      <p:cxnSp>
        <p:nvCxnSpPr>
          <p:cNvPr id="19" name="Straight Connector 18"/>
          <p:cNvCxnSpPr/>
          <p:nvPr/>
        </p:nvCxnSpPr>
        <p:spPr>
          <a:xfrm>
            <a:off x="5715000" y="6553200"/>
            <a:ext cx="2895600" cy="0"/>
          </a:xfrm>
          <a:prstGeom prst="line">
            <a:avLst/>
          </a:prstGeom>
          <a:noFill/>
          <a:ln w="28575" cap="flat" cmpd="sng" algn="ctr">
            <a:solidFill>
              <a:srgbClr val="C0504D"/>
            </a:solidFill>
            <a:prstDash val="solid"/>
          </a:ln>
          <a:effectLst>
            <a:outerShdw blurRad="40000" dist="20000" dir="5400000" rotWithShape="0">
              <a:srgbClr val="000000">
                <a:alpha val="38000"/>
              </a:srgbClr>
            </a:outerShdw>
          </a:effectLst>
        </p:spPr>
      </p:cxnSp>
    </p:spTree>
    <p:extLst>
      <p:ext uri="{BB962C8B-B14F-4D97-AF65-F5344CB8AC3E}">
        <p14:creationId xmlns:p14="http://schemas.microsoft.com/office/powerpoint/2010/main" val="393488711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descr="Navy-Medicine-Color-Logo_2012.png"/>
          <p:cNvPicPr>
            <a:picLocks noChangeAspect="1"/>
          </p:cNvPicPr>
          <p:nvPr userDrawn="1"/>
        </p:nvPicPr>
        <p:blipFill>
          <a:blip r:embed="rId2" cstate="email">
            <a:lum bright="70000"/>
            <a:extLst>
              <a:ext uri="{28A0092B-C50C-407E-A947-70E740481C1C}">
                <a14:useLocalDpi xmlns:a14="http://schemas.microsoft.com/office/drawing/2010/main"/>
              </a:ext>
            </a:extLst>
          </a:blip>
          <a:stretch>
            <a:fillRect/>
          </a:stretch>
        </p:blipFill>
        <p:spPr>
          <a:xfrm>
            <a:off x="2895600" y="838200"/>
            <a:ext cx="3733800" cy="3733800"/>
          </a:xfrm>
          <a:prstGeom prst="rect">
            <a:avLst/>
          </a:prstGeom>
        </p:spPr>
      </p:pic>
      <p:pic>
        <p:nvPicPr>
          <p:cNvPr id="9" name="Picture 8" descr="Navy-Medicine-Color-Logo_2012.png"/>
          <p:cNvPicPr>
            <a:picLocks noChangeAspect="1"/>
          </p:cNvPicPr>
          <p:nvPr userDrawn="1"/>
        </p:nvPicPr>
        <p:blipFill>
          <a:blip r:embed="rId2" cstate="email">
            <a:lum bright="70000"/>
            <a:extLst>
              <a:ext uri="{28A0092B-C50C-407E-A947-70E740481C1C}">
                <a14:useLocalDpi xmlns:a14="http://schemas.microsoft.com/office/drawing/2010/main"/>
              </a:ext>
            </a:extLst>
          </a:blip>
          <a:stretch>
            <a:fillRect/>
          </a:stretch>
        </p:blipFill>
        <p:spPr>
          <a:xfrm>
            <a:off x="2743200" y="685800"/>
            <a:ext cx="3733800" cy="3733800"/>
          </a:xfrm>
          <a:prstGeom prst="rect">
            <a:avLst/>
          </a:prstGeom>
        </p:spPr>
      </p:pic>
      <p:sp>
        <p:nvSpPr>
          <p:cNvPr id="7" name="AutoShape 7"/>
          <p:cNvSpPr>
            <a:spLocks noChangeArrowheads="1"/>
          </p:cNvSpPr>
          <p:nvPr userDrawn="1"/>
        </p:nvSpPr>
        <p:spPr bwMode="auto">
          <a:xfrm>
            <a:off x="0" y="0"/>
            <a:ext cx="9144000" cy="6858000"/>
          </a:xfrm>
          <a:prstGeom prst="bevel">
            <a:avLst>
              <a:gd name="adj" fmla="val 1852"/>
            </a:avLst>
          </a:prstGeom>
          <a:gradFill rotWithShape="1">
            <a:gsLst>
              <a:gs pos="0">
                <a:srgbClr val="EA0A0A"/>
              </a:gs>
              <a:gs pos="100000">
                <a:srgbClr val="00007E"/>
              </a:gs>
            </a:gsLst>
            <a:lin ang="2700000" scaled="1"/>
          </a:gradFill>
          <a:ln w="9525">
            <a:solidFill>
              <a:schemeClr val="tx1"/>
            </a:solidFill>
            <a:miter lim="800000"/>
            <a:headEnd/>
            <a:tailEnd/>
          </a:ln>
          <a:effectLst/>
        </p:spPr>
        <p:txBody>
          <a:bodyPr wrap="none" anchor="ctr"/>
          <a:lstStyle/>
          <a:p>
            <a:pPr fontAlgn="auto">
              <a:spcBef>
                <a:spcPts val="0"/>
              </a:spcBef>
              <a:spcAft>
                <a:spcPts val="0"/>
              </a:spcAft>
            </a:pPr>
            <a:endParaRPr lang="en-US" dirty="0">
              <a:solidFill>
                <a:prstClr val="black"/>
              </a:solidFill>
              <a:latin typeface="Calibri"/>
            </a:endParaRPr>
          </a:p>
        </p:txBody>
      </p:sp>
      <p:sp>
        <p:nvSpPr>
          <p:cNvPr id="8" name="Rectangle 7"/>
          <p:cNvSpPr/>
          <p:nvPr userDrawn="1"/>
        </p:nvSpPr>
        <p:spPr>
          <a:xfrm>
            <a:off x="152400" y="152400"/>
            <a:ext cx="8839200" cy="6553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endParaRPr>
          </a:p>
        </p:txBody>
      </p:sp>
      <p:pic>
        <p:nvPicPr>
          <p:cNvPr id="12" name="Picture 11" descr="Navy-Medicine-Color-Logo_2012.png"/>
          <p:cNvPicPr>
            <a:picLocks noChangeAspect="1"/>
          </p:cNvPicPr>
          <p:nvPr userDrawn="1"/>
        </p:nvPicPr>
        <p:blipFill>
          <a:blip r:embed="rId2" cstate="email">
            <a:lum bright="70000"/>
            <a:extLst>
              <a:ext uri="{28A0092B-C50C-407E-A947-70E740481C1C}">
                <a14:useLocalDpi xmlns:a14="http://schemas.microsoft.com/office/drawing/2010/main"/>
              </a:ext>
            </a:extLst>
          </a:blip>
          <a:stretch>
            <a:fillRect/>
          </a:stretch>
        </p:blipFill>
        <p:spPr>
          <a:xfrm>
            <a:off x="2705100" y="1562100"/>
            <a:ext cx="3733800" cy="3733800"/>
          </a:xfrm>
          <a:prstGeom prst="rect">
            <a:avLst/>
          </a:prstGeom>
        </p:spPr>
      </p:pic>
      <p:sp>
        <p:nvSpPr>
          <p:cNvPr id="6" name="Slide Number Placeholder 5"/>
          <p:cNvSpPr>
            <a:spLocks noGrp="1"/>
          </p:cNvSpPr>
          <p:nvPr>
            <p:ph type="sldNum" sz="quarter" idx="12"/>
          </p:nvPr>
        </p:nvSpPr>
        <p:spPr>
          <a:xfrm>
            <a:off x="8534400" y="6340475"/>
            <a:ext cx="457200" cy="365125"/>
          </a:xfrm>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
        <p:nvSpPr>
          <p:cNvPr id="2" name="Title 1"/>
          <p:cNvSpPr>
            <a:spLocks noGrp="1"/>
          </p:cNvSpPr>
          <p:nvPr>
            <p:ph type="ctrTitle"/>
          </p:nvPr>
        </p:nvSpPr>
        <p:spPr>
          <a:xfrm>
            <a:off x="685800" y="2190750"/>
            <a:ext cx="7772400" cy="1924050"/>
          </a:xfrm>
          <a:prstGeom prst="rect">
            <a:avLst/>
          </a:prstGeom>
        </p:spPr>
        <p:txBody>
          <a:bodyPr/>
          <a:lstStyle>
            <a:lvl1pPr algn="ctr">
              <a:defRPr/>
            </a:lvl1pPr>
          </a:lstStyle>
          <a:p>
            <a:r>
              <a:rPr lang="en-US" dirty="0"/>
              <a:t>Click to edit Master title style</a:t>
            </a:r>
          </a:p>
        </p:txBody>
      </p:sp>
      <p:sp>
        <p:nvSpPr>
          <p:cNvPr id="3" name="Subtitle 2"/>
          <p:cNvSpPr>
            <a:spLocks noGrp="1"/>
          </p:cNvSpPr>
          <p:nvPr>
            <p:ph type="subTitle" idx="1"/>
          </p:nvPr>
        </p:nvSpPr>
        <p:spPr>
          <a:xfrm>
            <a:off x="1371600" y="4724400"/>
            <a:ext cx="6400800" cy="1295400"/>
          </a:xfrm>
        </p:spPr>
        <p:txBody>
          <a:bodyPr/>
          <a:lstStyle>
            <a:lvl1pPr marL="0" indent="0" algn="ctr">
              <a:buNone/>
              <a:defRPr>
                <a:solidFill>
                  <a:srgbClr val="00007E"/>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Tree>
    <p:extLst>
      <p:ext uri="{BB962C8B-B14F-4D97-AF65-F5344CB8AC3E}">
        <p14:creationId xmlns:p14="http://schemas.microsoft.com/office/powerpoint/2010/main" val="172837201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AutoShape 7"/>
          <p:cNvSpPr>
            <a:spLocks noChangeArrowheads="1"/>
          </p:cNvSpPr>
          <p:nvPr userDrawn="1"/>
        </p:nvSpPr>
        <p:spPr bwMode="auto">
          <a:xfrm>
            <a:off x="0" y="0"/>
            <a:ext cx="9144000" cy="6858000"/>
          </a:xfrm>
          <a:prstGeom prst="bevel">
            <a:avLst>
              <a:gd name="adj" fmla="val 1852"/>
            </a:avLst>
          </a:prstGeom>
          <a:gradFill rotWithShape="1">
            <a:gsLst>
              <a:gs pos="0">
                <a:srgbClr val="EA0A0A"/>
              </a:gs>
              <a:gs pos="100000">
                <a:srgbClr val="00007E"/>
              </a:gs>
            </a:gsLst>
            <a:lin ang="2700000" scaled="1"/>
          </a:gradFill>
          <a:ln w="9525">
            <a:solidFill>
              <a:schemeClr val="tx1"/>
            </a:solidFill>
            <a:miter lim="800000"/>
            <a:headEnd/>
            <a:tailEnd/>
          </a:ln>
          <a:effectLst/>
        </p:spPr>
        <p:txBody>
          <a:bodyPr wrap="none" anchor="ctr"/>
          <a:lstStyle/>
          <a:p>
            <a:pPr fontAlgn="auto">
              <a:spcBef>
                <a:spcPts val="0"/>
              </a:spcBef>
              <a:spcAft>
                <a:spcPts val="0"/>
              </a:spcAft>
            </a:pPr>
            <a:endParaRPr lang="en-US" dirty="0">
              <a:solidFill>
                <a:prstClr val="black"/>
              </a:solidFill>
              <a:latin typeface="Calibri"/>
            </a:endParaRPr>
          </a:p>
        </p:txBody>
      </p:sp>
      <p:sp>
        <p:nvSpPr>
          <p:cNvPr id="7" name="Rectangle 6"/>
          <p:cNvSpPr/>
          <p:nvPr userDrawn="1"/>
        </p:nvSpPr>
        <p:spPr>
          <a:xfrm>
            <a:off x="152400" y="152400"/>
            <a:ext cx="8839200" cy="6553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endParaRPr>
          </a:p>
        </p:txBody>
      </p:sp>
      <p:sp>
        <p:nvSpPr>
          <p:cNvPr id="2" name="Title 1"/>
          <p:cNvSpPr>
            <a:spLocks noGrp="1"/>
          </p:cNvSpPr>
          <p:nvPr>
            <p:ph type="title"/>
          </p:nvPr>
        </p:nvSpPr>
        <p:spPr>
          <a:xfrm>
            <a:off x="1295400" y="274638"/>
            <a:ext cx="7391400" cy="868362"/>
          </a:xfrm>
          <a:prstGeom prst="rect">
            <a:avLst/>
          </a:prstGeo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1" name="Straight Connector 10"/>
          <p:cNvCxnSpPr/>
          <p:nvPr userDrawn="1"/>
        </p:nvCxnSpPr>
        <p:spPr>
          <a:xfrm>
            <a:off x="457200" y="6553200"/>
            <a:ext cx="2819400" cy="0"/>
          </a:xfrm>
          <a:prstGeom prst="line">
            <a:avLst/>
          </a:prstGeom>
          <a:ln w="28575">
            <a:solidFill>
              <a:srgbClr val="C0504D"/>
            </a:solidFill>
          </a:ln>
        </p:spPr>
        <p:style>
          <a:lnRef idx="2">
            <a:schemeClr val="accent2"/>
          </a:lnRef>
          <a:fillRef idx="0">
            <a:schemeClr val="accent2"/>
          </a:fillRef>
          <a:effectRef idx="1">
            <a:schemeClr val="accent2"/>
          </a:effectRef>
          <a:fontRef idx="minor">
            <a:schemeClr val="tx1"/>
          </a:fontRef>
        </p:style>
      </p:cxnSp>
      <p:cxnSp>
        <p:nvCxnSpPr>
          <p:cNvPr id="12" name="Straight Connector 11"/>
          <p:cNvCxnSpPr/>
          <p:nvPr userDrawn="1"/>
        </p:nvCxnSpPr>
        <p:spPr>
          <a:xfrm>
            <a:off x="5715000" y="6553200"/>
            <a:ext cx="2895600" cy="0"/>
          </a:xfrm>
          <a:prstGeom prst="line">
            <a:avLst/>
          </a:prstGeom>
          <a:ln w="28575">
            <a:solidFill>
              <a:srgbClr val="C0504D"/>
            </a:solidFill>
          </a:ln>
        </p:spPr>
        <p:style>
          <a:lnRef idx="2">
            <a:schemeClr val="accent2"/>
          </a:lnRef>
          <a:fillRef idx="0">
            <a:schemeClr val="accent2"/>
          </a:fillRef>
          <a:effectRef idx="1">
            <a:schemeClr val="accent2"/>
          </a:effectRef>
          <a:fontRef idx="minor">
            <a:schemeClr val="tx1"/>
          </a:fontRef>
        </p:style>
      </p:cxnSp>
      <p:sp>
        <p:nvSpPr>
          <p:cNvPr id="13" name="Rectangle 12"/>
          <p:cNvSpPr/>
          <p:nvPr userDrawn="1"/>
        </p:nvSpPr>
        <p:spPr>
          <a:xfrm>
            <a:off x="3048000" y="6324600"/>
            <a:ext cx="28956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defRPr/>
            </a:pPr>
            <a:r>
              <a:rPr lang="en-US" sz="1200" dirty="0">
                <a:solidFill>
                  <a:srgbClr val="000099"/>
                </a:solidFill>
                <a:latin typeface="Monotype Corsiva" pitchFamily="66" charset="0"/>
              </a:rPr>
              <a:t>World-Class Care…Anytime, Anywhere</a:t>
            </a:r>
          </a:p>
        </p:txBody>
      </p:sp>
      <p:pic>
        <p:nvPicPr>
          <p:cNvPr id="14" name="Picture 13" descr="Navy-Medicine-Color-Logo_201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8600" y="228600"/>
            <a:ext cx="914400" cy="914400"/>
          </a:xfrm>
          <a:prstGeom prst="rect">
            <a:avLst/>
          </a:prstGeom>
        </p:spPr>
      </p:pic>
      <p:sp>
        <p:nvSpPr>
          <p:cNvPr id="19" name="Slide Number Placeholder 5"/>
          <p:cNvSpPr>
            <a:spLocks noGrp="1"/>
          </p:cNvSpPr>
          <p:nvPr>
            <p:ph type="sldNum" sz="quarter" idx="12"/>
          </p:nvPr>
        </p:nvSpPr>
        <p:spPr>
          <a:xfrm>
            <a:off x="8534400" y="6340475"/>
            <a:ext cx="457200" cy="365125"/>
          </a:xfrm>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9381271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59770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
        <p:nvSpPr>
          <p:cNvPr id="12" name="Title 1"/>
          <p:cNvSpPr>
            <a:spLocks noGrp="1"/>
          </p:cNvSpPr>
          <p:nvPr>
            <p:ph type="title"/>
          </p:nvPr>
        </p:nvSpPr>
        <p:spPr>
          <a:xfrm>
            <a:off x="1295400" y="274638"/>
            <a:ext cx="7391400" cy="868362"/>
          </a:xfrm>
          <a:prstGeom prst="rect">
            <a:avLst/>
          </a:prstGeom>
        </p:spPr>
        <p:txBody>
          <a:bodyPr/>
          <a:lstStyle/>
          <a:p>
            <a:r>
              <a:rPr lang="en-US" dirty="0"/>
              <a:t>Click to edit Master title style</a:t>
            </a:r>
          </a:p>
        </p:txBody>
      </p:sp>
      <p:graphicFrame>
        <p:nvGraphicFramePr>
          <p:cNvPr id="11" name="Draft Stamp"/>
          <p:cNvGraphicFramePr>
            <a:graphicFrameLocks noGrp="1"/>
          </p:cNvGraphicFramePr>
          <p:nvPr userDrawn="1">
            <p:extLst/>
          </p:nvPr>
        </p:nvGraphicFramePr>
        <p:xfrm>
          <a:off x="7874000" y="0"/>
          <a:ext cx="1270000" cy="579120"/>
        </p:xfrm>
        <a:graphic>
          <a:graphicData uri="http://schemas.openxmlformats.org/drawingml/2006/table">
            <a:tbl>
              <a:tblPr firstRow="1" bandRow="1">
                <a:tableStyleId>{5C22544A-7EE6-4342-B048-85BDC9FD1C3A}</a:tableStyleId>
              </a:tblPr>
              <a:tblGrid>
                <a:gridCol w="1270000">
                  <a:extLst>
                    <a:ext uri="{9D8B030D-6E8A-4147-A177-3AD203B41FA5}">
                      <a16:colId xmlns:a16="http://schemas.microsoft.com/office/drawing/2014/main" xmlns="" val="20000"/>
                    </a:ext>
                  </a:extLst>
                </a:gridCol>
              </a:tblGrid>
              <a:tr h="127000">
                <a:tc>
                  <a:txBody>
                    <a:bodyPr/>
                    <a:lstStyle/>
                    <a:p>
                      <a:r>
                        <a:rPr lang="en-US" sz="1000" b="0" dirty="0">
                          <a:solidFill>
                            <a:srgbClr val="CC3300"/>
                          </a:solidFill>
                          <a:latin typeface="Stencil"/>
                        </a:rPr>
                        <a:t>FOR DISCUSSION</a:t>
                      </a:r>
                    </a:p>
                  </a:txBody>
                  <a:tcPr marT="0" marB="0" anchorCtr="1">
                    <a:lnB w="12700" cmpd="sng">
                      <a:solidFill>
                        <a:srgbClr val="CC3300"/>
                      </a:solidFill>
                    </a:lnB>
                    <a:solidFill>
                      <a:srgbClr val="FFFFFF"/>
                    </a:solidFill>
                  </a:tcPr>
                </a:tc>
                <a:extLst>
                  <a:ext uri="{0D108BD9-81ED-4DB2-BD59-A6C34878D82A}">
                    <a16:rowId xmlns:a16="http://schemas.microsoft.com/office/drawing/2014/main" xmlns="" val="10000"/>
                  </a:ext>
                </a:extLst>
              </a:tr>
              <a:tr h="127000">
                <a:tc>
                  <a:txBody>
                    <a:bodyPr/>
                    <a:lstStyle/>
                    <a:p>
                      <a:r>
                        <a:rPr lang="pt-BR" sz="1800" b="1">
                          <a:solidFill>
                            <a:srgbClr val="CC3300"/>
                          </a:solidFill>
                          <a:latin typeface="Stencil"/>
                        </a:rPr>
                        <a:t>D R A F T</a:t>
                      </a:r>
                      <a:endParaRPr lang="en-US" sz="1800" b="1" dirty="0">
                        <a:solidFill>
                          <a:srgbClr val="CC3300"/>
                        </a:solidFill>
                        <a:latin typeface="Stencil"/>
                      </a:endParaRPr>
                    </a:p>
                  </a:txBody>
                  <a:tcPr marT="0" marB="0" anchorCtr="1">
                    <a:lnT w="12700" cmpd="sng">
                      <a:solidFill>
                        <a:srgbClr val="CC3300"/>
                      </a:solidFill>
                    </a:lnT>
                    <a:lnB w="12700" cmpd="sng">
                      <a:solidFill>
                        <a:srgbClr val="CC3300"/>
                      </a:solidFill>
                    </a:lnB>
                    <a:solidFill>
                      <a:srgbClr val="FFFFFF"/>
                    </a:solidFill>
                  </a:tcPr>
                </a:tc>
                <a:extLst>
                  <a:ext uri="{0D108BD9-81ED-4DB2-BD59-A6C34878D82A}">
                    <a16:rowId xmlns:a16="http://schemas.microsoft.com/office/drawing/2014/main" xmlns="" val="10001"/>
                  </a:ext>
                </a:extLst>
              </a:tr>
              <a:tr h="127000">
                <a:tc>
                  <a:txBody>
                    <a:bodyPr/>
                    <a:lstStyle/>
                    <a:p>
                      <a:r>
                        <a:rPr lang="en-US" sz="1000" b="0" dirty="0">
                          <a:solidFill>
                            <a:srgbClr val="CC3300"/>
                          </a:solidFill>
                          <a:latin typeface="Stencil"/>
                        </a:rPr>
                        <a:t>PURPOSES ONLY</a:t>
                      </a:r>
                    </a:p>
                  </a:txBody>
                  <a:tcPr marT="0" marB="0" anchorCtr="1">
                    <a:lnT w="12700" cmpd="sng">
                      <a:solidFill>
                        <a:srgbClr val="CC3300"/>
                      </a:solidFill>
                    </a:lnT>
                    <a:solidFill>
                      <a:srgbClr val="FFFFFF"/>
                    </a:solidFill>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23966962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
        <p:nvSpPr>
          <p:cNvPr id="12" name="Rectangle 11"/>
          <p:cNvSpPr/>
          <p:nvPr userDrawn="1"/>
        </p:nvSpPr>
        <p:spPr>
          <a:xfrm>
            <a:off x="3048000" y="6324600"/>
            <a:ext cx="28956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defRPr/>
            </a:pPr>
            <a:r>
              <a:rPr lang="en-US" sz="1200" dirty="0">
                <a:solidFill>
                  <a:srgbClr val="000099"/>
                </a:solidFill>
                <a:latin typeface="Monotype Corsiva" pitchFamily="66" charset="0"/>
              </a:rPr>
              <a:t>World-Class Care…Anytime, Anywhere</a:t>
            </a:r>
          </a:p>
        </p:txBody>
      </p:sp>
      <p:sp>
        <p:nvSpPr>
          <p:cNvPr id="13" name="Title 1"/>
          <p:cNvSpPr>
            <a:spLocks noGrp="1"/>
          </p:cNvSpPr>
          <p:nvPr>
            <p:ph type="title"/>
          </p:nvPr>
        </p:nvSpPr>
        <p:spPr>
          <a:xfrm>
            <a:off x="1295400" y="274638"/>
            <a:ext cx="7391400" cy="868362"/>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371630482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9354645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3464691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0097963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542898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
        <p:nvSpPr>
          <p:cNvPr id="7" name="Title 1"/>
          <p:cNvSpPr>
            <a:spLocks noGrp="1"/>
          </p:cNvSpPr>
          <p:nvPr>
            <p:ph type="title"/>
          </p:nvPr>
        </p:nvSpPr>
        <p:spPr>
          <a:xfrm>
            <a:off x="1295400" y="274638"/>
            <a:ext cx="7391400" cy="868362"/>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25693232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875905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ection_Title_custom">
    <p:spTree>
      <p:nvGrpSpPr>
        <p:cNvPr id="1" name=""/>
        <p:cNvGrpSpPr/>
        <p:nvPr/>
      </p:nvGrpSpPr>
      <p:grpSpPr>
        <a:xfrm>
          <a:off x="0" y="0"/>
          <a:ext cx="0" cy="0"/>
          <a:chOff x="0" y="0"/>
          <a:chExt cx="0" cy="0"/>
        </a:xfrm>
      </p:grpSpPr>
      <p:sp>
        <p:nvSpPr>
          <p:cNvPr id="6" name="AutoShape 7"/>
          <p:cNvSpPr>
            <a:spLocks noChangeArrowheads="1"/>
          </p:cNvSpPr>
          <p:nvPr userDrawn="1"/>
        </p:nvSpPr>
        <p:spPr bwMode="auto">
          <a:xfrm>
            <a:off x="0" y="0"/>
            <a:ext cx="9144000" cy="6858000"/>
          </a:xfrm>
          <a:prstGeom prst="bevel">
            <a:avLst>
              <a:gd name="adj" fmla="val 1852"/>
            </a:avLst>
          </a:prstGeom>
          <a:gradFill rotWithShape="1">
            <a:gsLst>
              <a:gs pos="0">
                <a:srgbClr val="EA0A0A"/>
              </a:gs>
              <a:gs pos="100000">
                <a:srgbClr val="00007E"/>
              </a:gs>
            </a:gsLst>
            <a:lin ang="2700000" scaled="1"/>
          </a:gradFill>
          <a:ln w="9525">
            <a:solidFill>
              <a:schemeClr val="tx1"/>
            </a:solidFill>
            <a:miter lim="800000"/>
            <a:headEnd/>
            <a:tailEnd/>
          </a:ln>
          <a:effectLst/>
        </p:spPr>
        <p:txBody>
          <a:bodyPr wrap="none" anchor="ctr"/>
          <a:lstStyle/>
          <a:p>
            <a:pPr fontAlgn="auto">
              <a:spcBef>
                <a:spcPts val="0"/>
              </a:spcBef>
              <a:spcAft>
                <a:spcPts val="0"/>
              </a:spcAft>
            </a:pPr>
            <a:endParaRPr lang="en-US" dirty="0">
              <a:solidFill>
                <a:prstClr val="black"/>
              </a:solidFill>
              <a:latin typeface="Calibri"/>
            </a:endParaRPr>
          </a:p>
        </p:txBody>
      </p:sp>
      <p:sp>
        <p:nvSpPr>
          <p:cNvPr id="9" name="Rectangle 8"/>
          <p:cNvSpPr/>
          <p:nvPr userDrawn="1"/>
        </p:nvSpPr>
        <p:spPr>
          <a:xfrm>
            <a:off x="152400" y="152400"/>
            <a:ext cx="8839200" cy="6553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endParaRPr>
          </a:p>
        </p:txBody>
      </p:sp>
      <p:sp>
        <p:nvSpPr>
          <p:cNvPr id="11" name="Slide Number Placeholder 5"/>
          <p:cNvSpPr>
            <a:spLocks noGrp="1"/>
          </p:cNvSpPr>
          <p:nvPr>
            <p:ph type="sldNum" sz="quarter" idx="12"/>
          </p:nvPr>
        </p:nvSpPr>
        <p:spPr>
          <a:xfrm>
            <a:off x="8534400" y="6324600"/>
            <a:ext cx="457200" cy="365125"/>
          </a:xfrm>
        </p:spPr>
        <p:txBody>
          <a:bodyPr/>
          <a:lstStyle/>
          <a:p>
            <a:fld id="{0CA5A7A3-4F0E-40F6-B762-78FFBF9EAB94}" type="slidenum">
              <a:rPr lang="en-US" smtClean="0">
                <a:solidFill>
                  <a:prstClr val="black">
                    <a:tint val="75000"/>
                  </a:prstClr>
                </a:solidFill>
              </a:rPr>
              <a:pPr/>
              <a:t>‹#›</a:t>
            </a:fld>
            <a:endParaRPr lang="en-US" dirty="0">
              <a:solidFill>
                <a:prstClr val="black">
                  <a:tint val="75000"/>
                </a:prstClr>
              </a:solidFill>
            </a:endParaRPr>
          </a:p>
        </p:txBody>
      </p:sp>
      <p:sp>
        <p:nvSpPr>
          <p:cNvPr id="12" name="Rectangle 11"/>
          <p:cNvSpPr/>
          <p:nvPr userDrawn="1"/>
        </p:nvSpPr>
        <p:spPr>
          <a:xfrm>
            <a:off x="3048000" y="6324601"/>
            <a:ext cx="28956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27" tIns="45713" rIns="91427" bIns="45713" rtlCol="0" anchor="ctr"/>
          <a:lstStyle/>
          <a:p>
            <a:pPr algn="ctr" defTabSz="914269" fontAlgn="auto">
              <a:spcBef>
                <a:spcPts val="0"/>
              </a:spcBef>
              <a:spcAft>
                <a:spcPts val="0"/>
              </a:spcAft>
              <a:defRPr/>
            </a:pPr>
            <a:r>
              <a:rPr lang="en-US" sz="1200" dirty="0">
                <a:solidFill>
                  <a:srgbClr val="000099"/>
                </a:solidFill>
                <a:latin typeface="Monotype Corsiva" pitchFamily="66" charset="0"/>
              </a:rPr>
              <a:t>World-Class Care…Anytime, Anywhere</a:t>
            </a:r>
          </a:p>
        </p:txBody>
      </p:sp>
      <p:cxnSp>
        <p:nvCxnSpPr>
          <p:cNvPr id="18" name="Straight Connector 17"/>
          <p:cNvCxnSpPr/>
          <p:nvPr userDrawn="1"/>
        </p:nvCxnSpPr>
        <p:spPr>
          <a:xfrm>
            <a:off x="457200" y="6553200"/>
            <a:ext cx="2819400" cy="0"/>
          </a:xfrm>
          <a:prstGeom prst="line">
            <a:avLst/>
          </a:prstGeom>
          <a:noFill/>
          <a:ln w="28575" cap="flat" cmpd="sng" algn="ctr">
            <a:solidFill>
              <a:srgbClr val="C0504D"/>
            </a:solidFill>
            <a:prstDash val="solid"/>
          </a:ln>
          <a:effectLst>
            <a:outerShdw blurRad="40000" dist="20000" dir="5400000" rotWithShape="0">
              <a:srgbClr val="000000">
                <a:alpha val="38000"/>
              </a:srgbClr>
            </a:outerShdw>
          </a:effectLst>
        </p:spPr>
      </p:cxnSp>
      <p:cxnSp>
        <p:nvCxnSpPr>
          <p:cNvPr id="19" name="Straight Connector 18"/>
          <p:cNvCxnSpPr/>
          <p:nvPr userDrawn="1"/>
        </p:nvCxnSpPr>
        <p:spPr>
          <a:xfrm>
            <a:off x="5715000" y="6553200"/>
            <a:ext cx="2895600" cy="0"/>
          </a:xfrm>
          <a:prstGeom prst="line">
            <a:avLst/>
          </a:prstGeom>
          <a:noFill/>
          <a:ln w="28575" cap="flat" cmpd="sng" algn="ctr">
            <a:solidFill>
              <a:srgbClr val="C0504D"/>
            </a:solidFill>
            <a:prstDash val="solid"/>
          </a:ln>
          <a:effectLst>
            <a:outerShdw blurRad="40000" dist="20000" dir="5400000" rotWithShape="0">
              <a:srgbClr val="000000">
                <a:alpha val="38000"/>
              </a:srgbClr>
            </a:outerShdw>
          </a:effectLst>
        </p:spPr>
      </p:cxnSp>
    </p:spTree>
    <p:extLst>
      <p:ext uri="{BB962C8B-B14F-4D97-AF65-F5344CB8AC3E}">
        <p14:creationId xmlns:p14="http://schemas.microsoft.com/office/powerpoint/2010/main" val="3644599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4.pn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7000"/>
            <a:lum/>
          </a:blip>
          <a:srcRect/>
          <a:tile tx="0" ty="0" sx="100000" sy="100000" flip="none" algn="tl"/>
        </a:blipFill>
        <a:effectLst/>
      </p:bgPr>
    </p:bg>
    <p:spTree>
      <p:nvGrpSpPr>
        <p:cNvPr id="1" name=""/>
        <p:cNvGrpSpPr/>
        <p:nvPr/>
      </p:nvGrpSpPr>
      <p:grpSpPr>
        <a:xfrm>
          <a:off x="0" y="0"/>
          <a:ext cx="0" cy="0"/>
          <a:chOff x="0" y="0"/>
          <a:chExt cx="0" cy="0"/>
        </a:xfrm>
      </p:grpSpPr>
      <p:sp>
        <p:nvSpPr>
          <p:cNvPr id="7" name="AutoShape 7"/>
          <p:cNvSpPr>
            <a:spLocks noChangeArrowheads="1"/>
          </p:cNvSpPr>
          <p:nvPr/>
        </p:nvSpPr>
        <p:spPr bwMode="auto">
          <a:xfrm>
            <a:off x="0" y="0"/>
            <a:ext cx="9144000" cy="6858000"/>
          </a:xfrm>
          <a:prstGeom prst="bevel">
            <a:avLst>
              <a:gd name="adj" fmla="val 1852"/>
            </a:avLst>
          </a:prstGeom>
          <a:gradFill rotWithShape="1">
            <a:gsLst>
              <a:gs pos="0">
                <a:srgbClr val="EA0A0A"/>
              </a:gs>
              <a:gs pos="100000">
                <a:srgbClr val="00007E"/>
              </a:gs>
            </a:gsLst>
            <a:lin ang="2700000" scaled="1"/>
          </a:gradFill>
          <a:ln w="9525">
            <a:solidFill>
              <a:schemeClr val="tx1"/>
            </a:solidFill>
            <a:miter lim="800000"/>
            <a:headEnd/>
            <a:tailEnd/>
          </a:ln>
          <a:effectLst/>
        </p:spPr>
        <p:txBody>
          <a:bodyPr wrap="none" anchor="ctr"/>
          <a:lstStyle/>
          <a:p>
            <a:pPr fontAlgn="auto">
              <a:spcBef>
                <a:spcPts val="0"/>
              </a:spcBef>
              <a:spcAft>
                <a:spcPts val="0"/>
              </a:spcAft>
            </a:pPr>
            <a:endParaRPr lang="en-US" dirty="0">
              <a:solidFill>
                <a:prstClr val="black"/>
              </a:solidFill>
              <a:latin typeface="Calibri"/>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dirty="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0CA5A7A3-4F0E-40F6-B762-78FFBF9EAB94}" type="slidenum">
              <a:rPr lang="en-US" smtClean="0">
                <a:solidFill>
                  <a:prstClr val="black">
                    <a:tint val="75000"/>
                  </a:prstClr>
                </a:solidFill>
                <a:latin typeface="Calibri"/>
              </a:rPr>
              <a:pPr fontAlgn="auto">
                <a:spcBef>
                  <a:spcPts val="0"/>
                </a:spcBef>
                <a:spcAft>
                  <a:spcPts val="0"/>
                </a:spcAft>
              </a:pPr>
              <a:t>‹#›</a:t>
            </a:fld>
            <a:endParaRPr lang="en-US" dirty="0">
              <a:solidFill>
                <a:prstClr val="black">
                  <a:tint val="75000"/>
                </a:prstClr>
              </a:solidFill>
              <a:latin typeface="Calibri"/>
            </a:endParaRPr>
          </a:p>
        </p:txBody>
      </p:sp>
      <p:sp>
        <p:nvSpPr>
          <p:cNvPr id="9" name="Rectangle 8"/>
          <p:cNvSpPr/>
          <p:nvPr/>
        </p:nvSpPr>
        <p:spPr>
          <a:xfrm>
            <a:off x="152400" y="152400"/>
            <a:ext cx="8839200" cy="6553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endParaRPr>
          </a:p>
        </p:txBody>
      </p:sp>
      <p:pic>
        <p:nvPicPr>
          <p:cNvPr id="8" name="Picture 7" descr="Navy-Medicine-Color-Logo_2012.png"/>
          <p:cNvPicPr>
            <a:picLocks noChangeAspect="1"/>
          </p:cNvPicPr>
          <p:nvPr/>
        </p:nvPicPr>
        <p:blipFill>
          <a:blip r:embed="rId14" cstate="print"/>
          <a:stretch>
            <a:fillRect/>
          </a:stretch>
        </p:blipFill>
        <p:spPr>
          <a:xfrm>
            <a:off x="228600" y="228600"/>
            <a:ext cx="914400" cy="914400"/>
          </a:xfrm>
          <a:prstGeom prst="rect">
            <a:avLst/>
          </a:prstGeom>
        </p:spPr>
      </p:pic>
      <p:sp>
        <p:nvSpPr>
          <p:cNvPr id="10" name="Slide Number Placeholder 5"/>
          <p:cNvSpPr txBox="1">
            <a:spLocks/>
          </p:cNvSpPr>
          <p:nvPr/>
        </p:nvSpPr>
        <p:spPr>
          <a:xfrm>
            <a:off x="8534400" y="6324600"/>
            <a:ext cx="457200" cy="365125"/>
          </a:xfrm>
          <a:prstGeom prst="rect">
            <a:avLst/>
          </a:prstGeom>
        </p:spPr>
        <p:txBody>
          <a:bodyPr/>
          <a:lstStyle/>
          <a:p>
            <a:pPr fontAlgn="auto">
              <a:spcBef>
                <a:spcPts val="0"/>
              </a:spcBef>
              <a:spcAft>
                <a:spcPts val="0"/>
              </a:spcAft>
              <a:defRPr/>
            </a:pPr>
            <a:fld id="{0CA5A7A3-4F0E-40F6-B762-78FFBF9EAB94}" type="slidenum">
              <a:rPr lang="en-US">
                <a:solidFill>
                  <a:prstClr val="black">
                    <a:tint val="75000"/>
                  </a:prstClr>
                </a:solidFill>
                <a:latin typeface="Calibri"/>
              </a:rPr>
              <a:pPr fontAlgn="auto">
                <a:spcBef>
                  <a:spcPts val="0"/>
                </a:spcBef>
                <a:spcAft>
                  <a:spcPts val="0"/>
                </a:spcAft>
                <a:defRPr/>
              </a:pPr>
              <a:t>‹#›</a:t>
            </a:fld>
            <a:endParaRPr lang="en-US" dirty="0">
              <a:solidFill>
                <a:prstClr val="black">
                  <a:tint val="75000"/>
                </a:prstClr>
              </a:solidFill>
              <a:latin typeface="Calibri"/>
            </a:endParaRPr>
          </a:p>
        </p:txBody>
      </p:sp>
      <p:cxnSp>
        <p:nvCxnSpPr>
          <p:cNvPr id="11" name="Straight Connector 10"/>
          <p:cNvCxnSpPr/>
          <p:nvPr/>
        </p:nvCxnSpPr>
        <p:spPr>
          <a:xfrm>
            <a:off x="457200" y="6553200"/>
            <a:ext cx="2819400" cy="0"/>
          </a:xfrm>
          <a:prstGeom prst="line">
            <a:avLst/>
          </a:prstGeom>
          <a:ln w="28575"/>
        </p:spPr>
        <p:style>
          <a:lnRef idx="2">
            <a:schemeClr val="accent2"/>
          </a:lnRef>
          <a:fillRef idx="0">
            <a:schemeClr val="accent2"/>
          </a:fillRef>
          <a:effectRef idx="1">
            <a:schemeClr val="accent2"/>
          </a:effectRef>
          <a:fontRef idx="minor">
            <a:schemeClr val="tx1"/>
          </a:fontRef>
        </p:style>
      </p:cxnSp>
      <p:cxnSp>
        <p:nvCxnSpPr>
          <p:cNvPr id="12" name="Straight Connector 11"/>
          <p:cNvCxnSpPr/>
          <p:nvPr/>
        </p:nvCxnSpPr>
        <p:spPr>
          <a:xfrm>
            <a:off x="5715000" y="6553200"/>
            <a:ext cx="2895600" cy="0"/>
          </a:xfrm>
          <a:prstGeom prst="line">
            <a:avLst/>
          </a:prstGeom>
          <a:ln w="28575">
            <a:solidFill>
              <a:schemeClr val="accent2"/>
            </a:solidFill>
          </a:ln>
        </p:spPr>
        <p:style>
          <a:lnRef idx="2">
            <a:schemeClr val="accent2"/>
          </a:lnRef>
          <a:fillRef idx="0">
            <a:schemeClr val="accent2"/>
          </a:fillRef>
          <a:effectRef idx="1">
            <a:schemeClr val="accent2"/>
          </a:effectRef>
          <a:fontRef idx="minor">
            <a:schemeClr val="tx1"/>
          </a:fontRef>
        </p:style>
      </p:cxnSp>
      <p:sp>
        <p:nvSpPr>
          <p:cNvPr id="13" name="Rectangle 12"/>
          <p:cNvSpPr/>
          <p:nvPr/>
        </p:nvSpPr>
        <p:spPr>
          <a:xfrm>
            <a:off x="3048000" y="6324600"/>
            <a:ext cx="28956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defRPr/>
            </a:pPr>
            <a:r>
              <a:rPr lang="en-US" sz="1200" dirty="0">
                <a:solidFill>
                  <a:srgbClr val="000099"/>
                </a:solidFill>
                <a:latin typeface="Monotype Corsiva" pitchFamily="66" charset="0"/>
              </a:rPr>
              <a:t>World-Class Care…Anytime,  Anywhere</a:t>
            </a:r>
          </a:p>
        </p:txBody>
      </p:sp>
    </p:spTree>
    <p:extLst>
      <p:ext uri="{BB962C8B-B14F-4D97-AF65-F5344CB8AC3E}">
        <p14:creationId xmlns:p14="http://schemas.microsoft.com/office/powerpoint/2010/main" val="2511444273"/>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AutoShape 7"/>
          <p:cNvSpPr>
            <a:spLocks noChangeArrowheads="1"/>
          </p:cNvSpPr>
          <p:nvPr/>
        </p:nvSpPr>
        <p:spPr bwMode="auto">
          <a:xfrm>
            <a:off x="0" y="0"/>
            <a:ext cx="9144000" cy="6858000"/>
          </a:xfrm>
          <a:prstGeom prst="bevel">
            <a:avLst>
              <a:gd name="adj" fmla="val 1852"/>
            </a:avLst>
          </a:prstGeom>
          <a:gradFill rotWithShape="1">
            <a:gsLst>
              <a:gs pos="0">
                <a:srgbClr val="EA0A0A"/>
              </a:gs>
              <a:gs pos="100000">
                <a:srgbClr val="00007E"/>
              </a:gs>
            </a:gsLst>
            <a:lin ang="2700000" scaled="1"/>
          </a:gradFill>
          <a:ln w="9525">
            <a:solidFill>
              <a:schemeClr val="tx1"/>
            </a:solidFill>
            <a:miter lim="800000"/>
            <a:headEnd/>
            <a:tailEnd/>
          </a:ln>
          <a:effectLst/>
        </p:spPr>
        <p:txBody>
          <a:bodyPr wrap="none" anchor="ctr"/>
          <a:lstStyle/>
          <a:p>
            <a:pPr fontAlgn="auto">
              <a:spcBef>
                <a:spcPts val="0"/>
              </a:spcBef>
              <a:spcAft>
                <a:spcPts val="0"/>
              </a:spcAft>
            </a:pPr>
            <a:endParaRPr lang="en-US" dirty="0">
              <a:solidFill>
                <a:prstClr val="black"/>
              </a:solidFill>
              <a:latin typeface="Calibri"/>
            </a:endParaRPr>
          </a:p>
        </p:txBody>
      </p:sp>
      <p:sp>
        <p:nvSpPr>
          <p:cNvPr id="9" name="Rectangle 8"/>
          <p:cNvSpPr/>
          <p:nvPr/>
        </p:nvSpPr>
        <p:spPr>
          <a:xfrm>
            <a:off x="152400" y="152400"/>
            <a:ext cx="8839200" cy="6553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endParaRP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dirty="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0CA5A7A3-4F0E-40F6-B762-78FFBF9EAB94}" type="slidenum">
              <a:rPr lang="en-US" smtClean="0">
                <a:solidFill>
                  <a:prstClr val="black">
                    <a:tint val="75000"/>
                  </a:prstClr>
                </a:solidFill>
                <a:latin typeface="Calibri"/>
              </a:rPr>
              <a:pPr fontAlgn="auto">
                <a:spcBef>
                  <a:spcPts val="0"/>
                </a:spcBef>
                <a:spcAft>
                  <a:spcPts val="0"/>
                </a:spcAft>
              </a:pPr>
              <a:t>‹#›</a:t>
            </a:fld>
            <a:endParaRPr lang="en-US" dirty="0">
              <a:solidFill>
                <a:prstClr val="black">
                  <a:tint val="75000"/>
                </a:prstClr>
              </a:solidFill>
              <a:latin typeface="Calibri"/>
            </a:endParaRPr>
          </a:p>
        </p:txBody>
      </p:sp>
      <p:pic>
        <p:nvPicPr>
          <p:cNvPr id="11" name="Picture 10" descr="Navy-Medicine-Color-Logo_2012.png"/>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228600" y="228600"/>
            <a:ext cx="914400" cy="914400"/>
          </a:xfrm>
          <a:prstGeom prst="rect">
            <a:avLst/>
          </a:prstGeom>
        </p:spPr>
      </p:pic>
      <p:cxnSp>
        <p:nvCxnSpPr>
          <p:cNvPr id="13" name="Straight Connector 12"/>
          <p:cNvCxnSpPr/>
          <p:nvPr/>
        </p:nvCxnSpPr>
        <p:spPr>
          <a:xfrm>
            <a:off x="457200" y="6553200"/>
            <a:ext cx="2819400" cy="0"/>
          </a:xfrm>
          <a:prstGeom prst="line">
            <a:avLst/>
          </a:prstGeom>
          <a:ln w="28575">
            <a:solidFill>
              <a:srgbClr val="C0504D"/>
            </a:solidFill>
          </a:ln>
        </p:spPr>
        <p:style>
          <a:lnRef idx="2">
            <a:schemeClr val="accent2"/>
          </a:lnRef>
          <a:fillRef idx="0">
            <a:schemeClr val="accent2"/>
          </a:fillRef>
          <a:effectRef idx="1">
            <a:schemeClr val="accent2"/>
          </a:effectRef>
          <a:fontRef idx="minor">
            <a:schemeClr val="tx1"/>
          </a:fontRef>
        </p:style>
      </p:cxnSp>
      <p:cxnSp>
        <p:nvCxnSpPr>
          <p:cNvPr id="14" name="Straight Connector 13"/>
          <p:cNvCxnSpPr/>
          <p:nvPr/>
        </p:nvCxnSpPr>
        <p:spPr>
          <a:xfrm>
            <a:off x="5715000" y="6553200"/>
            <a:ext cx="2895600" cy="0"/>
          </a:xfrm>
          <a:prstGeom prst="line">
            <a:avLst/>
          </a:prstGeom>
          <a:ln w="28575">
            <a:solidFill>
              <a:srgbClr val="C0504D"/>
            </a:solidFill>
          </a:ln>
        </p:spPr>
        <p:style>
          <a:lnRef idx="2">
            <a:schemeClr val="accent2"/>
          </a:lnRef>
          <a:fillRef idx="0">
            <a:schemeClr val="accent2"/>
          </a:fillRef>
          <a:effectRef idx="1">
            <a:schemeClr val="accent2"/>
          </a:effectRef>
          <a:fontRef idx="minor">
            <a:schemeClr val="tx1"/>
          </a:fontRef>
        </p:style>
      </p:cxnSp>
      <p:sp>
        <p:nvSpPr>
          <p:cNvPr id="15" name="Rectangle 14"/>
          <p:cNvSpPr/>
          <p:nvPr/>
        </p:nvSpPr>
        <p:spPr>
          <a:xfrm>
            <a:off x="3048000" y="6324600"/>
            <a:ext cx="28956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defRPr/>
            </a:pPr>
            <a:r>
              <a:rPr lang="en-US" sz="1200" dirty="0">
                <a:solidFill>
                  <a:srgbClr val="000099"/>
                </a:solidFill>
                <a:latin typeface="Monotype Corsiva" pitchFamily="66" charset="0"/>
              </a:rPr>
              <a:t>World-Class Care…Anytime, Anywhere</a:t>
            </a:r>
          </a:p>
        </p:txBody>
      </p:sp>
      <p:graphicFrame>
        <p:nvGraphicFramePr>
          <p:cNvPr id="2" name="Draft Stamp"/>
          <p:cNvGraphicFramePr>
            <a:graphicFrameLocks noGrp="1"/>
          </p:cNvGraphicFramePr>
          <p:nvPr>
            <p:extLst>
              <p:ext uri="{D42A27DB-BD31-4B8C-83A1-F6EECF244321}">
                <p14:modId xmlns:p14="http://schemas.microsoft.com/office/powerpoint/2010/main" val="2380461028"/>
              </p:ext>
            </p:extLst>
          </p:nvPr>
        </p:nvGraphicFramePr>
        <p:xfrm>
          <a:off x="8007350" y="6350"/>
          <a:ext cx="1136650" cy="482600"/>
        </p:xfrm>
        <a:graphic>
          <a:graphicData uri="http://schemas.openxmlformats.org/drawingml/2006/table">
            <a:tbl>
              <a:tblPr firstRow="1" bandRow="1">
                <a:tableStyleId>{5C22544A-7EE6-4342-B048-85BDC9FD1C3A}</a:tableStyleId>
              </a:tblPr>
              <a:tblGrid>
                <a:gridCol w="1136650">
                  <a:extLst>
                    <a:ext uri="{9D8B030D-6E8A-4147-A177-3AD203B41FA5}">
                      <a16:colId xmlns:a16="http://schemas.microsoft.com/office/drawing/2014/main" xmlns="" val="20000"/>
                    </a:ext>
                  </a:extLst>
                </a:gridCol>
              </a:tblGrid>
              <a:tr h="482600">
                <a:tc>
                  <a:txBody>
                    <a:bodyPr/>
                    <a:lstStyle/>
                    <a:p>
                      <a:r>
                        <a:rPr lang="en-US" sz="2400" b="1" dirty="0">
                          <a:solidFill>
                            <a:srgbClr val="C00000"/>
                          </a:solidFill>
                          <a:latin typeface="Verdana" panose="020B0604030504040204" pitchFamily="34" charset="0"/>
                        </a:rPr>
                        <a:t>DRAFT</a:t>
                      </a:r>
                    </a:p>
                  </a:txBody>
                  <a:tcPr marL="0" marR="0" marT="0" marB="0" anchor="ctr" anchorCtr="1">
                    <a:lnT w="38100" cmpd="sng">
                      <a:solidFill>
                        <a:srgbClr val="C00000"/>
                      </a:solidFill>
                    </a:lnT>
                    <a:lnB w="38100" cmpd="sng">
                      <a:solidFill>
                        <a:srgbClr val="C00000"/>
                      </a:solidFill>
                    </a:lnB>
                    <a:solidFill>
                      <a:srgbClr val="FFFFFF"/>
                    </a:solidFill>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val="572908888"/>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 id="2147483858" r:id="rId12"/>
  </p:sldLayoutIdLst>
  <p:hf hdr="0" ftr="0" dt="0"/>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AutoShape 7"/>
          <p:cNvSpPr>
            <a:spLocks noChangeArrowheads="1"/>
          </p:cNvSpPr>
          <p:nvPr/>
        </p:nvSpPr>
        <p:spPr bwMode="auto">
          <a:xfrm>
            <a:off x="0" y="0"/>
            <a:ext cx="9144000" cy="6858000"/>
          </a:xfrm>
          <a:prstGeom prst="bevel">
            <a:avLst>
              <a:gd name="adj" fmla="val 1852"/>
            </a:avLst>
          </a:prstGeom>
          <a:gradFill rotWithShape="1">
            <a:gsLst>
              <a:gs pos="0">
                <a:srgbClr val="EA0A0A"/>
              </a:gs>
              <a:gs pos="100000">
                <a:srgbClr val="00007E"/>
              </a:gs>
            </a:gsLst>
            <a:lin ang="2700000" scaled="1"/>
          </a:gradFill>
          <a:ln w="9525">
            <a:solidFill>
              <a:schemeClr val="tx1"/>
            </a:solidFill>
            <a:miter lim="800000"/>
            <a:headEnd/>
            <a:tailEnd/>
          </a:ln>
          <a:effectLst/>
        </p:spPr>
        <p:txBody>
          <a:bodyPr wrap="none" anchor="ctr"/>
          <a:lstStyle/>
          <a:p>
            <a:pPr fontAlgn="auto">
              <a:spcBef>
                <a:spcPts val="0"/>
              </a:spcBef>
              <a:spcAft>
                <a:spcPts val="0"/>
              </a:spcAft>
            </a:pPr>
            <a:endParaRPr lang="en-US" dirty="0">
              <a:solidFill>
                <a:prstClr val="black"/>
              </a:solidFill>
              <a:latin typeface="Calibri"/>
            </a:endParaRPr>
          </a:p>
        </p:txBody>
      </p:sp>
      <p:sp>
        <p:nvSpPr>
          <p:cNvPr id="9" name="Rectangle 8"/>
          <p:cNvSpPr/>
          <p:nvPr/>
        </p:nvSpPr>
        <p:spPr>
          <a:xfrm>
            <a:off x="152400" y="152400"/>
            <a:ext cx="8839200" cy="6553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200" dirty="0">
              <a:solidFill>
                <a:prstClr val="white"/>
              </a:solidFill>
            </a:endParaRP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dirty="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0CA5A7A3-4F0E-40F6-B762-78FFBF9EAB94}" type="slidenum">
              <a:rPr lang="en-US" smtClean="0">
                <a:solidFill>
                  <a:prstClr val="black">
                    <a:tint val="75000"/>
                  </a:prstClr>
                </a:solidFill>
                <a:latin typeface="Calibri"/>
              </a:rPr>
              <a:pPr fontAlgn="auto">
                <a:spcBef>
                  <a:spcPts val="0"/>
                </a:spcBef>
                <a:spcAft>
                  <a:spcPts val="0"/>
                </a:spcAft>
              </a:pPr>
              <a:t>‹#›</a:t>
            </a:fld>
            <a:endParaRPr lang="en-US" dirty="0">
              <a:solidFill>
                <a:prstClr val="black">
                  <a:tint val="75000"/>
                </a:prstClr>
              </a:solidFill>
              <a:latin typeface="Calibri"/>
            </a:endParaRPr>
          </a:p>
        </p:txBody>
      </p:sp>
      <p:pic>
        <p:nvPicPr>
          <p:cNvPr id="11" name="Picture 10" descr="Navy-Medicine-Color-Logo_2012.png"/>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228600" y="228600"/>
            <a:ext cx="914400" cy="914400"/>
          </a:xfrm>
          <a:prstGeom prst="rect">
            <a:avLst/>
          </a:prstGeom>
        </p:spPr>
      </p:pic>
      <p:cxnSp>
        <p:nvCxnSpPr>
          <p:cNvPr id="13" name="Straight Connector 12"/>
          <p:cNvCxnSpPr/>
          <p:nvPr userDrawn="1"/>
        </p:nvCxnSpPr>
        <p:spPr>
          <a:xfrm>
            <a:off x="457200" y="6553200"/>
            <a:ext cx="2819400" cy="0"/>
          </a:xfrm>
          <a:prstGeom prst="line">
            <a:avLst/>
          </a:prstGeom>
          <a:ln w="28575">
            <a:solidFill>
              <a:srgbClr val="C0504D"/>
            </a:solidFill>
          </a:ln>
        </p:spPr>
        <p:style>
          <a:lnRef idx="2">
            <a:schemeClr val="accent2"/>
          </a:lnRef>
          <a:fillRef idx="0">
            <a:schemeClr val="accent2"/>
          </a:fillRef>
          <a:effectRef idx="1">
            <a:schemeClr val="accent2"/>
          </a:effectRef>
          <a:fontRef idx="minor">
            <a:schemeClr val="tx1"/>
          </a:fontRef>
        </p:style>
      </p:cxnSp>
      <p:cxnSp>
        <p:nvCxnSpPr>
          <p:cNvPr id="14" name="Straight Connector 13"/>
          <p:cNvCxnSpPr/>
          <p:nvPr userDrawn="1"/>
        </p:nvCxnSpPr>
        <p:spPr>
          <a:xfrm>
            <a:off x="5715000" y="6553200"/>
            <a:ext cx="2895600" cy="0"/>
          </a:xfrm>
          <a:prstGeom prst="line">
            <a:avLst/>
          </a:prstGeom>
          <a:ln w="28575">
            <a:solidFill>
              <a:srgbClr val="C0504D"/>
            </a:solidFill>
          </a:ln>
        </p:spPr>
        <p:style>
          <a:lnRef idx="2">
            <a:schemeClr val="accent2"/>
          </a:lnRef>
          <a:fillRef idx="0">
            <a:schemeClr val="accent2"/>
          </a:fillRef>
          <a:effectRef idx="1">
            <a:schemeClr val="accent2"/>
          </a:effectRef>
          <a:fontRef idx="minor">
            <a:schemeClr val="tx1"/>
          </a:fontRef>
        </p:style>
      </p:cxnSp>
      <p:sp>
        <p:nvSpPr>
          <p:cNvPr id="15" name="Rectangle 14"/>
          <p:cNvSpPr/>
          <p:nvPr userDrawn="1"/>
        </p:nvSpPr>
        <p:spPr>
          <a:xfrm>
            <a:off x="3048000" y="6324600"/>
            <a:ext cx="28956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defRPr/>
            </a:pPr>
            <a:r>
              <a:rPr lang="en-US" sz="1200" dirty="0">
                <a:solidFill>
                  <a:srgbClr val="000099"/>
                </a:solidFill>
                <a:latin typeface="Monotype Corsiva" pitchFamily="66" charset="0"/>
              </a:rPr>
              <a:t>World-Class Care…Anytime, Anywhere</a:t>
            </a:r>
          </a:p>
        </p:txBody>
      </p:sp>
      <p:sp>
        <p:nvSpPr>
          <p:cNvPr id="12" name="Rectangle 11"/>
          <p:cNvSpPr/>
          <p:nvPr userDrawn="1"/>
        </p:nvSpPr>
        <p:spPr>
          <a:xfrm>
            <a:off x="381000" y="6093767"/>
            <a:ext cx="1031051" cy="461665"/>
          </a:xfrm>
          <a:prstGeom prst="rect">
            <a:avLst/>
          </a:prstGeom>
          <a:noFill/>
        </p:spPr>
        <p:txBody>
          <a:bodyPr wrap="none" lIns="91440" tIns="45720" rIns="91440" bIns="45720">
            <a:spAutoFit/>
          </a:bodyPr>
          <a:lstStyle/>
          <a:p>
            <a:pPr algn="ctr" fontAlgn="auto">
              <a:spcBef>
                <a:spcPts val="0"/>
              </a:spcBef>
              <a:spcAft>
                <a:spcPts val="0"/>
              </a:spcAft>
            </a:pPr>
            <a:r>
              <a:rPr lang="en-US" sz="2400" b="1" dirty="0">
                <a:ln w="12700">
                  <a:solidFill>
                    <a:srgbClr val="C00000"/>
                  </a:solidFill>
                  <a:prstDash val="solid"/>
                </a:ln>
                <a:solidFill>
                  <a:srgbClr val="FF0000"/>
                </a:solidFill>
                <a:effectLst>
                  <a:outerShdw dist="38100" dir="2640000" algn="bl" rotWithShape="0">
                    <a:srgbClr val="80CCCC">
                      <a:lumMod val="75000"/>
                    </a:srgbClr>
                  </a:outerShdw>
                </a:effectLst>
                <a:latin typeface="Calibri"/>
              </a:rPr>
              <a:t>DRAFT</a:t>
            </a:r>
          </a:p>
        </p:txBody>
      </p:sp>
    </p:spTree>
    <p:extLst>
      <p:ext uri="{BB962C8B-B14F-4D97-AF65-F5344CB8AC3E}">
        <p14:creationId xmlns:p14="http://schemas.microsoft.com/office/powerpoint/2010/main" val="3944253196"/>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 id="2147483871" r:id="rId12"/>
    <p:sldLayoutId id="2147483872" r:id="rId13"/>
  </p:sldLayoutIdLst>
  <p:hf hdr="0" ftr="0" dt="0"/>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AutoShape 7"/>
          <p:cNvSpPr>
            <a:spLocks noChangeArrowheads="1"/>
          </p:cNvSpPr>
          <p:nvPr/>
        </p:nvSpPr>
        <p:spPr bwMode="auto">
          <a:xfrm>
            <a:off x="0" y="0"/>
            <a:ext cx="9144000" cy="6858000"/>
          </a:xfrm>
          <a:prstGeom prst="bevel">
            <a:avLst>
              <a:gd name="adj" fmla="val 1852"/>
            </a:avLst>
          </a:prstGeom>
          <a:gradFill rotWithShape="1">
            <a:gsLst>
              <a:gs pos="0">
                <a:srgbClr val="EA0A0A"/>
              </a:gs>
              <a:gs pos="100000">
                <a:srgbClr val="00007E"/>
              </a:gs>
            </a:gsLst>
            <a:lin ang="2700000" scaled="1"/>
          </a:gradFill>
          <a:ln w="9525">
            <a:solidFill>
              <a:schemeClr val="tx1"/>
            </a:solidFill>
            <a:miter lim="800000"/>
            <a:headEnd/>
            <a:tailEnd/>
          </a:ln>
          <a:effectLst/>
        </p:spPr>
        <p:txBody>
          <a:bodyPr wrap="none" anchor="ctr"/>
          <a:lstStyle/>
          <a:p>
            <a:pPr fontAlgn="auto">
              <a:spcBef>
                <a:spcPts val="0"/>
              </a:spcBef>
              <a:spcAft>
                <a:spcPts val="0"/>
              </a:spcAft>
            </a:pPr>
            <a:endParaRPr lang="en-US" dirty="0">
              <a:solidFill>
                <a:prstClr val="black"/>
              </a:solidFill>
              <a:latin typeface="Calibri"/>
            </a:endParaRPr>
          </a:p>
        </p:txBody>
      </p:sp>
      <p:sp>
        <p:nvSpPr>
          <p:cNvPr id="9" name="Rectangle 8"/>
          <p:cNvSpPr/>
          <p:nvPr/>
        </p:nvSpPr>
        <p:spPr>
          <a:xfrm>
            <a:off x="152400" y="152400"/>
            <a:ext cx="8839200" cy="6553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endParaRP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dirty="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0CA5A7A3-4F0E-40F6-B762-78FFBF9EAB94}" type="slidenum">
              <a:rPr lang="en-US" smtClean="0">
                <a:solidFill>
                  <a:prstClr val="black">
                    <a:tint val="75000"/>
                  </a:prstClr>
                </a:solidFill>
                <a:latin typeface="Calibri"/>
              </a:rPr>
              <a:pPr fontAlgn="auto">
                <a:spcBef>
                  <a:spcPts val="0"/>
                </a:spcBef>
                <a:spcAft>
                  <a:spcPts val="0"/>
                </a:spcAft>
              </a:pPr>
              <a:t>‹#›</a:t>
            </a:fld>
            <a:endParaRPr lang="en-US" dirty="0">
              <a:solidFill>
                <a:prstClr val="black">
                  <a:tint val="75000"/>
                </a:prstClr>
              </a:solidFill>
              <a:latin typeface="Calibri"/>
            </a:endParaRPr>
          </a:p>
        </p:txBody>
      </p:sp>
      <p:pic>
        <p:nvPicPr>
          <p:cNvPr id="11" name="Picture 10" descr="Navy-Medicine-Color-Logo_2012.png"/>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228600" y="228600"/>
            <a:ext cx="914400" cy="914400"/>
          </a:xfrm>
          <a:prstGeom prst="rect">
            <a:avLst/>
          </a:prstGeom>
        </p:spPr>
      </p:pic>
      <p:cxnSp>
        <p:nvCxnSpPr>
          <p:cNvPr id="13" name="Straight Connector 12"/>
          <p:cNvCxnSpPr/>
          <p:nvPr/>
        </p:nvCxnSpPr>
        <p:spPr>
          <a:xfrm>
            <a:off x="457200" y="6553200"/>
            <a:ext cx="2819400" cy="0"/>
          </a:xfrm>
          <a:prstGeom prst="line">
            <a:avLst/>
          </a:prstGeom>
          <a:ln w="28575">
            <a:solidFill>
              <a:srgbClr val="C0504D"/>
            </a:solidFill>
          </a:ln>
        </p:spPr>
        <p:style>
          <a:lnRef idx="2">
            <a:schemeClr val="accent2"/>
          </a:lnRef>
          <a:fillRef idx="0">
            <a:schemeClr val="accent2"/>
          </a:fillRef>
          <a:effectRef idx="1">
            <a:schemeClr val="accent2"/>
          </a:effectRef>
          <a:fontRef idx="minor">
            <a:schemeClr val="tx1"/>
          </a:fontRef>
        </p:style>
      </p:cxnSp>
      <p:cxnSp>
        <p:nvCxnSpPr>
          <p:cNvPr id="14" name="Straight Connector 13"/>
          <p:cNvCxnSpPr/>
          <p:nvPr/>
        </p:nvCxnSpPr>
        <p:spPr>
          <a:xfrm>
            <a:off x="5715000" y="6553200"/>
            <a:ext cx="2895600" cy="0"/>
          </a:xfrm>
          <a:prstGeom prst="line">
            <a:avLst/>
          </a:prstGeom>
          <a:ln w="28575">
            <a:solidFill>
              <a:srgbClr val="C0504D"/>
            </a:solidFill>
          </a:ln>
        </p:spPr>
        <p:style>
          <a:lnRef idx="2">
            <a:schemeClr val="accent2"/>
          </a:lnRef>
          <a:fillRef idx="0">
            <a:schemeClr val="accent2"/>
          </a:fillRef>
          <a:effectRef idx="1">
            <a:schemeClr val="accent2"/>
          </a:effectRef>
          <a:fontRef idx="minor">
            <a:schemeClr val="tx1"/>
          </a:fontRef>
        </p:style>
      </p:cxnSp>
      <p:sp>
        <p:nvSpPr>
          <p:cNvPr id="15" name="Rectangle 14"/>
          <p:cNvSpPr/>
          <p:nvPr/>
        </p:nvSpPr>
        <p:spPr>
          <a:xfrm>
            <a:off x="3048000" y="6324600"/>
            <a:ext cx="28956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defRPr/>
            </a:pPr>
            <a:r>
              <a:rPr lang="en-US" sz="1200" dirty="0">
                <a:solidFill>
                  <a:srgbClr val="000099"/>
                </a:solidFill>
                <a:latin typeface="Monotype Corsiva" pitchFamily="66" charset="0"/>
              </a:rPr>
              <a:t>World-Class Care…Anytime, Anywhere</a:t>
            </a:r>
          </a:p>
        </p:txBody>
      </p:sp>
      <p:graphicFrame>
        <p:nvGraphicFramePr>
          <p:cNvPr id="2" name="Draft Stamp"/>
          <p:cNvGraphicFramePr>
            <a:graphicFrameLocks noGrp="1"/>
          </p:cNvGraphicFramePr>
          <p:nvPr>
            <p:extLst>
              <p:ext uri="{D42A27DB-BD31-4B8C-83A1-F6EECF244321}">
                <p14:modId xmlns:p14="http://schemas.microsoft.com/office/powerpoint/2010/main" val="87282393"/>
              </p:ext>
            </p:extLst>
          </p:nvPr>
        </p:nvGraphicFramePr>
        <p:xfrm>
          <a:off x="8007350" y="6350"/>
          <a:ext cx="1136650" cy="482600"/>
        </p:xfrm>
        <a:graphic>
          <a:graphicData uri="http://schemas.openxmlformats.org/drawingml/2006/table">
            <a:tbl>
              <a:tblPr firstRow="1" bandRow="1">
                <a:tableStyleId>{5C22544A-7EE6-4342-B048-85BDC9FD1C3A}</a:tableStyleId>
              </a:tblPr>
              <a:tblGrid>
                <a:gridCol w="1136650">
                  <a:extLst>
                    <a:ext uri="{9D8B030D-6E8A-4147-A177-3AD203B41FA5}">
                      <a16:colId xmlns:a16="http://schemas.microsoft.com/office/drawing/2014/main" xmlns="" val="20000"/>
                    </a:ext>
                  </a:extLst>
                </a:gridCol>
              </a:tblGrid>
              <a:tr h="482600">
                <a:tc>
                  <a:txBody>
                    <a:bodyPr/>
                    <a:lstStyle/>
                    <a:p>
                      <a:r>
                        <a:rPr lang="en-US" sz="2400" b="1" dirty="0">
                          <a:solidFill>
                            <a:srgbClr val="C00000"/>
                          </a:solidFill>
                          <a:latin typeface="Verdana" panose="020B0604030504040204" pitchFamily="34" charset="0"/>
                        </a:rPr>
                        <a:t>DRAFT</a:t>
                      </a:r>
                    </a:p>
                  </a:txBody>
                  <a:tcPr marL="0" marR="0" marT="0" marB="0" anchor="ctr" anchorCtr="1">
                    <a:lnT w="38100" cmpd="sng">
                      <a:solidFill>
                        <a:srgbClr val="C00000"/>
                      </a:solidFill>
                    </a:lnT>
                    <a:lnB w="38100" cmpd="sng">
                      <a:solidFill>
                        <a:srgbClr val="C00000"/>
                      </a:solidFill>
                    </a:lnB>
                    <a:solidFill>
                      <a:srgbClr val="FFFFFF"/>
                    </a:solidFill>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val="956428491"/>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 id="2147483885" r:id="rId12"/>
  </p:sldLayoutIdLst>
  <p:hf hdr="0" ftr="0" dt="0"/>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AutoShape 7"/>
          <p:cNvSpPr>
            <a:spLocks noChangeArrowheads="1"/>
          </p:cNvSpPr>
          <p:nvPr/>
        </p:nvSpPr>
        <p:spPr bwMode="auto">
          <a:xfrm>
            <a:off x="0" y="0"/>
            <a:ext cx="9144000" cy="6858000"/>
          </a:xfrm>
          <a:prstGeom prst="bevel">
            <a:avLst>
              <a:gd name="adj" fmla="val 1852"/>
            </a:avLst>
          </a:prstGeom>
          <a:gradFill rotWithShape="1">
            <a:gsLst>
              <a:gs pos="0">
                <a:srgbClr val="EA0A0A"/>
              </a:gs>
              <a:gs pos="100000">
                <a:srgbClr val="00007E"/>
              </a:gs>
            </a:gsLst>
            <a:lin ang="2700000" scaled="1"/>
          </a:gradFill>
          <a:ln w="9525">
            <a:solidFill>
              <a:schemeClr val="tx1"/>
            </a:solidFill>
            <a:miter lim="800000"/>
            <a:headEnd/>
            <a:tailEnd/>
          </a:ln>
          <a:effectLst/>
        </p:spPr>
        <p:txBody>
          <a:bodyPr wrap="none" anchor="ctr"/>
          <a:lstStyle/>
          <a:p>
            <a:pPr fontAlgn="auto">
              <a:spcBef>
                <a:spcPts val="0"/>
              </a:spcBef>
              <a:spcAft>
                <a:spcPts val="0"/>
              </a:spcAft>
            </a:pPr>
            <a:endParaRPr lang="en-US" dirty="0">
              <a:solidFill>
                <a:prstClr val="black"/>
              </a:solidFill>
              <a:latin typeface="Calibri"/>
            </a:endParaRPr>
          </a:p>
        </p:txBody>
      </p:sp>
      <p:sp>
        <p:nvSpPr>
          <p:cNvPr id="9" name="Rectangle 8"/>
          <p:cNvSpPr/>
          <p:nvPr/>
        </p:nvSpPr>
        <p:spPr>
          <a:xfrm>
            <a:off x="152400" y="152400"/>
            <a:ext cx="8839200" cy="6553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endParaRP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dirty="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0CA5A7A3-4F0E-40F6-B762-78FFBF9EAB94}" type="slidenum">
              <a:rPr lang="en-US" smtClean="0">
                <a:solidFill>
                  <a:prstClr val="black">
                    <a:tint val="75000"/>
                  </a:prstClr>
                </a:solidFill>
                <a:latin typeface="Calibri"/>
              </a:rPr>
              <a:pPr fontAlgn="auto">
                <a:spcBef>
                  <a:spcPts val="0"/>
                </a:spcBef>
                <a:spcAft>
                  <a:spcPts val="0"/>
                </a:spcAft>
              </a:pPr>
              <a:t>‹#›</a:t>
            </a:fld>
            <a:endParaRPr lang="en-US" dirty="0">
              <a:solidFill>
                <a:prstClr val="black">
                  <a:tint val="75000"/>
                </a:prstClr>
              </a:solidFill>
              <a:latin typeface="Calibri"/>
            </a:endParaRPr>
          </a:p>
        </p:txBody>
      </p:sp>
      <p:pic>
        <p:nvPicPr>
          <p:cNvPr id="11" name="Picture 10" descr="Navy-Medicine-Color-Logo_2012.png"/>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228600" y="228600"/>
            <a:ext cx="914400" cy="914400"/>
          </a:xfrm>
          <a:prstGeom prst="rect">
            <a:avLst/>
          </a:prstGeom>
        </p:spPr>
      </p:pic>
      <p:cxnSp>
        <p:nvCxnSpPr>
          <p:cNvPr id="13" name="Straight Connector 12"/>
          <p:cNvCxnSpPr/>
          <p:nvPr userDrawn="1"/>
        </p:nvCxnSpPr>
        <p:spPr>
          <a:xfrm>
            <a:off x="457200" y="6553200"/>
            <a:ext cx="2819400" cy="0"/>
          </a:xfrm>
          <a:prstGeom prst="line">
            <a:avLst/>
          </a:prstGeom>
          <a:ln w="28575">
            <a:solidFill>
              <a:srgbClr val="C0504D"/>
            </a:solidFill>
          </a:ln>
        </p:spPr>
        <p:style>
          <a:lnRef idx="2">
            <a:schemeClr val="accent2"/>
          </a:lnRef>
          <a:fillRef idx="0">
            <a:schemeClr val="accent2"/>
          </a:fillRef>
          <a:effectRef idx="1">
            <a:schemeClr val="accent2"/>
          </a:effectRef>
          <a:fontRef idx="minor">
            <a:schemeClr val="tx1"/>
          </a:fontRef>
        </p:style>
      </p:cxnSp>
      <p:cxnSp>
        <p:nvCxnSpPr>
          <p:cNvPr id="14" name="Straight Connector 13"/>
          <p:cNvCxnSpPr/>
          <p:nvPr userDrawn="1"/>
        </p:nvCxnSpPr>
        <p:spPr>
          <a:xfrm>
            <a:off x="5715000" y="6553200"/>
            <a:ext cx="2895600" cy="0"/>
          </a:xfrm>
          <a:prstGeom prst="line">
            <a:avLst/>
          </a:prstGeom>
          <a:ln w="28575">
            <a:solidFill>
              <a:srgbClr val="C0504D"/>
            </a:solidFill>
          </a:ln>
        </p:spPr>
        <p:style>
          <a:lnRef idx="2">
            <a:schemeClr val="accent2"/>
          </a:lnRef>
          <a:fillRef idx="0">
            <a:schemeClr val="accent2"/>
          </a:fillRef>
          <a:effectRef idx="1">
            <a:schemeClr val="accent2"/>
          </a:effectRef>
          <a:fontRef idx="minor">
            <a:schemeClr val="tx1"/>
          </a:fontRef>
        </p:style>
      </p:cxnSp>
      <p:sp>
        <p:nvSpPr>
          <p:cNvPr id="15" name="Rectangle 14"/>
          <p:cNvSpPr/>
          <p:nvPr userDrawn="1"/>
        </p:nvSpPr>
        <p:spPr>
          <a:xfrm>
            <a:off x="3048000" y="6324600"/>
            <a:ext cx="28956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defRPr/>
            </a:pPr>
            <a:r>
              <a:rPr lang="en-US" sz="1200" dirty="0">
                <a:solidFill>
                  <a:srgbClr val="000099"/>
                </a:solidFill>
                <a:latin typeface="Monotype Corsiva" pitchFamily="66" charset="0"/>
              </a:rPr>
              <a:t>World-Class Care…Anytime, Anywhere</a:t>
            </a:r>
          </a:p>
        </p:txBody>
      </p:sp>
    </p:spTree>
    <p:extLst>
      <p:ext uri="{BB962C8B-B14F-4D97-AF65-F5344CB8AC3E}">
        <p14:creationId xmlns:p14="http://schemas.microsoft.com/office/powerpoint/2010/main" val="2875029728"/>
      </p:ext>
    </p:extLst>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 id="2147483929" r:id="rId7"/>
    <p:sldLayoutId id="2147483930" r:id="rId8"/>
    <p:sldLayoutId id="2147483931" r:id="rId9"/>
    <p:sldLayoutId id="2147483932" r:id="rId10"/>
    <p:sldLayoutId id="2147483933" r:id="rId11"/>
    <p:sldLayoutId id="2147483934" r:id="rId12"/>
  </p:sldLayoutIdLst>
  <p:hf hdr="0" ftr="0" dt="0"/>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MC Specialty Planners</a:t>
            </a:r>
            <a:endParaRPr lang="en-US" dirty="0"/>
          </a:p>
        </p:txBody>
      </p:sp>
      <p:sp>
        <p:nvSpPr>
          <p:cNvPr id="6" name="Content Placeholder 5"/>
          <p:cNvSpPr>
            <a:spLocks noGrp="1"/>
          </p:cNvSpPr>
          <p:nvPr>
            <p:ph idx="1"/>
          </p:nvPr>
        </p:nvSpPr>
        <p:spPr/>
        <p:txBody>
          <a:bodyPr>
            <a:normAutofit/>
          </a:bodyPr>
          <a:lstStyle/>
          <a:p>
            <a:r>
              <a:rPr lang="en-US" dirty="0" smtClean="0"/>
              <a:t>Spec Leader caveats/concerns:</a:t>
            </a:r>
          </a:p>
          <a:p>
            <a:pPr lvl="1"/>
            <a:r>
              <a:rPr lang="en-US" sz="2400" dirty="0" smtClean="0"/>
              <a:t>Long training (NSGY, CT </a:t>
            </a:r>
            <a:r>
              <a:rPr lang="en-US" sz="2400" dirty="0" err="1" smtClean="0"/>
              <a:t>Surg</a:t>
            </a:r>
            <a:r>
              <a:rPr lang="en-US" sz="2400" dirty="0" smtClean="0"/>
              <a:t>, vascular, OTO) who are competitively selected to go straight through may not be able to get operational time given need for case collection prior to oral boards.  This may hamper their ability to select for CDR.</a:t>
            </a:r>
          </a:p>
          <a:p>
            <a:pPr lvl="1"/>
            <a:r>
              <a:rPr lang="en-US" sz="2400" dirty="0" smtClean="0"/>
              <a:t>No consideration for “tracks” (educational, research). </a:t>
            </a:r>
          </a:p>
          <a:p>
            <a:pPr lvl="1"/>
            <a:r>
              <a:rPr lang="en-US" sz="2400" dirty="0" smtClean="0"/>
              <a:t>Senior/Exec Operational billets may be unrecoverable for </a:t>
            </a:r>
            <a:r>
              <a:rPr lang="en-US" sz="2400" dirty="0" err="1" smtClean="0"/>
              <a:t>proceduralists</a:t>
            </a:r>
            <a:r>
              <a:rPr lang="en-US" sz="2400" dirty="0" smtClean="0"/>
              <a:t>.  To be recoverable, billets must be close to MTF and/or agreement with line commander for TAD/moonlighting </a:t>
            </a:r>
            <a:r>
              <a:rPr lang="en-US" sz="2400" smtClean="0"/>
              <a:t>opportunities.</a:t>
            </a:r>
            <a:endParaRPr lang="en-US" sz="2400" dirty="0" smtClean="0"/>
          </a:p>
        </p:txBody>
      </p:sp>
      <p:sp>
        <p:nvSpPr>
          <p:cNvPr id="4" name="Slide Number Placeholder 3"/>
          <p:cNvSpPr>
            <a:spLocks noGrp="1"/>
          </p:cNvSpPr>
          <p:nvPr>
            <p:ph type="sldNum" sz="quarter" idx="12"/>
          </p:nvPr>
        </p:nvSpPr>
        <p:spPr/>
        <p:txBody>
          <a:bodyPr/>
          <a:lstStyle/>
          <a:p>
            <a:fld id="{0CA5A7A3-4F0E-40F6-B762-78FFBF9EAB94}" type="slidenum">
              <a:rPr lang="en-US" smtClean="0">
                <a:solidFill>
                  <a:prstClr val="black">
                    <a:tint val="75000"/>
                  </a:prstClr>
                </a:solidFill>
              </a:rPr>
              <a:pPr/>
              <a:t>1</a:t>
            </a:fld>
            <a:endParaRPr lang="en-US" dirty="0">
              <a:solidFill>
                <a:prstClr val="black">
                  <a:tint val="75000"/>
                </a:prstClr>
              </a:solidFill>
            </a:endParaRPr>
          </a:p>
        </p:txBody>
      </p:sp>
    </p:spTree>
    <p:extLst>
      <p:ext uri="{BB962C8B-B14F-4D97-AF65-F5344CB8AC3E}">
        <p14:creationId xmlns:p14="http://schemas.microsoft.com/office/powerpoint/2010/main" val="1719546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77"/>
          <p:cNvGrpSpPr>
            <a:grpSpLocks/>
          </p:cNvGrpSpPr>
          <p:nvPr/>
        </p:nvGrpSpPr>
        <p:grpSpPr bwMode="auto">
          <a:xfrm>
            <a:off x="563570" y="1897487"/>
            <a:ext cx="8310893" cy="380389"/>
            <a:chOff x="100" y="2555"/>
            <a:chExt cx="5664" cy="413"/>
          </a:xfrm>
        </p:grpSpPr>
        <p:sp>
          <p:nvSpPr>
            <p:cNvPr id="105" name="Line 79"/>
            <p:cNvSpPr>
              <a:spLocks noChangeShapeType="1"/>
            </p:cNvSpPr>
            <p:nvPr/>
          </p:nvSpPr>
          <p:spPr bwMode="auto">
            <a:xfrm flipV="1">
              <a:off x="202" y="2660"/>
              <a:ext cx="5467" cy="1"/>
            </a:xfrm>
            <a:prstGeom prst="line">
              <a:avLst/>
            </a:prstGeom>
            <a:noFill/>
            <a:ln w="25400">
              <a:solidFill>
                <a:schemeClr val="tx1"/>
              </a:solidFill>
              <a:round/>
              <a:headEnd/>
              <a:tailEnd type="triangle" w="med" len="med"/>
            </a:ln>
          </p:spPr>
          <p:txBody>
            <a:bodyPr wrap="none" anchor="ctr"/>
            <a:lstStyle/>
            <a:p>
              <a:pPr eaLnBrk="0" hangingPunct="0"/>
              <a:endParaRPr lang="en-US" sz="2400">
                <a:solidFill>
                  <a:srgbClr val="000000"/>
                </a:solidFill>
                <a:latin typeface="Arial"/>
              </a:endParaRPr>
            </a:p>
          </p:txBody>
        </p:sp>
        <p:sp>
          <p:nvSpPr>
            <p:cNvPr id="104" name="Rectangle 78"/>
            <p:cNvSpPr>
              <a:spLocks noChangeArrowheads="1"/>
            </p:cNvSpPr>
            <p:nvPr/>
          </p:nvSpPr>
          <p:spPr bwMode="auto">
            <a:xfrm>
              <a:off x="100" y="2601"/>
              <a:ext cx="5664" cy="367"/>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1600" dirty="0">
                  <a:solidFill>
                    <a:srgbClr val="000000"/>
                  </a:solidFill>
                  <a:latin typeface="Times New Roman" pitchFamily="18" charset="0"/>
                  <a:cs typeface="Times New Roman" pitchFamily="18" charset="0"/>
                </a:rPr>
                <a:t> </a:t>
              </a:r>
              <a:r>
                <a:rPr lang="en-US" sz="1400" b="1" dirty="0">
                  <a:solidFill>
                    <a:srgbClr val="000000"/>
                  </a:solidFill>
                  <a:latin typeface="Arial"/>
                  <a:cs typeface="Times New Roman" pitchFamily="18" charset="0"/>
                </a:rPr>
                <a:t> </a:t>
              </a:r>
              <a:r>
                <a:rPr lang="en-US" sz="1400" b="1" dirty="0" smtClean="0">
                  <a:solidFill>
                    <a:srgbClr val="000000"/>
                  </a:solidFill>
                  <a:latin typeface="Arial"/>
                  <a:cs typeface="Times New Roman" pitchFamily="18" charset="0"/>
                </a:rPr>
                <a:t>                                       </a:t>
              </a:r>
              <a:r>
                <a:rPr lang="en-US" sz="1000" b="1" dirty="0" smtClean="0">
                  <a:solidFill>
                    <a:srgbClr val="000000"/>
                  </a:solidFill>
                  <a:latin typeface="Arial"/>
                  <a:cs typeface="Times New Roman" pitchFamily="18" charset="0"/>
                </a:rPr>
                <a:t>6                                                12                                                    18                                          24         </a:t>
              </a:r>
              <a:r>
                <a:rPr lang="en-US" sz="1400" b="1" dirty="0" smtClean="0">
                  <a:solidFill>
                    <a:srgbClr val="000000"/>
                  </a:solidFill>
                  <a:latin typeface="Arial"/>
                  <a:cs typeface="Times New Roman" pitchFamily="18" charset="0"/>
                </a:rPr>
                <a:t>   </a:t>
              </a:r>
              <a:endParaRPr lang="en-US" sz="1400" b="1" dirty="0">
                <a:solidFill>
                  <a:srgbClr val="000000"/>
                </a:solidFill>
                <a:latin typeface="Arial"/>
                <a:cs typeface="Times New Roman" pitchFamily="18" charset="0"/>
              </a:endParaRPr>
            </a:p>
          </p:txBody>
        </p:sp>
        <p:sp>
          <p:nvSpPr>
            <p:cNvPr id="106" name="Line 80"/>
            <p:cNvSpPr>
              <a:spLocks noChangeShapeType="1"/>
            </p:cNvSpPr>
            <p:nvPr/>
          </p:nvSpPr>
          <p:spPr bwMode="auto">
            <a:xfrm>
              <a:off x="204" y="2555"/>
              <a:ext cx="0" cy="191"/>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5" name="Line 93"/>
            <p:cNvSpPr>
              <a:spLocks noChangeShapeType="1"/>
            </p:cNvSpPr>
            <p:nvPr/>
          </p:nvSpPr>
          <p:spPr bwMode="auto">
            <a:xfrm flipH="1">
              <a:off x="3788" y="2653"/>
              <a:ext cx="0" cy="80"/>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7" name="Line 95"/>
            <p:cNvSpPr>
              <a:spLocks noChangeShapeType="1"/>
            </p:cNvSpPr>
            <p:nvPr/>
          </p:nvSpPr>
          <p:spPr bwMode="auto">
            <a:xfrm>
              <a:off x="4766" y="2653"/>
              <a:ext cx="0" cy="68"/>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2" name="Line 100"/>
            <p:cNvSpPr>
              <a:spLocks noChangeShapeType="1"/>
            </p:cNvSpPr>
            <p:nvPr/>
          </p:nvSpPr>
          <p:spPr bwMode="auto">
            <a:xfrm>
              <a:off x="2555" y="2660"/>
              <a:ext cx="0" cy="73"/>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5" name="Line 103"/>
            <p:cNvSpPr>
              <a:spLocks noChangeShapeType="1"/>
            </p:cNvSpPr>
            <p:nvPr/>
          </p:nvSpPr>
          <p:spPr bwMode="auto">
            <a:xfrm flipH="1">
              <a:off x="1435" y="2674"/>
              <a:ext cx="0" cy="59"/>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grpSp>
      <p:sp>
        <p:nvSpPr>
          <p:cNvPr id="3091" name="Rectangle 80"/>
          <p:cNvSpPr>
            <a:spLocks noChangeArrowheads="1"/>
          </p:cNvSpPr>
          <p:nvPr/>
        </p:nvSpPr>
        <p:spPr bwMode="auto">
          <a:xfrm>
            <a:off x="1143000" y="381000"/>
            <a:ext cx="7744800" cy="553998"/>
          </a:xfrm>
          <a:prstGeom prst="rect">
            <a:avLst/>
          </a:prstGeom>
          <a:noFill/>
          <a:ln w="9525">
            <a:noFill/>
            <a:miter lim="800000"/>
            <a:headEnd/>
            <a:tailEnd/>
          </a:ln>
        </p:spPr>
        <p:txBody>
          <a:bodyPr wrap="square" lIns="0" tIns="0" rIns="0" bIns="0">
            <a:spAutoFit/>
          </a:bodyPr>
          <a:lstStyle/>
          <a:p>
            <a:pPr algn="ctr" eaLnBrk="0" hangingPunct="0"/>
            <a:r>
              <a:rPr lang="en-US" sz="3600" b="1" dirty="0" smtClean="0">
                <a:solidFill>
                  <a:srgbClr val="000000"/>
                </a:solidFill>
                <a:latin typeface="Arial"/>
                <a:cs typeface="Times New Roman" pitchFamily="18" charset="0"/>
              </a:rPr>
              <a:t>MC </a:t>
            </a:r>
            <a:r>
              <a:rPr lang="en-US" sz="3600" b="1" dirty="0" smtClean="0">
                <a:latin typeface="Arial"/>
                <a:cs typeface="Times New Roman" pitchFamily="18" charset="0"/>
              </a:rPr>
              <a:t>Aerospace Medicine </a:t>
            </a:r>
            <a:r>
              <a:rPr lang="en-US" sz="3600" b="1" dirty="0" smtClean="0">
                <a:solidFill>
                  <a:srgbClr val="000000"/>
                </a:solidFill>
                <a:latin typeface="Arial"/>
                <a:cs typeface="Times New Roman" pitchFamily="18" charset="0"/>
              </a:rPr>
              <a:t>Planner</a:t>
            </a:r>
            <a:endParaRPr lang="en-US" sz="3600" b="1" dirty="0">
              <a:solidFill>
                <a:srgbClr val="000000"/>
              </a:solidFill>
              <a:latin typeface="Arial"/>
              <a:cs typeface="Times New Roman" pitchFamily="18" charset="0"/>
            </a:endParaRPr>
          </a:p>
        </p:txBody>
      </p:sp>
      <p:sp>
        <p:nvSpPr>
          <p:cNvPr id="57" name="AutoShape 28"/>
          <p:cNvSpPr>
            <a:spLocks noChangeArrowheads="1"/>
          </p:cNvSpPr>
          <p:nvPr/>
        </p:nvSpPr>
        <p:spPr bwMode="auto">
          <a:xfrm>
            <a:off x="6244019" y="2300123"/>
            <a:ext cx="1699564" cy="1733432"/>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SENIOR EXECUTIVE</a:t>
            </a:r>
          </a:p>
          <a:p>
            <a:pPr eaLnBrk="0" hangingPunct="0"/>
            <a:r>
              <a:rPr lang="en-US" sz="1000" dirty="0" smtClean="0">
                <a:solidFill>
                  <a:srgbClr val="000000"/>
                </a:solidFill>
                <a:latin typeface="Arial"/>
                <a:cs typeface="Times New Roman" pitchFamily="18" charset="0"/>
              </a:rPr>
              <a:t>TYCOM, Fleet, MEF, </a:t>
            </a:r>
          </a:p>
          <a:p>
            <a:pPr eaLnBrk="0" hangingPunct="0"/>
            <a:r>
              <a:rPr lang="en-US" sz="1000" dirty="0" smtClean="0">
                <a:latin typeface="Arial"/>
                <a:cs typeface="Times New Roman" pitchFamily="18" charset="0"/>
              </a:rPr>
              <a:t>BUMED, NAMI, NSC</a:t>
            </a:r>
          </a:p>
          <a:p>
            <a:pPr marL="171450" indent="-171450" eaLnBrk="0" hangingPunct="0">
              <a:buFontTx/>
              <a:buChar char="-"/>
            </a:pPr>
            <a:r>
              <a:rPr lang="en-US" sz="1000" dirty="0" smtClean="0">
                <a:solidFill>
                  <a:srgbClr val="000000"/>
                </a:solidFill>
                <a:latin typeface="Arial"/>
                <a:cs typeface="Times New Roman" pitchFamily="18" charset="0"/>
              </a:rPr>
              <a:t>All nominative positions</a:t>
            </a:r>
          </a:p>
          <a:p>
            <a:pPr marL="171450" indent="-171450" eaLnBrk="0" hangingPunct="0">
              <a:buFontTx/>
              <a:buChar char="-"/>
            </a:pPr>
            <a:r>
              <a:rPr lang="en-US" sz="1000" dirty="0" smtClean="0">
                <a:solidFill>
                  <a:srgbClr val="000000"/>
                </a:solidFill>
                <a:latin typeface="Arial"/>
                <a:cs typeface="Times New Roman" pitchFamily="18" charset="0"/>
              </a:rPr>
              <a:t>Selected by corps chief</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Talk to SL, detailer and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Corps Chief leadership to</a:t>
            </a:r>
          </a:p>
          <a:p>
            <a:pPr eaLnBrk="0" hangingPunct="0"/>
            <a:r>
              <a:rPr lang="en-US" sz="1000" i="1" dirty="0">
                <a:effectLst>
                  <a:outerShdw blurRad="38100" dist="38100" dir="2700000" algn="tl">
                    <a:srgbClr val="000000">
                      <a:alpha val="43137"/>
                    </a:srgbClr>
                  </a:outerShdw>
                </a:effectLst>
                <a:latin typeface="Arial"/>
                <a:cs typeface="Times New Roman" pitchFamily="18" charset="0"/>
              </a:rPr>
              <a:t>i</a:t>
            </a:r>
            <a:r>
              <a:rPr lang="en-US" sz="1000" i="1" dirty="0" smtClean="0">
                <a:effectLst>
                  <a:outerShdw blurRad="38100" dist="38100" dir="2700000" algn="tl">
                    <a:srgbClr val="000000">
                      <a:alpha val="43137"/>
                    </a:srgbClr>
                  </a:outerShdw>
                </a:effectLst>
                <a:latin typeface="Arial"/>
                <a:cs typeface="Times New Roman" pitchFamily="18" charset="0"/>
              </a:rPr>
              <a:t>nquire about nominative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billets.</a:t>
            </a:r>
          </a:p>
        </p:txBody>
      </p:sp>
      <p:sp>
        <p:nvSpPr>
          <p:cNvPr id="58" name="AutoShape 29"/>
          <p:cNvSpPr>
            <a:spLocks noChangeArrowheads="1"/>
          </p:cNvSpPr>
          <p:nvPr/>
        </p:nvSpPr>
        <p:spPr bwMode="auto">
          <a:xfrm>
            <a:off x="713236" y="2297458"/>
            <a:ext cx="3711055" cy="1750541"/>
          </a:xfrm>
          <a:prstGeom prst="roundRect">
            <a:avLst>
              <a:gd name="adj" fmla="val 16667"/>
            </a:avLst>
          </a:prstGeom>
          <a:solidFill>
            <a:srgbClr val="CCECFF"/>
          </a:solidFill>
          <a:ln w="9525">
            <a:solidFill>
              <a:schemeClr val="tx1"/>
            </a:solidFill>
            <a:round/>
            <a:headEnd/>
            <a:tailEnd/>
          </a:ln>
        </p:spPr>
        <p:txBody>
          <a:bodyPr wrap="none" lIns="36576" numCol="2" anchor="ctr"/>
          <a:lstStyle/>
          <a:p>
            <a:pPr eaLnBrk="0" hangingPunct="0"/>
            <a:r>
              <a:rPr lang="en-US" sz="1000" b="1" u="sng" dirty="0" smtClean="0">
                <a:solidFill>
                  <a:srgbClr val="000000"/>
                </a:solidFill>
                <a:latin typeface="Arial"/>
                <a:cs typeface="Times New Roman" pitchFamily="18" charset="0"/>
              </a:rPr>
              <a:t>JUNIOR OPERATIONAL    </a:t>
            </a:r>
          </a:p>
          <a:p>
            <a:pPr eaLnBrk="0" hangingPunct="0"/>
            <a:r>
              <a:rPr lang="en-US" sz="1000" dirty="0" smtClean="0">
                <a:latin typeface="Arial"/>
                <a:cs typeface="Times New Roman" pitchFamily="18" charset="0"/>
              </a:rPr>
              <a:t>Squadron Flight Surgeon</a:t>
            </a:r>
          </a:p>
          <a:p>
            <a:pPr eaLnBrk="0" hangingPunct="0"/>
            <a:r>
              <a:rPr lang="en-US" sz="1000" dirty="0" smtClean="0">
                <a:latin typeface="Arial"/>
                <a:cs typeface="Times New Roman" pitchFamily="18" charset="0"/>
              </a:rPr>
              <a:t>FRS Flight Surgeon</a:t>
            </a:r>
          </a:p>
          <a:p>
            <a:pPr eaLnBrk="0" hangingPunct="0"/>
            <a:r>
              <a:rPr lang="en-US" sz="1000" dirty="0" smtClean="0">
                <a:latin typeface="Arial"/>
                <a:cs typeface="Times New Roman" pitchFamily="18" charset="0"/>
              </a:rPr>
              <a:t>CVW Flight Surgeon</a:t>
            </a: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91" name="Text Box 67"/>
          <p:cNvSpPr txBox="1">
            <a:spLocks noChangeArrowheads="1"/>
          </p:cNvSpPr>
          <p:nvPr/>
        </p:nvSpPr>
        <p:spPr bwMode="auto">
          <a:xfrm>
            <a:off x="218402" y="1134009"/>
            <a:ext cx="8707195" cy="779059"/>
          </a:xfrm>
          <a:prstGeom prst="rect">
            <a:avLst/>
          </a:prstGeom>
          <a:noFill/>
          <a:ln w="9525">
            <a:noFill/>
            <a:miter lim="800000"/>
            <a:headEnd/>
            <a:tailEnd/>
          </a:ln>
          <a:effectLst/>
        </p:spPr>
        <p:txBody>
          <a:bodyPr wrap="square">
            <a:spAutoFit/>
          </a:bodyPr>
          <a:lstStyle/>
          <a:p>
            <a:pPr eaLnBrk="0" hangingPunct="0">
              <a:lnSpc>
                <a:spcPct val="85000"/>
              </a:lnSpc>
              <a:defRPr/>
            </a:pPr>
            <a:r>
              <a:rPr lang="en-US" sz="1050" b="1" dirty="0">
                <a:solidFill>
                  <a:srgbClr val="000000"/>
                </a:solidFill>
                <a:latin typeface="Arial"/>
              </a:rPr>
              <a:t>Intent: </a:t>
            </a:r>
            <a:r>
              <a:rPr lang="en-US" sz="1050" dirty="0">
                <a:solidFill>
                  <a:srgbClr val="000000"/>
                </a:solidFill>
                <a:latin typeface="Arial"/>
              </a:rPr>
              <a:t>The Navy </a:t>
            </a:r>
            <a:r>
              <a:rPr lang="en-US" sz="1050" dirty="0" smtClean="0">
                <a:solidFill>
                  <a:srgbClr val="000000"/>
                </a:solidFill>
                <a:latin typeface="Arial"/>
              </a:rPr>
              <a:t>MC Career Progression slide displays the larger leadership and promotional spectrum with an operational focus.  This slide specifically addresses opportunities within the </a:t>
            </a:r>
            <a:r>
              <a:rPr lang="en-US" sz="1050" dirty="0" smtClean="0">
                <a:latin typeface="Arial"/>
              </a:rPr>
              <a:t>Aerospace Medicine </a:t>
            </a:r>
            <a:r>
              <a:rPr lang="en-US" sz="1050" dirty="0" smtClean="0">
                <a:solidFill>
                  <a:srgbClr val="000000"/>
                </a:solidFill>
                <a:latin typeface="Arial"/>
              </a:rPr>
              <a:t>career pathway and suitable operational billets.</a:t>
            </a:r>
            <a:r>
              <a:rPr lang="en-US" sz="1050" dirty="0">
                <a:solidFill>
                  <a:srgbClr val="000000"/>
                </a:solidFill>
                <a:latin typeface="Arial"/>
              </a:rPr>
              <a:t/>
            </a:r>
            <a:br>
              <a:rPr lang="en-US" sz="1050" dirty="0">
                <a:solidFill>
                  <a:srgbClr val="000000"/>
                </a:solidFill>
                <a:latin typeface="Arial"/>
              </a:rPr>
            </a:br>
            <a:r>
              <a:rPr lang="en-US" sz="1050" b="1" dirty="0" smtClean="0">
                <a:solidFill>
                  <a:srgbClr val="000000"/>
                </a:solidFill>
                <a:latin typeface="Arial"/>
              </a:rPr>
              <a:t>Expectations</a:t>
            </a:r>
            <a:r>
              <a:rPr lang="en-US" sz="1050" b="1" dirty="0">
                <a:solidFill>
                  <a:srgbClr val="000000"/>
                </a:solidFill>
                <a:latin typeface="Arial"/>
              </a:rPr>
              <a:t>:</a:t>
            </a:r>
            <a:r>
              <a:rPr lang="en-US" sz="1050" dirty="0">
                <a:solidFill>
                  <a:srgbClr val="000000"/>
                </a:solidFill>
                <a:latin typeface="Arial"/>
              </a:rPr>
              <a:t> </a:t>
            </a:r>
            <a:r>
              <a:rPr lang="en-US" sz="1050" dirty="0" smtClean="0">
                <a:solidFill>
                  <a:srgbClr val="000000"/>
                </a:solidFill>
                <a:latin typeface="Arial"/>
              </a:rPr>
              <a:t>The career minded Navy Physician is expected to balance the demands of excellence as a physician against those of operational medicine leadership.  Maintaining currency in the three domains listed below is optimal and requires intentional career management.  The listed opportunities are illustrative but not exhaustive.  </a:t>
            </a:r>
            <a:endParaRPr lang="en-US" sz="1050" b="1" dirty="0">
              <a:solidFill>
                <a:srgbClr val="000000"/>
              </a:solidFill>
              <a:latin typeface="Arial"/>
            </a:endParaRPr>
          </a:p>
        </p:txBody>
      </p:sp>
      <p:sp>
        <p:nvSpPr>
          <p:cNvPr id="98" name="AutoShape 76"/>
          <p:cNvSpPr>
            <a:spLocks noChangeArrowheads="1"/>
          </p:cNvSpPr>
          <p:nvPr/>
        </p:nvSpPr>
        <p:spPr bwMode="auto">
          <a:xfrm>
            <a:off x="4424292" y="2298221"/>
            <a:ext cx="1810447" cy="1735334"/>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EXECUTIVE OPERATIONAL</a:t>
            </a:r>
          </a:p>
          <a:p>
            <a:pPr eaLnBrk="0" hangingPunct="0"/>
            <a:r>
              <a:rPr lang="en-US" sz="1000" dirty="0" smtClean="0">
                <a:latin typeface="Arial"/>
                <a:cs typeface="Times New Roman" pitchFamily="18" charset="0"/>
              </a:rPr>
              <a:t>CVN SMO</a:t>
            </a:r>
          </a:p>
          <a:p>
            <a:pPr eaLnBrk="0" hangingPunct="0"/>
            <a:r>
              <a:rPr lang="en-US" sz="1000" dirty="0" smtClean="0">
                <a:latin typeface="Arial"/>
                <a:cs typeface="Times New Roman" pitchFamily="18" charset="0"/>
              </a:rPr>
              <a:t>CATF Surgeon/FST OIC</a:t>
            </a:r>
          </a:p>
          <a:p>
            <a:pPr eaLnBrk="0" hangingPunct="0"/>
            <a:r>
              <a:rPr lang="en-US" sz="1000" dirty="0" smtClean="0">
                <a:latin typeface="Arial"/>
                <a:cs typeface="Times New Roman" pitchFamily="18" charset="0"/>
              </a:rPr>
              <a:t>Marine Air Wing Surgeon</a:t>
            </a:r>
          </a:p>
          <a:p>
            <a:pPr eaLnBrk="0" hangingPunct="0"/>
            <a:r>
              <a:rPr lang="en-US" sz="1000" dirty="0" smtClean="0">
                <a:latin typeface="Arial"/>
                <a:cs typeface="Times New Roman" pitchFamily="18" charset="0"/>
              </a:rPr>
              <a:t>Senior GHE billet</a:t>
            </a:r>
          </a:p>
          <a:p>
            <a:pPr eaLnBrk="0" hangingPunct="0"/>
            <a:r>
              <a:rPr lang="en-US" sz="1000" dirty="0" smtClean="0">
                <a:latin typeface="Arial"/>
                <a:cs typeface="Times New Roman" pitchFamily="18" charset="0"/>
              </a:rPr>
              <a:t>HMX-1</a:t>
            </a:r>
          </a:p>
          <a:p>
            <a:pPr eaLnBrk="0" hangingPunct="0"/>
            <a:r>
              <a:rPr lang="en-US" sz="1000" dirty="0" smtClean="0">
                <a:latin typeface="Arial"/>
                <a:cs typeface="Times New Roman" pitchFamily="18" charset="0"/>
              </a:rPr>
              <a:t>NASA</a:t>
            </a:r>
          </a:p>
          <a:p>
            <a:pPr eaLnBrk="0" hangingPunct="0"/>
            <a:r>
              <a:rPr lang="en-US" sz="1000" dirty="0" smtClean="0">
                <a:latin typeface="Arial"/>
                <a:cs typeface="Times New Roman" pitchFamily="18" charset="0"/>
              </a:rPr>
              <a:t>NAMI Flight Surgeon School</a:t>
            </a:r>
          </a:p>
          <a:p>
            <a:pPr eaLnBrk="0" hangingPunct="0"/>
            <a:r>
              <a:rPr lang="en-US" sz="1000" dirty="0" smtClean="0">
                <a:latin typeface="Arial"/>
                <a:cs typeface="Times New Roman" pitchFamily="18" charset="0"/>
              </a:rPr>
              <a:t>Director</a:t>
            </a:r>
            <a:endParaRPr lang="en-US" sz="1000" i="1" dirty="0" smtClean="0">
              <a:latin typeface="Arial"/>
              <a:cs typeface="Times New Roman" pitchFamily="18" charset="0"/>
            </a:endParaRPr>
          </a:p>
        </p:txBody>
      </p:sp>
      <p:sp>
        <p:nvSpPr>
          <p:cNvPr id="110" name="AutoShape 75"/>
          <p:cNvSpPr>
            <a:spLocks noChangeArrowheads="1"/>
          </p:cNvSpPr>
          <p:nvPr/>
        </p:nvSpPr>
        <p:spPr bwMode="auto">
          <a:xfrm>
            <a:off x="737452" y="4055864"/>
            <a:ext cx="3686839" cy="699487"/>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rPr>
              <a:t>Res/Fellowship/Board Cert  </a:t>
            </a:r>
            <a:r>
              <a:rPr lang="en-US" sz="1000" b="1" dirty="0" smtClean="0">
                <a:effectLst>
                  <a:outerShdw blurRad="38100" dist="38100" dir="2700000" algn="tl">
                    <a:srgbClr val="000000">
                      <a:alpha val="43137"/>
                    </a:srgbClr>
                  </a:outerShdw>
                </a:effectLst>
                <a:latin typeface="Arial"/>
                <a:sym typeface="Wingdings" panose="05000000000000000000" pitchFamily="2" charset="2"/>
              </a:rPr>
              <a:t> </a:t>
            </a:r>
            <a:r>
              <a:rPr lang="en-US" sz="1000" i="1" dirty="0" smtClean="0">
                <a:effectLst>
                  <a:outerShdw blurRad="38100" dist="38100" dir="2700000" algn="tl">
                    <a:srgbClr val="000000">
                      <a:alpha val="43137"/>
                    </a:srgbClr>
                  </a:outerShdw>
                </a:effectLst>
                <a:latin typeface="Arial"/>
                <a:sym typeface="Wingdings" panose="05000000000000000000" pitchFamily="2" charset="2"/>
              </a:rPr>
              <a:t>Must be board certified by CDR</a:t>
            </a:r>
            <a:endParaRPr lang="en-US" sz="1000" i="1" dirty="0" smtClean="0">
              <a:effectLst>
                <a:outerShdw blurRad="38100" dist="38100" dir="2700000" algn="tl">
                  <a:srgbClr val="000000">
                    <a:alpha val="43137"/>
                  </a:srgbClr>
                </a:outerShdw>
              </a:effectLst>
              <a:latin typeface="Arial"/>
            </a:endParaRPr>
          </a:p>
          <a:p>
            <a:pPr eaLnBrk="0" hangingPunct="0"/>
            <a:r>
              <a:rPr lang="en-US" sz="1000" dirty="0" smtClean="0">
                <a:solidFill>
                  <a:srgbClr val="000000"/>
                </a:solidFill>
                <a:latin typeface="Arial"/>
              </a:rPr>
              <a:t>Dual Board Certification (</a:t>
            </a:r>
            <a:r>
              <a:rPr lang="en-US" sz="1000" dirty="0" err="1" smtClean="0">
                <a:solidFill>
                  <a:srgbClr val="000000"/>
                </a:solidFill>
                <a:latin typeface="Arial"/>
              </a:rPr>
              <a:t>Prev</a:t>
            </a:r>
            <a:r>
              <a:rPr lang="en-US" sz="1000" dirty="0" smtClean="0">
                <a:solidFill>
                  <a:srgbClr val="000000"/>
                </a:solidFill>
                <a:latin typeface="Arial"/>
              </a:rPr>
              <a:t> or </a:t>
            </a:r>
            <a:r>
              <a:rPr lang="en-US" sz="1000" dirty="0" err="1" smtClean="0">
                <a:solidFill>
                  <a:srgbClr val="000000"/>
                </a:solidFill>
                <a:latin typeface="Arial"/>
              </a:rPr>
              <a:t>Occ</a:t>
            </a:r>
            <a:r>
              <a:rPr lang="en-US" sz="1000" dirty="0" smtClean="0">
                <a:solidFill>
                  <a:srgbClr val="000000"/>
                </a:solidFill>
                <a:latin typeface="Arial"/>
              </a:rPr>
              <a:t> Medicine)</a:t>
            </a:r>
          </a:p>
          <a:p>
            <a:pPr eaLnBrk="0" hangingPunct="0"/>
            <a:r>
              <a:rPr lang="en-US" sz="1000" dirty="0" smtClean="0">
                <a:solidFill>
                  <a:srgbClr val="000000"/>
                </a:solidFill>
                <a:latin typeface="Arial"/>
              </a:rPr>
              <a:t>USU Assistant Professor, MEC Committee Member</a:t>
            </a:r>
          </a:p>
          <a:p>
            <a:pPr eaLnBrk="0" hangingPunct="0"/>
            <a:r>
              <a:rPr lang="en-US" sz="1000" dirty="0" smtClean="0">
                <a:solidFill>
                  <a:srgbClr val="000000"/>
                </a:solidFill>
                <a:latin typeface="Arial"/>
              </a:rPr>
              <a:t>House Staff Council, </a:t>
            </a:r>
            <a:r>
              <a:rPr lang="en-US" sz="1000" dirty="0" smtClean="0">
                <a:latin typeface="Arial"/>
              </a:rPr>
              <a:t>NAMRU- Dayton</a:t>
            </a:r>
          </a:p>
        </p:txBody>
      </p:sp>
      <p:sp>
        <p:nvSpPr>
          <p:cNvPr id="111" name="AutoShape 76"/>
          <p:cNvSpPr>
            <a:spLocks noChangeArrowheads="1"/>
          </p:cNvSpPr>
          <p:nvPr/>
        </p:nvSpPr>
        <p:spPr bwMode="auto">
          <a:xfrm>
            <a:off x="4415012" y="4033556"/>
            <a:ext cx="1829875" cy="713160"/>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latin typeface="Arial"/>
                <a:cs typeface="Times New Roman" pitchFamily="18" charset="0"/>
              </a:rPr>
              <a:t>NAMI Clinician/Director</a:t>
            </a:r>
          </a:p>
          <a:p>
            <a:pPr eaLnBrk="0" hangingPunct="0"/>
            <a:r>
              <a:rPr lang="en-US" sz="1000" dirty="0" smtClean="0">
                <a:solidFill>
                  <a:srgbClr val="000000"/>
                </a:solidFill>
                <a:latin typeface="Arial"/>
                <a:cs typeface="Times New Roman" pitchFamily="18" charset="0"/>
              </a:rPr>
              <a:t>Associate Master Clinician</a:t>
            </a:r>
          </a:p>
          <a:p>
            <a:pPr eaLnBrk="0" hangingPunct="0"/>
            <a:r>
              <a:rPr lang="en-US" sz="1000" dirty="0" smtClean="0">
                <a:latin typeface="Arial"/>
                <a:cs typeface="Times New Roman" pitchFamily="18" charset="0"/>
              </a:rPr>
              <a:t>USU Associate Professor</a:t>
            </a:r>
          </a:p>
          <a:p>
            <a:pPr eaLnBrk="0" hangingPunct="0"/>
            <a:r>
              <a:rPr lang="en-US" sz="1000" dirty="0" smtClean="0">
                <a:latin typeface="Arial"/>
                <a:cs typeface="Times New Roman" pitchFamily="18" charset="0"/>
              </a:rPr>
              <a:t>Med Exec Committee Chair</a:t>
            </a:r>
          </a:p>
          <a:p>
            <a:pPr eaLnBrk="0" hangingPunct="0"/>
            <a:r>
              <a:rPr lang="en-US" sz="1000" dirty="0" smtClean="0">
                <a:latin typeface="Arial"/>
                <a:cs typeface="Times New Roman" pitchFamily="18" charset="0"/>
              </a:rPr>
              <a:t>Academy Fellow, PHEO</a:t>
            </a:r>
          </a:p>
          <a:p>
            <a:pPr eaLnBrk="0" hangingPunct="0"/>
            <a:endParaRPr lang="en-US" sz="1000" dirty="0">
              <a:solidFill>
                <a:srgbClr val="000000"/>
              </a:solidFill>
              <a:latin typeface="Arial"/>
              <a:cs typeface="Times New Roman" pitchFamily="18" charset="0"/>
            </a:endParaRPr>
          </a:p>
        </p:txBody>
      </p:sp>
      <p:sp>
        <p:nvSpPr>
          <p:cNvPr id="112" name="AutoShape 28"/>
          <p:cNvSpPr>
            <a:spLocks noChangeArrowheads="1"/>
          </p:cNvSpPr>
          <p:nvPr/>
        </p:nvSpPr>
        <p:spPr bwMode="auto">
          <a:xfrm>
            <a:off x="6255787" y="4041420"/>
            <a:ext cx="1687795" cy="721022"/>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Master </a:t>
            </a:r>
            <a:r>
              <a:rPr lang="en-US" sz="1000" dirty="0" err="1" smtClean="0">
                <a:solidFill>
                  <a:srgbClr val="000000"/>
                </a:solidFill>
                <a:latin typeface="Arial"/>
                <a:cs typeface="Times New Roman" pitchFamily="18" charset="0"/>
              </a:rPr>
              <a:t>Clin</a:t>
            </a:r>
            <a:r>
              <a:rPr lang="en-US" sz="1000" dirty="0" smtClean="0">
                <a:solidFill>
                  <a:srgbClr val="000000"/>
                </a:solidFill>
                <a:latin typeface="Arial"/>
                <a:cs typeface="Times New Roman" pitchFamily="18" charset="0"/>
              </a:rPr>
              <a:t>/USU Professor</a:t>
            </a:r>
          </a:p>
          <a:p>
            <a:pPr eaLnBrk="0" hangingPunct="0"/>
            <a:r>
              <a:rPr lang="en-US" sz="1000" dirty="0" smtClean="0">
                <a:solidFill>
                  <a:srgbClr val="000000"/>
                </a:solidFill>
                <a:latin typeface="Arial"/>
                <a:cs typeface="Times New Roman" pitchFamily="18" charset="0"/>
              </a:rPr>
              <a:t>Specialty Leader </a:t>
            </a:r>
          </a:p>
          <a:p>
            <a:pPr eaLnBrk="0" hangingPunct="0"/>
            <a:r>
              <a:rPr lang="en-US" sz="1000" dirty="0" smtClean="0">
                <a:latin typeface="Arial"/>
                <a:cs typeface="Times New Roman" pitchFamily="18" charset="0"/>
              </a:rPr>
              <a:t>BUMED Branch Head</a:t>
            </a:r>
          </a:p>
          <a:p>
            <a:pPr eaLnBrk="0" hangingPunct="0"/>
            <a:r>
              <a:rPr lang="en-US" sz="1000" dirty="0" smtClean="0">
                <a:latin typeface="Arial"/>
                <a:cs typeface="Times New Roman" pitchFamily="18" charset="0"/>
              </a:rPr>
              <a:t>Aerospace Medicine CCC</a:t>
            </a:r>
          </a:p>
        </p:txBody>
      </p:sp>
      <p:pic>
        <p:nvPicPr>
          <p:cNvPr id="92"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67" r="10412" b="65895"/>
          <a:stretch/>
        </p:blipFill>
        <p:spPr bwMode="auto">
          <a:xfrm>
            <a:off x="6553705" y="2007091"/>
            <a:ext cx="426840" cy="270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641" r="29050" b="71346"/>
          <a:stretch/>
        </p:blipFill>
        <p:spPr bwMode="auto">
          <a:xfrm>
            <a:off x="4623740" y="2018479"/>
            <a:ext cx="292762" cy="271901"/>
          </a:xfrm>
          <a:prstGeom prst="rect">
            <a:avLst/>
          </a:prstGeom>
          <a:solidFill>
            <a:srgbClr val="CCECFF"/>
          </a:solidFill>
          <a:ln>
            <a:noFill/>
          </a:ln>
          <a:effectLst>
            <a:softEdge rad="25400"/>
          </a:effectLst>
          <a:extLst/>
        </p:spPr>
      </p:pic>
      <p:pic>
        <p:nvPicPr>
          <p:cNvPr id="94"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298" t="1510" r="28267" b="69953"/>
          <a:stretch/>
        </p:blipFill>
        <p:spPr bwMode="auto">
          <a:xfrm>
            <a:off x="2759647" y="2019064"/>
            <a:ext cx="297183" cy="281120"/>
          </a:xfrm>
          <a:prstGeom prst="rect">
            <a:avLst/>
          </a:prstGeom>
          <a:noFill/>
          <a:ln>
            <a:noFill/>
          </a:ln>
          <a:effectLst>
            <a:softEdge rad="25400"/>
          </a:effectLst>
          <a:extLst/>
        </p:spPr>
      </p:pic>
      <p:pic>
        <p:nvPicPr>
          <p:cNvPr id="95"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341" t="1634" r="18549" b="68868"/>
          <a:stretch/>
        </p:blipFill>
        <p:spPr bwMode="auto">
          <a:xfrm>
            <a:off x="963966" y="2028131"/>
            <a:ext cx="284719" cy="269328"/>
          </a:xfrm>
          <a:prstGeom prst="rect">
            <a:avLst/>
          </a:prstGeom>
          <a:noFill/>
          <a:ln>
            <a:noFill/>
          </a:ln>
          <a:effectLst>
            <a:softEdge rad="254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rot="16200000">
            <a:off x="-1013026" y="3889273"/>
            <a:ext cx="3004349" cy="492443"/>
          </a:xfrm>
          <a:prstGeom prst="rect">
            <a:avLst/>
          </a:prstGeom>
          <a:noFill/>
        </p:spPr>
        <p:txBody>
          <a:bodyPr wrap="none" rtlCol="0">
            <a:spAutoFit/>
          </a:bodyPr>
          <a:lstStyle/>
          <a:p>
            <a:pPr algn="ctr"/>
            <a:r>
              <a:rPr lang="en-US" sz="1400" b="1" u="sng" dirty="0" smtClean="0"/>
              <a:t>Opportunities</a:t>
            </a:r>
          </a:p>
          <a:p>
            <a:pPr algn="ctr"/>
            <a:r>
              <a:rPr lang="en-US" sz="1200" u="sng" dirty="0" smtClean="0"/>
              <a:t>Educational</a:t>
            </a:r>
            <a:r>
              <a:rPr lang="en-US" sz="1200" dirty="0" smtClean="0"/>
              <a:t>  </a:t>
            </a:r>
            <a:r>
              <a:rPr lang="en-US" sz="1200" u="sng" dirty="0" smtClean="0"/>
              <a:t> Clinical</a:t>
            </a:r>
            <a:r>
              <a:rPr lang="en-US" sz="1200" dirty="0" smtClean="0"/>
              <a:t>              </a:t>
            </a:r>
            <a:r>
              <a:rPr lang="en-US" sz="1200" u="sng" dirty="0" smtClean="0"/>
              <a:t>Operational</a:t>
            </a:r>
            <a:endParaRPr lang="en-US" sz="1200" u="sng" dirty="0"/>
          </a:p>
        </p:txBody>
      </p:sp>
      <p:sp>
        <p:nvSpPr>
          <p:cNvPr id="34" name="AutoShape 29"/>
          <p:cNvSpPr>
            <a:spLocks noChangeArrowheads="1"/>
          </p:cNvSpPr>
          <p:nvPr/>
        </p:nvSpPr>
        <p:spPr bwMode="auto">
          <a:xfrm>
            <a:off x="737452" y="4762443"/>
            <a:ext cx="3685622" cy="705296"/>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BROC/BMDOC, AROC/AMDOC</a:t>
            </a:r>
          </a:p>
          <a:p>
            <a:pPr eaLnBrk="0" hangingPunct="0"/>
            <a:r>
              <a:rPr lang="en-US" sz="1000" dirty="0" smtClean="0">
                <a:solidFill>
                  <a:srgbClr val="000000"/>
                </a:solidFill>
                <a:latin typeface="Arial"/>
                <a:cs typeface="Times New Roman" pitchFamily="18" charset="0"/>
              </a:rPr>
              <a:t>LSS Green/Yellow Belt, JPME1</a:t>
            </a:r>
            <a:endParaRPr lang="en-US" sz="1000" dirty="0" smtClean="0">
              <a:solidFill>
                <a:srgbClr val="FF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Tropical Medicine, </a:t>
            </a:r>
            <a:r>
              <a:rPr lang="en-US" sz="1000" dirty="0" err="1" smtClean="0">
                <a:solidFill>
                  <a:srgbClr val="000000"/>
                </a:solidFill>
                <a:latin typeface="Arial"/>
                <a:cs typeface="Times New Roman" pitchFamily="18" charset="0"/>
              </a:rPr>
              <a:t>Prev</a:t>
            </a:r>
            <a:r>
              <a:rPr lang="en-US" sz="1000" dirty="0" smtClean="0">
                <a:solidFill>
                  <a:srgbClr val="000000"/>
                </a:solidFill>
                <a:latin typeface="Arial"/>
                <a:cs typeface="Times New Roman" pitchFamily="18" charset="0"/>
              </a:rPr>
              <a:t> Med Senior Leaders Course</a:t>
            </a:r>
          </a:p>
          <a:p>
            <a:pPr eaLnBrk="0" hangingPunct="0"/>
            <a:r>
              <a:rPr lang="en-US" sz="1000" dirty="0" smtClean="0">
                <a:solidFill>
                  <a:srgbClr val="000000"/>
                </a:solidFill>
                <a:latin typeface="Arial"/>
                <a:cs typeface="Times New Roman" pitchFamily="18" charset="0"/>
              </a:rPr>
              <a:t>Masters in Public Health</a:t>
            </a:r>
            <a:endParaRPr lang="en-US" sz="1000" dirty="0">
              <a:solidFill>
                <a:srgbClr val="000000"/>
              </a:solidFill>
              <a:latin typeface="Arial"/>
              <a:cs typeface="Times New Roman" pitchFamily="18" charset="0"/>
            </a:endParaRPr>
          </a:p>
        </p:txBody>
      </p:sp>
      <p:sp>
        <p:nvSpPr>
          <p:cNvPr id="35" name="AutoShape 29"/>
          <p:cNvSpPr>
            <a:spLocks noChangeArrowheads="1"/>
          </p:cNvSpPr>
          <p:nvPr/>
        </p:nvSpPr>
        <p:spPr bwMode="auto">
          <a:xfrm>
            <a:off x="4424291" y="4754579"/>
            <a:ext cx="1819728"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i="1"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LSS Black Belt</a:t>
            </a:r>
          </a:p>
          <a:p>
            <a:pPr eaLnBrk="0" hangingPunct="0"/>
            <a:r>
              <a:rPr lang="en-US" sz="1000" dirty="0" smtClean="0">
                <a:latin typeface="Arial"/>
                <a:cs typeface="Times New Roman" pitchFamily="18" charset="0"/>
              </a:rPr>
              <a:t>Senior Naval War College</a:t>
            </a:r>
          </a:p>
          <a:p>
            <a:pPr eaLnBrk="0" hangingPunct="0"/>
            <a:r>
              <a:rPr lang="en-US" sz="1000" dirty="0" smtClean="0">
                <a:solidFill>
                  <a:srgbClr val="000000"/>
                </a:solidFill>
                <a:latin typeface="Arial"/>
                <a:cs typeface="Times New Roman" pitchFamily="18" charset="0"/>
              </a:rPr>
              <a:t>Peer Reviewer</a:t>
            </a:r>
          </a:p>
          <a:p>
            <a:pPr eaLnBrk="0" hangingPunct="0"/>
            <a:r>
              <a:rPr lang="en-US" sz="1000" dirty="0" smtClean="0">
                <a:latin typeface="Arial"/>
                <a:cs typeface="Times New Roman" pitchFamily="18" charset="0"/>
              </a:rPr>
              <a:t>Senior Officer Legal Course</a:t>
            </a: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7" name="AutoShape 29"/>
          <p:cNvSpPr>
            <a:spLocks noChangeArrowheads="1"/>
          </p:cNvSpPr>
          <p:nvPr/>
        </p:nvSpPr>
        <p:spPr bwMode="auto">
          <a:xfrm>
            <a:off x="6255787" y="4754579"/>
            <a:ext cx="1687795"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Business Degree- MBA/MHA</a:t>
            </a:r>
          </a:p>
          <a:p>
            <a:pPr eaLnBrk="0" hangingPunct="0"/>
            <a:r>
              <a:rPr lang="en-US" sz="1000" dirty="0" smtClean="0">
                <a:solidFill>
                  <a:srgbClr val="000000"/>
                </a:solidFill>
                <a:latin typeface="Arial"/>
                <a:cs typeface="Times New Roman" pitchFamily="18" charset="0"/>
              </a:rPr>
              <a:t>LSS Master Black Belt</a:t>
            </a:r>
          </a:p>
          <a:p>
            <a:pPr eaLnBrk="0" hangingPunct="0"/>
            <a:r>
              <a:rPr lang="en-US" sz="1000" dirty="0" smtClean="0">
                <a:solidFill>
                  <a:srgbClr val="000000"/>
                </a:solidFill>
                <a:latin typeface="Arial"/>
                <a:cs typeface="Times New Roman" pitchFamily="18" charset="0"/>
              </a:rPr>
              <a:t>Navy Senior Leader Course</a:t>
            </a:r>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8" name="TextBox 37"/>
          <p:cNvSpPr txBox="1"/>
          <p:nvPr/>
        </p:nvSpPr>
        <p:spPr>
          <a:xfrm>
            <a:off x="737452" y="5475603"/>
            <a:ext cx="7206130" cy="1015663"/>
          </a:xfrm>
          <a:prstGeom prst="rect">
            <a:avLst/>
          </a:prstGeom>
          <a:noFill/>
          <a:ln>
            <a:solidFill>
              <a:schemeClr val="tx1"/>
            </a:solidFill>
            <a:prstDash val="solid"/>
          </a:ln>
        </p:spPr>
        <p:txBody>
          <a:bodyPr wrap="square" rtlCol="0">
            <a:spAutoFit/>
          </a:bodyPr>
          <a:lstStyle/>
          <a:p>
            <a:r>
              <a:rPr lang="en-US" sz="1000" b="1" dirty="0"/>
              <a:t>Operational </a:t>
            </a:r>
            <a:r>
              <a:rPr lang="en-US" sz="1000" b="1" dirty="0" smtClean="0"/>
              <a:t>Billets </a:t>
            </a:r>
            <a:r>
              <a:rPr lang="en-US" sz="1000" dirty="0" smtClean="0"/>
              <a:t>are </a:t>
            </a:r>
            <a:r>
              <a:rPr lang="en-US" sz="1000" dirty="0"/>
              <a:t>central to career </a:t>
            </a:r>
            <a:r>
              <a:rPr lang="en-US" sz="1000" dirty="0" smtClean="0"/>
              <a:t>progression and to the development of operational competency.  You should have completed at least one tour by the time you are in zone for CDR, if not more.  A senior operational tour or </a:t>
            </a:r>
            <a:r>
              <a:rPr lang="en-US" sz="1000" smtClean="0"/>
              <a:t>exec operational tour </a:t>
            </a:r>
            <a:r>
              <a:rPr lang="en-US" sz="1000" dirty="0" smtClean="0"/>
              <a:t>should be in your record by the time you are in zone for CAPT.  Executive Operational billets are increasingly nominative.</a:t>
            </a:r>
            <a:r>
              <a:rPr lang="en-US" sz="1000" dirty="0"/>
              <a:t/>
            </a:r>
            <a:br>
              <a:rPr lang="en-US" sz="1000" dirty="0"/>
            </a:br>
            <a:r>
              <a:rPr lang="en-US" sz="1000" b="1" dirty="0" smtClean="0"/>
              <a:t>MTF Leadership </a:t>
            </a:r>
            <a:r>
              <a:rPr lang="en-US" sz="1000" dirty="0" smtClean="0"/>
              <a:t>demonstrates clinical expertise and leadership: Chairing committees, leading divisions, departments and directorates.  The guidance above does not supplant but rather compliments demonstrating operational and clinical expertise.</a:t>
            </a:r>
            <a:endParaRPr lang="en-US" sz="1000" b="1" dirty="0" smtClean="0"/>
          </a:p>
          <a:p>
            <a:r>
              <a:rPr lang="en-US" sz="1000" b="1" dirty="0" smtClean="0">
                <a:solidFill>
                  <a:srgbClr val="000000"/>
                </a:solidFill>
                <a:latin typeface="Arial"/>
              </a:rPr>
              <a:t>Bottom Line</a:t>
            </a:r>
            <a:r>
              <a:rPr lang="en-US" sz="1000" dirty="0" smtClean="0">
                <a:solidFill>
                  <a:srgbClr val="000000"/>
                </a:solidFill>
                <a:latin typeface="Arial"/>
              </a:rPr>
              <a:t>: </a:t>
            </a:r>
            <a:r>
              <a:rPr lang="en-US" sz="1000" dirty="0">
                <a:solidFill>
                  <a:srgbClr val="000000"/>
                </a:solidFill>
                <a:latin typeface="Arial"/>
              </a:rPr>
              <a:t>Keeping operational currency </a:t>
            </a:r>
            <a:r>
              <a:rPr lang="en-US" sz="1000" dirty="0" smtClean="0">
                <a:solidFill>
                  <a:srgbClr val="000000"/>
                </a:solidFill>
                <a:latin typeface="Arial"/>
              </a:rPr>
              <a:t>and relevancy will </a:t>
            </a:r>
            <a:r>
              <a:rPr lang="en-US" sz="1000" dirty="0">
                <a:solidFill>
                  <a:srgbClr val="000000"/>
                </a:solidFill>
                <a:latin typeface="Arial"/>
              </a:rPr>
              <a:t>be critical moving forward to justify Navy Medicine in uniform</a:t>
            </a:r>
            <a:r>
              <a:rPr lang="en-US" sz="1000" dirty="0" smtClean="0">
                <a:solidFill>
                  <a:srgbClr val="000000"/>
                </a:solidFill>
                <a:latin typeface="Arial"/>
              </a:rPr>
              <a:t>.</a:t>
            </a:r>
            <a:endParaRPr lang="en-US" sz="1000" b="1" dirty="0">
              <a:solidFill>
                <a:srgbClr val="000000"/>
              </a:solidFill>
              <a:latin typeface="Arial"/>
            </a:endParaRPr>
          </a:p>
        </p:txBody>
      </p:sp>
      <p:sp>
        <p:nvSpPr>
          <p:cNvPr id="7" name="TextBox 6"/>
          <p:cNvSpPr txBox="1"/>
          <p:nvPr/>
        </p:nvSpPr>
        <p:spPr>
          <a:xfrm>
            <a:off x="2330787" y="2436965"/>
            <a:ext cx="1673856" cy="707886"/>
          </a:xfrm>
          <a:prstGeom prst="rect">
            <a:avLst/>
          </a:prstGeom>
          <a:noFill/>
        </p:spPr>
        <p:txBody>
          <a:bodyPr wrap="none" rtlCol="0">
            <a:spAutoFit/>
          </a:bodyPr>
          <a:lstStyle/>
          <a:p>
            <a:pPr eaLnBrk="0" hangingPunct="0"/>
            <a:r>
              <a:rPr lang="en-US" sz="1000" b="1" u="sng" dirty="0" smtClean="0">
                <a:latin typeface="Arial"/>
              </a:rPr>
              <a:t>SENIOR OPERATIONAL</a:t>
            </a:r>
          </a:p>
          <a:p>
            <a:pPr eaLnBrk="0" hangingPunct="0"/>
            <a:r>
              <a:rPr lang="en-US" sz="1000" dirty="0" smtClean="0">
                <a:latin typeface="Arial"/>
              </a:rPr>
              <a:t>LHA/LHD SMO</a:t>
            </a:r>
          </a:p>
          <a:p>
            <a:pPr eaLnBrk="0" hangingPunct="0"/>
            <a:r>
              <a:rPr lang="en-US" sz="1000" dirty="0" smtClean="0">
                <a:latin typeface="Arial"/>
              </a:rPr>
              <a:t>Marine Air Group Surgeon</a:t>
            </a:r>
          </a:p>
          <a:p>
            <a:pPr eaLnBrk="0" hangingPunct="0"/>
            <a:r>
              <a:rPr lang="en-US" sz="1000" dirty="0" smtClean="0">
                <a:latin typeface="Arial"/>
              </a:rPr>
              <a:t>BSO-18 Flight Surgeon</a:t>
            </a:r>
            <a:endParaRPr lang="en-US" sz="1000" dirty="0">
              <a:latin typeface="Arial"/>
            </a:endParaRPr>
          </a:p>
        </p:txBody>
      </p:sp>
      <p:sp>
        <p:nvSpPr>
          <p:cNvPr id="8" name="TextBox 7"/>
          <p:cNvSpPr txBox="1"/>
          <p:nvPr/>
        </p:nvSpPr>
        <p:spPr>
          <a:xfrm>
            <a:off x="892120" y="3189993"/>
            <a:ext cx="3273717" cy="861774"/>
          </a:xfrm>
          <a:prstGeom prst="rect">
            <a:avLst/>
          </a:prstGeom>
          <a:noFill/>
        </p:spPr>
        <p:txBody>
          <a:bodyPr wrap="square" rtlCol="0">
            <a:spAutoFit/>
          </a:bodyPr>
          <a:lstStyle/>
          <a:p>
            <a:pPr eaLnBrk="0" hangingPunct="0"/>
            <a:r>
              <a:rPr lang="en-US" sz="1000" dirty="0">
                <a:latin typeface="Arial"/>
              </a:rPr>
              <a:t>Senior Regional Flight </a:t>
            </a:r>
            <a:r>
              <a:rPr lang="en-US" sz="1000" dirty="0" smtClean="0">
                <a:latin typeface="Arial"/>
              </a:rPr>
              <a:t>Surgeon, </a:t>
            </a:r>
            <a:r>
              <a:rPr lang="en-US" sz="1000" dirty="0" smtClean="0">
                <a:solidFill>
                  <a:srgbClr val="000000"/>
                </a:solidFill>
                <a:latin typeface="Arial"/>
              </a:rPr>
              <a:t>Fleet </a:t>
            </a:r>
            <a:r>
              <a:rPr lang="en-US" sz="1000" dirty="0">
                <a:solidFill>
                  <a:srgbClr val="000000"/>
                </a:solidFill>
                <a:latin typeface="Arial"/>
              </a:rPr>
              <a:t>Surgical </a:t>
            </a:r>
            <a:r>
              <a:rPr lang="en-US" sz="1000" dirty="0" smtClean="0">
                <a:solidFill>
                  <a:srgbClr val="000000"/>
                </a:solidFill>
                <a:latin typeface="Arial"/>
              </a:rPr>
              <a:t>Team member, GHE </a:t>
            </a:r>
            <a:r>
              <a:rPr lang="en-US" sz="1000" dirty="0">
                <a:solidFill>
                  <a:srgbClr val="000000"/>
                </a:solidFill>
                <a:latin typeface="Arial"/>
              </a:rPr>
              <a:t>Staff </a:t>
            </a:r>
            <a:r>
              <a:rPr lang="en-US" sz="1000" dirty="0" smtClean="0">
                <a:solidFill>
                  <a:srgbClr val="000000"/>
                </a:solidFill>
                <a:latin typeface="Arial"/>
              </a:rPr>
              <a:t>Officer, </a:t>
            </a:r>
            <a:r>
              <a:rPr lang="en-US" sz="1000" dirty="0" smtClean="0">
                <a:solidFill>
                  <a:srgbClr val="000000"/>
                </a:solidFill>
                <a:latin typeface="Arial"/>
                <a:cs typeface="Times New Roman" pitchFamily="18" charset="0"/>
              </a:rPr>
              <a:t>T-AH deployment, Individual </a:t>
            </a:r>
            <a:r>
              <a:rPr lang="en-US" sz="1000" dirty="0" err="1">
                <a:solidFill>
                  <a:srgbClr val="000000"/>
                </a:solidFill>
                <a:latin typeface="Arial"/>
                <a:cs typeface="Times New Roman" pitchFamily="18" charset="0"/>
              </a:rPr>
              <a:t>Augmentee</a:t>
            </a:r>
            <a:r>
              <a:rPr lang="en-US" sz="1000" dirty="0">
                <a:solidFill>
                  <a:srgbClr val="000000"/>
                </a:solidFill>
                <a:latin typeface="Arial"/>
                <a:cs typeface="Times New Roman" pitchFamily="18" charset="0"/>
              </a:rPr>
              <a:t> (AFG, </a:t>
            </a:r>
            <a:r>
              <a:rPr lang="en-US" sz="1000" dirty="0" err="1">
                <a:solidFill>
                  <a:srgbClr val="000000"/>
                </a:solidFill>
                <a:latin typeface="Arial"/>
                <a:cs typeface="Times New Roman" pitchFamily="18" charset="0"/>
              </a:rPr>
              <a:t>HoA</a:t>
            </a:r>
            <a:r>
              <a:rPr lang="en-US" sz="1000" dirty="0" smtClean="0">
                <a:solidFill>
                  <a:srgbClr val="000000"/>
                </a:solidFill>
                <a:latin typeface="Arial"/>
                <a:cs typeface="Times New Roman" pitchFamily="18" charset="0"/>
              </a:rPr>
              <a:t>)</a:t>
            </a:r>
          </a:p>
          <a:p>
            <a:pPr eaLnBrk="0" hangingPunct="0"/>
            <a:endParaRPr lang="en-US" sz="1000" dirty="0" smtClean="0">
              <a:solidFill>
                <a:srgbClr val="000000"/>
              </a:solidFill>
              <a:latin typeface="Arial"/>
              <a:cs typeface="Times New Roman" pitchFamily="18" charset="0"/>
            </a:endParaRPr>
          </a:p>
          <a:p>
            <a:r>
              <a:rPr lang="en-US" sz="1000" i="1" dirty="0" smtClean="0">
                <a:effectLst>
                  <a:outerShdw blurRad="38100" dist="38100" dir="2700000" algn="tl">
                    <a:srgbClr val="000000">
                      <a:alpha val="43137"/>
                    </a:srgbClr>
                  </a:outerShdw>
                </a:effectLst>
              </a:rPr>
              <a:t>Must complete at least one tour before in zone for CDR</a:t>
            </a:r>
            <a:endParaRPr lang="en-US" sz="10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088647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77"/>
          <p:cNvGrpSpPr>
            <a:grpSpLocks/>
          </p:cNvGrpSpPr>
          <p:nvPr/>
        </p:nvGrpSpPr>
        <p:grpSpPr bwMode="auto">
          <a:xfrm>
            <a:off x="563570" y="1897487"/>
            <a:ext cx="8310893" cy="380389"/>
            <a:chOff x="100" y="2555"/>
            <a:chExt cx="5664" cy="413"/>
          </a:xfrm>
        </p:grpSpPr>
        <p:sp>
          <p:nvSpPr>
            <p:cNvPr id="105" name="Line 79"/>
            <p:cNvSpPr>
              <a:spLocks noChangeShapeType="1"/>
            </p:cNvSpPr>
            <p:nvPr/>
          </p:nvSpPr>
          <p:spPr bwMode="auto">
            <a:xfrm flipV="1">
              <a:off x="202" y="2660"/>
              <a:ext cx="5467" cy="1"/>
            </a:xfrm>
            <a:prstGeom prst="line">
              <a:avLst/>
            </a:prstGeom>
            <a:noFill/>
            <a:ln w="25400">
              <a:solidFill>
                <a:schemeClr val="tx1"/>
              </a:solidFill>
              <a:round/>
              <a:headEnd/>
              <a:tailEnd type="triangle" w="med" len="med"/>
            </a:ln>
          </p:spPr>
          <p:txBody>
            <a:bodyPr wrap="none" anchor="ctr"/>
            <a:lstStyle/>
            <a:p>
              <a:pPr eaLnBrk="0" hangingPunct="0"/>
              <a:endParaRPr lang="en-US" sz="2400">
                <a:solidFill>
                  <a:srgbClr val="000000"/>
                </a:solidFill>
                <a:latin typeface="Arial"/>
              </a:endParaRPr>
            </a:p>
          </p:txBody>
        </p:sp>
        <p:sp>
          <p:nvSpPr>
            <p:cNvPr id="104" name="Rectangle 78"/>
            <p:cNvSpPr>
              <a:spLocks noChangeArrowheads="1"/>
            </p:cNvSpPr>
            <p:nvPr/>
          </p:nvSpPr>
          <p:spPr bwMode="auto">
            <a:xfrm>
              <a:off x="100" y="2601"/>
              <a:ext cx="5664" cy="367"/>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1600" dirty="0">
                  <a:solidFill>
                    <a:srgbClr val="000000"/>
                  </a:solidFill>
                  <a:latin typeface="Times New Roman" pitchFamily="18" charset="0"/>
                  <a:cs typeface="Times New Roman" pitchFamily="18" charset="0"/>
                </a:rPr>
                <a:t> </a:t>
              </a:r>
              <a:r>
                <a:rPr lang="en-US" sz="1400" b="1" dirty="0">
                  <a:solidFill>
                    <a:srgbClr val="000000"/>
                  </a:solidFill>
                  <a:latin typeface="Arial"/>
                  <a:cs typeface="Times New Roman" pitchFamily="18" charset="0"/>
                </a:rPr>
                <a:t> </a:t>
              </a:r>
              <a:r>
                <a:rPr lang="en-US" sz="1400" b="1" dirty="0" smtClean="0">
                  <a:solidFill>
                    <a:srgbClr val="000000"/>
                  </a:solidFill>
                  <a:latin typeface="Arial"/>
                  <a:cs typeface="Times New Roman" pitchFamily="18" charset="0"/>
                </a:rPr>
                <a:t>                                       </a:t>
              </a:r>
              <a:r>
                <a:rPr lang="en-US" sz="1000" b="1" dirty="0" smtClean="0">
                  <a:solidFill>
                    <a:srgbClr val="000000"/>
                  </a:solidFill>
                  <a:latin typeface="Arial"/>
                  <a:cs typeface="Times New Roman" pitchFamily="18" charset="0"/>
                </a:rPr>
                <a:t>6                                                12                                                    18                                          24         </a:t>
              </a:r>
              <a:r>
                <a:rPr lang="en-US" sz="1400" b="1" dirty="0" smtClean="0">
                  <a:solidFill>
                    <a:srgbClr val="000000"/>
                  </a:solidFill>
                  <a:latin typeface="Arial"/>
                  <a:cs typeface="Times New Roman" pitchFamily="18" charset="0"/>
                </a:rPr>
                <a:t>   </a:t>
              </a:r>
              <a:endParaRPr lang="en-US" sz="1400" b="1" dirty="0">
                <a:solidFill>
                  <a:srgbClr val="000000"/>
                </a:solidFill>
                <a:latin typeface="Arial"/>
                <a:cs typeface="Times New Roman" pitchFamily="18" charset="0"/>
              </a:endParaRPr>
            </a:p>
          </p:txBody>
        </p:sp>
        <p:sp>
          <p:nvSpPr>
            <p:cNvPr id="106" name="Line 80"/>
            <p:cNvSpPr>
              <a:spLocks noChangeShapeType="1"/>
            </p:cNvSpPr>
            <p:nvPr/>
          </p:nvSpPr>
          <p:spPr bwMode="auto">
            <a:xfrm>
              <a:off x="204" y="2555"/>
              <a:ext cx="0" cy="191"/>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5" name="Line 93"/>
            <p:cNvSpPr>
              <a:spLocks noChangeShapeType="1"/>
            </p:cNvSpPr>
            <p:nvPr/>
          </p:nvSpPr>
          <p:spPr bwMode="auto">
            <a:xfrm flipH="1">
              <a:off x="3788" y="2653"/>
              <a:ext cx="0" cy="80"/>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7" name="Line 95"/>
            <p:cNvSpPr>
              <a:spLocks noChangeShapeType="1"/>
            </p:cNvSpPr>
            <p:nvPr/>
          </p:nvSpPr>
          <p:spPr bwMode="auto">
            <a:xfrm>
              <a:off x="4766" y="2653"/>
              <a:ext cx="0" cy="68"/>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2" name="Line 100"/>
            <p:cNvSpPr>
              <a:spLocks noChangeShapeType="1"/>
            </p:cNvSpPr>
            <p:nvPr/>
          </p:nvSpPr>
          <p:spPr bwMode="auto">
            <a:xfrm>
              <a:off x="2555" y="2660"/>
              <a:ext cx="0" cy="73"/>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5" name="Line 103"/>
            <p:cNvSpPr>
              <a:spLocks noChangeShapeType="1"/>
            </p:cNvSpPr>
            <p:nvPr/>
          </p:nvSpPr>
          <p:spPr bwMode="auto">
            <a:xfrm flipH="1">
              <a:off x="1435" y="2674"/>
              <a:ext cx="0" cy="59"/>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grpSp>
      <p:sp>
        <p:nvSpPr>
          <p:cNvPr id="3091" name="Rectangle 80"/>
          <p:cNvSpPr>
            <a:spLocks noChangeArrowheads="1"/>
          </p:cNvSpPr>
          <p:nvPr/>
        </p:nvSpPr>
        <p:spPr bwMode="auto">
          <a:xfrm>
            <a:off x="1143000" y="381000"/>
            <a:ext cx="7744800" cy="738664"/>
          </a:xfrm>
          <a:prstGeom prst="rect">
            <a:avLst/>
          </a:prstGeom>
          <a:noFill/>
          <a:ln w="9525">
            <a:noFill/>
            <a:miter lim="800000"/>
            <a:headEnd/>
            <a:tailEnd/>
          </a:ln>
        </p:spPr>
        <p:txBody>
          <a:bodyPr wrap="square" lIns="0" tIns="0" rIns="0" bIns="0">
            <a:spAutoFit/>
          </a:bodyPr>
          <a:lstStyle/>
          <a:p>
            <a:pPr algn="ctr" eaLnBrk="0" hangingPunct="0"/>
            <a:r>
              <a:rPr lang="en-US" sz="3600" b="1" dirty="0" smtClean="0">
                <a:solidFill>
                  <a:srgbClr val="000000"/>
                </a:solidFill>
                <a:latin typeface="Arial"/>
                <a:cs typeface="Times New Roman" pitchFamily="18" charset="0"/>
              </a:rPr>
              <a:t>MC </a:t>
            </a:r>
            <a:r>
              <a:rPr lang="en-US" sz="3600" b="1" dirty="0" smtClean="0">
                <a:latin typeface="Arial"/>
                <a:cs typeface="Times New Roman" pitchFamily="18" charset="0"/>
              </a:rPr>
              <a:t>Anesthesiology</a:t>
            </a:r>
            <a:r>
              <a:rPr lang="en-US" sz="3600" b="1" i="1" dirty="0" smtClean="0">
                <a:solidFill>
                  <a:srgbClr val="FF0000"/>
                </a:solidFill>
                <a:latin typeface="Arial"/>
                <a:cs typeface="Times New Roman" pitchFamily="18" charset="0"/>
              </a:rPr>
              <a:t> </a:t>
            </a:r>
            <a:r>
              <a:rPr lang="en-US" sz="3600" b="1" dirty="0" smtClean="0">
                <a:solidFill>
                  <a:srgbClr val="000000"/>
                </a:solidFill>
                <a:latin typeface="Arial"/>
                <a:cs typeface="Times New Roman" pitchFamily="18" charset="0"/>
              </a:rPr>
              <a:t>Planner</a:t>
            </a:r>
          </a:p>
          <a:p>
            <a:pPr algn="ctr" eaLnBrk="0" hangingPunct="0"/>
            <a:r>
              <a:rPr lang="en-US" sz="1200" b="1" dirty="0" smtClean="0">
                <a:solidFill>
                  <a:srgbClr val="000000"/>
                </a:solidFill>
                <a:latin typeface="Arial"/>
                <a:cs typeface="Times New Roman" pitchFamily="18" charset="0"/>
              </a:rPr>
              <a:t>Includes Pain Medicine</a:t>
            </a:r>
            <a:endParaRPr lang="en-US" sz="1200" b="1" dirty="0">
              <a:solidFill>
                <a:srgbClr val="000000"/>
              </a:solidFill>
              <a:latin typeface="Arial"/>
              <a:cs typeface="Times New Roman" pitchFamily="18" charset="0"/>
            </a:endParaRPr>
          </a:p>
        </p:txBody>
      </p:sp>
      <p:sp>
        <p:nvSpPr>
          <p:cNvPr id="57" name="AutoShape 28"/>
          <p:cNvSpPr>
            <a:spLocks noChangeArrowheads="1"/>
          </p:cNvSpPr>
          <p:nvPr/>
        </p:nvSpPr>
        <p:spPr bwMode="auto">
          <a:xfrm>
            <a:off x="6244019" y="2300123"/>
            <a:ext cx="1699564" cy="1733432"/>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SENIOR EXECUTIVE</a:t>
            </a:r>
          </a:p>
          <a:p>
            <a:pPr eaLnBrk="0" hangingPunct="0"/>
            <a:r>
              <a:rPr lang="en-US" sz="1000" dirty="0" smtClean="0">
                <a:solidFill>
                  <a:srgbClr val="000000"/>
                </a:solidFill>
                <a:latin typeface="Arial"/>
                <a:cs typeface="Times New Roman" pitchFamily="18" charset="0"/>
              </a:rPr>
              <a:t>TYCOM, Fleet, MEF</a:t>
            </a:r>
          </a:p>
          <a:p>
            <a:pPr marL="171450" indent="-171450" eaLnBrk="0" hangingPunct="0">
              <a:buFontTx/>
              <a:buChar char="-"/>
            </a:pPr>
            <a:r>
              <a:rPr lang="en-US" sz="1000" dirty="0" smtClean="0">
                <a:solidFill>
                  <a:srgbClr val="000000"/>
                </a:solidFill>
                <a:latin typeface="Arial"/>
                <a:cs typeface="Times New Roman" pitchFamily="18" charset="0"/>
              </a:rPr>
              <a:t>All nominative positions</a:t>
            </a:r>
          </a:p>
          <a:p>
            <a:pPr marL="171450" indent="-171450" eaLnBrk="0" hangingPunct="0">
              <a:buFontTx/>
              <a:buChar char="-"/>
            </a:pPr>
            <a:r>
              <a:rPr lang="en-US" sz="1000" dirty="0" smtClean="0">
                <a:solidFill>
                  <a:srgbClr val="000000"/>
                </a:solidFill>
                <a:latin typeface="Arial"/>
                <a:cs typeface="Times New Roman" pitchFamily="18" charset="0"/>
              </a:rPr>
              <a:t>Selected by corps chief</a:t>
            </a:r>
          </a:p>
          <a:p>
            <a:pPr marL="171450" indent="-171450" eaLnBrk="0" hangingPunct="0">
              <a:buFontTx/>
              <a:buChar char="-"/>
            </a:pPr>
            <a:r>
              <a:rPr lang="en-US" sz="1000" dirty="0" smtClean="0">
                <a:solidFill>
                  <a:srgbClr val="000000"/>
                </a:solidFill>
                <a:latin typeface="Arial"/>
                <a:cs typeface="Times New Roman" pitchFamily="18" charset="0"/>
              </a:rPr>
              <a:t>Must have significant</a:t>
            </a:r>
          </a:p>
          <a:p>
            <a:pPr eaLnBrk="0" hangingPunct="0"/>
            <a:r>
              <a:rPr lang="en-US" sz="1000" dirty="0">
                <a:solidFill>
                  <a:srgbClr val="000000"/>
                </a:solidFill>
                <a:latin typeface="Arial"/>
                <a:cs typeface="Times New Roman" pitchFamily="18" charset="0"/>
              </a:rPr>
              <a:t>o</a:t>
            </a:r>
            <a:r>
              <a:rPr lang="en-US" sz="1000" dirty="0" smtClean="0">
                <a:solidFill>
                  <a:srgbClr val="000000"/>
                </a:solidFill>
                <a:latin typeface="Arial"/>
                <a:cs typeface="Times New Roman" pitchFamily="18" charset="0"/>
              </a:rPr>
              <a:t>perational experience</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Talk to SL, detailer and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Corps Chief leadership to</a:t>
            </a:r>
          </a:p>
          <a:p>
            <a:pPr eaLnBrk="0" hangingPunct="0"/>
            <a:r>
              <a:rPr lang="en-US" sz="1000" i="1" dirty="0">
                <a:effectLst>
                  <a:outerShdw blurRad="38100" dist="38100" dir="2700000" algn="tl">
                    <a:srgbClr val="000000">
                      <a:alpha val="43137"/>
                    </a:srgbClr>
                  </a:outerShdw>
                </a:effectLst>
                <a:latin typeface="Arial"/>
                <a:cs typeface="Times New Roman" pitchFamily="18" charset="0"/>
              </a:rPr>
              <a:t>i</a:t>
            </a:r>
            <a:r>
              <a:rPr lang="en-US" sz="1000" i="1" dirty="0" smtClean="0">
                <a:effectLst>
                  <a:outerShdw blurRad="38100" dist="38100" dir="2700000" algn="tl">
                    <a:srgbClr val="000000">
                      <a:alpha val="43137"/>
                    </a:srgbClr>
                  </a:outerShdw>
                </a:effectLst>
                <a:latin typeface="Arial"/>
                <a:cs typeface="Times New Roman" pitchFamily="18" charset="0"/>
              </a:rPr>
              <a:t>nquire about nominative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billets.</a:t>
            </a:r>
          </a:p>
        </p:txBody>
      </p:sp>
      <p:sp>
        <p:nvSpPr>
          <p:cNvPr id="58" name="AutoShape 29"/>
          <p:cNvSpPr>
            <a:spLocks noChangeArrowheads="1"/>
          </p:cNvSpPr>
          <p:nvPr/>
        </p:nvSpPr>
        <p:spPr bwMode="auto">
          <a:xfrm>
            <a:off x="713236" y="2297458"/>
            <a:ext cx="3711055" cy="1750541"/>
          </a:xfrm>
          <a:prstGeom prst="roundRect">
            <a:avLst>
              <a:gd name="adj" fmla="val 16667"/>
            </a:avLst>
          </a:prstGeom>
          <a:solidFill>
            <a:srgbClr val="CCECFF"/>
          </a:solidFill>
          <a:ln w="9525">
            <a:solidFill>
              <a:schemeClr val="tx1"/>
            </a:solidFill>
            <a:round/>
            <a:headEnd/>
            <a:tailEnd/>
          </a:ln>
        </p:spPr>
        <p:txBody>
          <a:bodyPr wrap="none" lIns="36576" numCol="2" anchor="ctr"/>
          <a:lstStyle/>
          <a:p>
            <a:pPr eaLnBrk="0" hangingPunct="0"/>
            <a:r>
              <a:rPr lang="en-US" sz="1000" b="1" u="sng" dirty="0" smtClean="0">
                <a:solidFill>
                  <a:srgbClr val="000000"/>
                </a:solidFill>
                <a:latin typeface="Arial"/>
                <a:cs typeface="Times New Roman" pitchFamily="18" charset="0"/>
              </a:rPr>
              <a:t>JUNIOR OPERATIONAL    </a:t>
            </a:r>
          </a:p>
          <a:p>
            <a:pPr eaLnBrk="0" hangingPunct="0"/>
            <a:r>
              <a:rPr lang="en-US" sz="1000" dirty="0" smtClean="0">
                <a:solidFill>
                  <a:srgbClr val="000000"/>
                </a:solidFill>
                <a:latin typeface="Arial"/>
                <a:cs typeface="Times New Roman" pitchFamily="18" charset="0"/>
              </a:rPr>
              <a:t>Squadron/Unit FS or UMO</a:t>
            </a:r>
          </a:p>
          <a:p>
            <a:pPr eaLnBrk="0" hangingPunct="0"/>
            <a:r>
              <a:rPr lang="en-US" sz="1000" dirty="0" smtClean="0">
                <a:solidFill>
                  <a:srgbClr val="000000"/>
                </a:solidFill>
                <a:latin typeface="Arial"/>
                <a:cs typeface="Times New Roman" pitchFamily="18" charset="0"/>
              </a:rPr>
              <a:t>Small Deck SMO</a:t>
            </a:r>
          </a:p>
          <a:p>
            <a:pPr eaLnBrk="0" hangingPunct="0"/>
            <a:r>
              <a:rPr lang="en-US" sz="1000" dirty="0" smtClean="0">
                <a:solidFill>
                  <a:srgbClr val="000000"/>
                </a:solidFill>
                <a:latin typeface="Arial"/>
                <a:cs typeface="Times New Roman" pitchFamily="18" charset="0"/>
              </a:rPr>
              <a:t>USMC Battalion Surgeon</a:t>
            </a: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91" name="Text Box 67"/>
          <p:cNvSpPr txBox="1">
            <a:spLocks noChangeArrowheads="1"/>
          </p:cNvSpPr>
          <p:nvPr/>
        </p:nvSpPr>
        <p:spPr bwMode="auto">
          <a:xfrm>
            <a:off x="218402" y="1134009"/>
            <a:ext cx="8707195" cy="779059"/>
          </a:xfrm>
          <a:prstGeom prst="rect">
            <a:avLst/>
          </a:prstGeom>
          <a:noFill/>
          <a:ln w="9525">
            <a:noFill/>
            <a:miter lim="800000"/>
            <a:headEnd/>
            <a:tailEnd/>
          </a:ln>
          <a:effectLst/>
        </p:spPr>
        <p:txBody>
          <a:bodyPr wrap="square">
            <a:spAutoFit/>
          </a:bodyPr>
          <a:lstStyle/>
          <a:p>
            <a:pPr eaLnBrk="0" hangingPunct="0">
              <a:lnSpc>
                <a:spcPct val="85000"/>
              </a:lnSpc>
              <a:defRPr/>
            </a:pPr>
            <a:r>
              <a:rPr lang="en-US" sz="1050" b="1" dirty="0">
                <a:solidFill>
                  <a:srgbClr val="000000"/>
                </a:solidFill>
                <a:latin typeface="Arial"/>
              </a:rPr>
              <a:t>Intent: </a:t>
            </a:r>
            <a:r>
              <a:rPr lang="en-US" sz="1050" dirty="0">
                <a:solidFill>
                  <a:srgbClr val="000000"/>
                </a:solidFill>
                <a:latin typeface="Arial"/>
              </a:rPr>
              <a:t>The Navy </a:t>
            </a:r>
            <a:r>
              <a:rPr lang="en-US" sz="1050" dirty="0" smtClean="0">
                <a:solidFill>
                  <a:srgbClr val="000000"/>
                </a:solidFill>
                <a:latin typeface="Arial"/>
              </a:rPr>
              <a:t>MC Career Progression slide displays the larger leadership and promotional spectrum with an operational focus.  This slide specifically addresses opportunities within the </a:t>
            </a:r>
            <a:r>
              <a:rPr lang="en-US" sz="1050" dirty="0" smtClean="0">
                <a:latin typeface="Arial"/>
              </a:rPr>
              <a:t>Anesthesiology</a:t>
            </a:r>
            <a:r>
              <a:rPr lang="en-US" sz="1050" i="1" dirty="0" smtClean="0">
                <a:solidFill>
                  <a:srgbClr val="FF0000"/>
                </a:solidFill>
                <a:latin typeface="Arial"/>
              </a:rPr>
              <a:t> </a:t>
            </a:r>
            <a:r>
              <a:rPr lang="en-US" sz="1050" dirty="0" smtClean="0">
                <a:solidFill>
                  <a:srgbClr val="000000"/>
                </a:solidFill>
                <a:latin typeface="Arial"/>
              </a:rPr>
              <a:t>career pathway and suitable operational billets.</a:t>
            </a:r>
            <a:r>
              <a:rPr lang="en-US" sz="1050" dirty="0">
                <a:solidFill>
                  <a:srgbClr val="000000"/>
                </a:solidFill>
                <a:latin typeface="Arial"/>
              </a:rPr>
              <a:t/>
            </a:r>
            <a:br>
              <a:rPr lang="en-US" sz="1050" dirty="0">
                <a:solidFill>
                  <a:srgbClr val="000000"/>
                </a:solidFill>
                <a:latin typeface="Arial"/>
              </a:rPr>
            </a:br>
            <a:r>
              <a:rPr lang="en-US" sz="1050" b="1" dirty="0" smtClean="0">
                <a:solidFill>
                  <a:srgbClr val="000000"/>
                </a:solidFill>
                <a:latin typeface="Arial"/>
              </a:rPr>
              <a:t>Expectations</a:t>
            </a:r>
            <a:r>
              <a:rPr lang="en-US" sz="1050" b="1" dirty="0">
                <a:solidFill>
                  <a:srgbClr val="000000"/>
                </a:solidFill>
                <a:latin typeface="Arial"/>
              </a:rPr>
              <a:t>:</a:t>
            </a:r>
            <a:r>
              <a:rPr lang="en-US" sz="1050" dirty="0">
                <a:solidFill>
                  <a:srgbClr val="000000"/>
                </a:solidFill>
                <a:latin typeface="Arial"/>
              </a:rPr>
              <a:t> </a:t>
            </a:r>
            <a:r>
              <a:rPr lang="en-US" sz="1050" dirty="0" smtClean="0">
                <a:solidFill>
                  <a:srgbClr val="000000"/>
                </a:solidFill>
                <a:latin typeface="Arial"/>
              </a:rPr>
              <a:t>The career minded Navy Physician is expected to balance the demands of excellence as a physician against those of operational medicine leadership.  Maintaining currency in the three domains listed below is optimal and requires intentional career management.  The listed opportunities are illustrative but not exhaustive.  </a:t>
            </a:r>
            <a:endParaRPr lang="en-US" sz="1050" b="1" dirty="0">
              <a:solidFill>
                <a:srgbClr val="000000"/>
              </a:solidFill>
              <a:latin typeface="Arial"/>
            </a:endParaRPr>
          </a:p>
        </p:txBody>
      </p:sp>
      <p:sp>
        <p:nvSpPr>
          <p:cNvPr id="98" name="AutoShape 76"/>
          <p:cNvSpPr>
            <a:spLocks noChangeArrowheads="1"/>
          </p:cNvSpPr>
          <p:nvPr/>
        </p:nvSpPr>
        <p:spPr bwMode="auto">
          <a:xfrm>
            <a:off x="4424292" y="2298221"/>
            <a:ext cx="1810447" cy="1735334"/>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EXECUTIVE OPERATIONAL</a:t>
            </a:r>
          </a:p>
          <a:p>
            <a:pPr eaLnBrk="0" hangingPunct="0"/>
            <a:r>
              <a:rPr lang="en-US" sz="1000" dirty="0" smtClean="0">
                <a:solidFill>
                  <a:srgbClr val="000000"/>
                </a:solidFill>
                <a:latin typeface="Arial"/>
                <a:cs typeface="Times New Roman" pitchFamily="18" charset="0"/>
              </a:rPr>
              <a:t>CVN/LHD/LHA SMO</a:t>
            </a:r>
          </a:p>
          <a:p>
            <a:pPr eaLnBrk="0" hangingPunct="0"/>
            <a:r>
              <a:rPr lang="en-US" sz="1000" dirty="0">
                <a:solidFill>
                  <a:srgbClr val="000000"/>
                </a:solidFill>
                <a:latin typeface="Arial"/>
                <a:cs typeface="Times New Roman" pitchFamily="18" charset="0"/>
              </a:rPr>
              <a:t>Group UMO</a:t>
            </a:r>
          </a:p>
          <a:p>
            <a:pPr eaLnBrk="0" hangingPunct="0"/>
            <a:r>
              <a:rPr lang="en-US" sz="1000" dirty="0" smtClean="0">
                <a:solidFill>
                  <a:srgbClr val="000000"/>
                </a:solidFill>
                <a:latin typeface="Arial"/>
                <a:cs typeface="Times New Roman" pitchFamily="18" charset="0"/>
              </a:rPr>
              <a:t>CATF Surgeon/FST OIC</a:t>
            </a:r>
          </a:p>
          <a:p>
            <a:pPr eaLnBrk="0" hangingPunct="0"/>
            <a:r>
              <a:rPr lang="en-US" sz="1000" dirty="0" smtClean="0">
                <a:solidFill>
                  <a:srgbClr val="000000"/>
                </a:solidFill>
                <a:latin typeface="Arial"/>
                <a:cs typeface="Times New Roman" pitchFamily="18" charset="0"/>
              </a:rPr>
              <a:t>MARDIV/MLG/Wing Surgeon</a:t>
            </a:r>
          </a:p>
          <a:p>
            <a:pPr eaLnBrk="0" hangingPunct="0"/>
            <a:r>
              <a:rPr lang="en-US" sz="1000" dirty="0" smtClean="0">
                <a:solidFill>
                  <a:srgbClr val="000000"/>
                </a:solidFill>
                <a:latin typeface="Arial"/>
                <a:cs typeface="Times New Roman" pitchFamily="18" charset="0"/>
              </a:rPr>
              <a:t>T-AH Director</a:t>
            </a:r>
          </a:p>
          <a:p>
            <a:pPr eaLnBrk="0" hangingPunct="0"/>
            <a:r>
              <a:rPr lang="en-US" sz="1000" dirty="0" smtClean="0">
                <a:solidFill>
                  <a:srgbClr val="000000"/>
                </a:solidFill>
                <a:latin typeface="Arial"/>
                <a:cs typeface="Times New Roman" pitchFamily="18" charset="0"/>
              </a:rPr>
              <a:t>Senior GHE billet</a:t>
            </a:r>
          </a:p>
          <a:p>
            <a:pPr eaLnBrk="0" hangingPunct="0"/>
            <a:r>
              <a:rPr lang="en-US" sz="1000" smtClean="0">
                <a:solidFill>
                  <a:srgbClr val="000000"/>
                </a:solidFill>
                <a:latin typeface="Arial"/>
                <a:cs typeface="Times New Roman" pitchFamily="18" charset="0"/>
              </a:rPr>
              <a:t>OIC- ERSS, DCS or R2LM</a:t>
            </a:r>
            <a:endParaRPr lang="en-US" sz="1000" i="1" dirty="0">
              <a:solidFill>
                <a:srgbClr val="FF0000"/>
              </a:solidFill>
              <a:latin typeface="Arial"/>
              <a:cs typeface="Times New Roman" pitchFamily="18" charset="0"/>
            </a:endParaRPr>
          </a:p>
          <a:p>
            <a:pPr eaLnBrk="0" hangingPunct="0"/>
            <a:endParaRPr lang="en-US" sz="1000" i="1" dirty="0" smtClean="0">
              <a:solidFill>
                <a:srgbClr val="FF0000"/>
              </a:solidFill>
              <a:latin typeface="Arial"/>
              <a:cs typeface="Times New Roman" pitchFamily="18" charset="0"/>
            </a:endParaRPr>
          </a:p>
        </p:txBody>
      </p:sp>
      <p:sp>
        <p:nvSpPr>
          <p:cNvPr id="110" name="AutoShape 75"/>
          <p:cNvSpPr>
            <a:spLocks noChangeArrowheads="1"/>
          </p:cNvSpPr>
          <p:nvPr/>
        </p:nvSpPr>
        <p:spPr bwMode="auto">
          <a:xfrm>
            <a:off x="737452" y="4055864"/>
            <a:ext cx="3686839" cy="699487"/>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rPr>
              <a:t>Res/Fellowship/Board Cert  </a:t>
            </a:r>
            <a:r>
              <a:rPr lang="en-US" sz="1000" b="1" dirty="0" smtClean="0">
                <a:effectLst>
                  <a:outerShdw blurRad="38100" dist="38100" dir="2700000" algn="tl">
                    <a:srgbClr val="000000">
                      <a:alpha val="43137"/>
                    </a:srgbClr>
                  </a:outerShdw>
                </a:effectLst>
                <a:latin typeface="Arial"/>
                <a:sym typeface="Wingdings" panose="05000000000000000000" pitchFamily="2" charset="2"/>
              </a:rPr>
              <a:t> </a:t>
            </a:r>
            <a:r>
              <a:rPr lang="en-US" sz="1000" i="1" dirty="0" smtClean="0">
                <a:effectLst>
                  <a:outerShdw blurRad="38100" dist="38100" dir="2700000" algn="tl">
                    <a:srgbClr val="000000">
                      <a:alpha val="43137"/>
                    </a:srgbClr>
                  </a:outerShdw>
                </a:effectLst>
                <a:latin typeface="Arial"/>
                <a:sym typeface="Wingdings" panose="05000000000000000000" pitchFamily="2" charset="2"/>
              </a:rPr>
              <a:t>Must be board certified by CDR</a:t>
            </a:r>
            <a:endParaRPr lang="en-US" sz="1000" i="1" dirty="0" smtClean="0">
              <a:effectLst>
                <a:outerShdw blurRad="38100" dist="38100" dir="2700000" algn="tl">
                  <a:srgbClr val="000000">
                    <a:alpha val="43137"/>
                  </a:srgbClr>
                </a:outerShdw>
              </a:effectLst>
              <a:latin typeface="Arial"/>
            </a:endParaRPr>
          </a:p>
          <a:p>
            <a:pPr eaLnBrk="0" hangingPunct="0"/>
            <a:r>
              <a:rPr lang="en-US" sz="1000" dirty="0" smtClean="0">
                <a:solidFill>
                  <a:srgbClr val="000000"/>
                </a:solidFill>
                <a:latin typeface="Arial"/>
              </a:rPr>
              <a:t>USU Assistant Professor</a:t>
            </a:r>
          </a:p>
          <a:p>
            <a:pPr eaLnBrk="0" hangingPunct="0"/>
            <a:r>
              <a:rPr lang="en-US" sz="1000" dirty="0" smtClean="0">
                <a:solidFill>
                  <a:srgbClr val="000000"/>
                </a:solidFill>
                <a:latin typeface="Arial"/>
              </a:rPr>
              <a:t>MEC Committee Member</a:t>
            </a:r>
          </a:p>
          <a:p>
            <a:pPr eaLnBrk="0" hangingPunct="0"/>
            <a:r>
              <a:rPr lang="en-US" sz="1000" dirty="0" smtClean="0">
                <a:solidFill>
                  <a:srgbClr val="000000"/>
                </a:solidFill>
                <a:latin typeface="Arial"/>
              </a:rPr>
              <a:t>House Staff Council</a:t>
            </a:r>
          </a:p>
        </p:txBody>
      </p:sp>
      <p:sp>
        <p:nvSpPr>
          <p:cNvPr id="111" name="AutoShape 76"/>
          <p:cNvSpPr>
            <a:spLocks noChangeArrowheads="1"/>
          </p:cNvSpPr>
          <p:nvPr/>
        </p:nvSpPr>
        <p:spPr bwMode="auto">
          <a:xfrm>
            <a:off x="4415012" y="4033556"/>
            <a:ext cx="1829875" cy="713160"/>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Associate Master Clinician</a:t>
            </a:r>
          </a:p>
          <a:p>
            <a:pPr eaLnBrk="0" hangingPunct="0"/>
            <a:r>
              <a:rPr lang="en-US" sz="1000" dirty="0" smtClean="0">
                <a:latin typeface="Arial"/>
                <a:cs typeface="Times New Roman" pitchFamily="18" charset="0"/>
              </a:rPr>
              <a:t>USU Associate Professor</a:t>
            </a:r>
          </a:p>
          <a:p>
            <a:pPr eaLnBrk="0" hangingPunct="0"/>
            <a:r>
              <a:rPr lang="en-US" sz="1000" dirty="0" smtClean="0">
                <a:latin typeface="Arial"/>
                <a:cs typeface="Times New Roman" pitchFamily="18" charset="0"/>
              </a:rPr>
              <a:t>Med Exec Committee Chair</a:t>
            </a:r>
          </a:p>
          <a:p>
            <a:pPr eaLnBrk="0" hangingPunct="0"/>
            <a:endParaRPr lang="en-US" sz="1000" dirty="0" smtClean="0">
              <a:solidFill>
                <a:srgbClr val="FF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112" name="AutoShape 28"/>
          <p:cNvSpPr>
            <a:spLocks noChangeArrowheads="1"/>
          </p:cNvSpPr>
          <p:nvPr/>
        </p:nvSpPr>
        <p:spPr bwMode="auto">
          <a:xfrm>
            <a:off x="6255787" y="4041420"/>
            <a:ext cx="1687795" cy="705295"/>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Master Clinician</a:t>
            </a:r>
          </a:p>
          <a:p>
            <a:pPr eaLnBrk="0" hangingPunct="0"/>
            <a:r>
              <a:rPr lang="en-US" sz="1000" dirty="0" smtClean="0">
                <a:solidFill>
                  <a:srgbClr val="000000"/>
                </a:solidFill>
                <a:latin typeface="Arial"/>
                <a:cs typeface="Times New Roman" pitchFamily="18" charset="0"/>
              </a:rPr>
              <a:t>USU Professor</a:t>
            </a:r>
          </a:p>
          <a:p>
            <a:pPr eaLnBrk="0" hangingPunct="0"/>
            <a:r>
              <a:rPr lang="en-US" sz="1000" dirty="0" smtClean="0">
                <a:solidFill>
                  <a:srgbClr val="000000"/>
                </a:solidFill>
                <a:latin typeface="Arial"/>
                <a:cs typeface="Times New Roman" pitchFamily="18" charset="0"/>
              </a:rPr>
              <a:t>Specialty Leader</a:t>
            </a:r>
          </a:p>
          <a:p>
            <a:pPr eaLnBrk="0" hangingPunct="0"/>
            <a:endParaRPr lang="en-US" sz="1000" dirty="0" smtClean="0">
              <a:solidFill>
                <a:srgbClr val="FF0000"/>
              </a:solidFill>
              <a:latin typeface="Arial"/>
              <a:cs typeface="Times New Roman" pitchFamily="18" charset="0"/>
            </a:endParaRPr>
          </a:p>
        </p:txBody>
      </p:sp>
      <p:pic>
        <p:nvPicPr>
          <p:cNvPr id="92"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67" r="10412" b="65895"/>
          <a:stretch/>
        </p:blipFill>
        <p:spPr bwMode="auto">
          <a:xfrm>
            <a:off x="6553705" y="2007091"/>
            <a:ext cx="426840" cy="270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641" r="29050" b="71346"/>
          <a:stretch/>
        </p:blipFill>
        <p:spPr bwMode="auto">
          <a:xfrm>
            <a:off x="4623740" y="2018479"/>
            <a:ext cx="292762" cy="271901"/>
          </a:xfrm>
          <a:prstGeom prst="rect">
            <a:avLst/>
          </a:prstGeom>
          <a:solidFill>
            <a:srgbClr val="CCECFF"/>
          </a:solidFill>
          <a:ln>
            <a:noFill/>
          </a:ln>
          <a:effectLst>
            <a:softEdge rad="25400"/>
          </a:effectLst>
          <a:extLst/>
        </p:spPr>
      </p:pic>
      <p:pic>
        <p:nvPicPr>
          <p:cNvPr id="94"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298" t="1510" r="28267" b="69953"/>
          <a:stretch/>
        </p:blipFill>
        <p:spPr bwMode="auto">
          <a:xfrm>
            <a:off x="2759647" y="2019064"/>
            <a:ext cx="297183" cy="281120"/>
          </a:xfrm>
          <a:prstGeom prst="rect">
            <a:avLst/>
          </a:prstGeom>
          <a:noFill/>
          <a:ln>
            <a:noFill/>
          </a:ln>
          <a:effectLst>
            <a:softEdge rad="25400"/>
          </a:effectLst>
          <a:extLst/>
        </p:spPr>
      </p:pic>
      <p:pic>
        <p:nvPicPr>
          <p:cNvPr id="95"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341" t="1634" r="18549" b="68868"/>
          <a:stretch/>
        </p:blipFill>
        <p:spPr bwMode="auto">
          <a:xfrm>
            <a:off x="963966" y="2028131"/>
            <a:ext cx="284719" cy="269328"/>
          </a:xfrm>
          <a:prstGeom prst="rect">
            <a:avLst/>
          </a:prstGeom>
          <a:noFill/>
          <a:ln>
            <a:noFill/>
          </a:ln>
          <a:effectLst>
            <a:softEdge rad="254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rot="16200000">
            <a:off x="-1013026" y="3889273"/>
            <a:ext cx="3004349" cy="492443"/>
          </a:xfrm>
          <a:prstGeom prst="rect">
            <a:avLst/>
          </a:prstGeom>
          <a:noFill/>
        </p:spPr>
        <p:txBody>
          <a:bodyPr wrap="none" rtlCol="0">
            <a:spAutoFit/>
          </a:bodyPr>
          <a:lstStyle/>
          <a:p>
            <a:pPr algn="ctr"/>
            <a:r>
              <a:rPr lang="en-US" sz="1400" b="1" u="sng" dirty="0" smtClean="0"/>
              <a:t>Opportunities</a:t>
            </a:r>
          </a:p>
          <a:p>
            <a:pPr algn="ctr"/>
            <a:r>
              <a:rPr lang="en-US" sz="1200" u="sng" dirty="0" smtClean="0"/>
              <a:t>Educational</a:t>
            </a:r>
            <a:r>
              <a:rPr lang="en-US" sz="1200" dirty="0" smtClean="0"/>
              <a:t>  </a:t>
            </a:r>
            <a:r>
              <a:rPr lang="en-US" sz="1200" u="sng" dirty="0" smtClean="0"/>
              <a:t> Clinical</a:t>
            </a:r>
            <a:r>
              <a:rPr lang="en-US" sz="1200" dirty="0" smtClean="0"/>
              <a:t>              </a:t>
            </a:r>
            <a:r>
              <a:rPr lang="en-US" sz="1200" u="sng" dirty="0" smtClean="0"/>
              <a:t>Operational</a:t>
            </a:r>
            <a:endParaRPr lang="en-US" sz="1200" u="sng" dirty="0"/>
          </a:p>
        </p:txBody>
      </p:sp>
      <p:sp>
        <p:nvSpPr>
          <p:cNvPr id="34" name="AutoShape 29"/>
          <p:cNvSpPr>
            <a:spLocks noChangeArrowheads="1"/>
          </p:cNvSpPr>
          <p:nvPr/>
        </p:nvSpPr>
        <p:spPr bwMode="auto">
          <a:xfrm>
            <a:off x="737452" y="4762443"/>
            <a:ext cx="3685622" cy="705296"/>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BROC/BMDOC, AROC/AMDOC</a:t>
            </a:r>
            <a:endParaRPr lang="en-US" sz="1000" dirty="0">
              <a:solidFill>
                <a:srgbClr val="000000"/>
              </a:solidFill>
              <a:latin typeface="Arial"/>
              <a:cs typeface="Times New Roman" pitchFamily="18" charset="0"/>
            </a:endParaRPr>
          </a:p>
          <a:p>
            <a:pPr eaLnBrk="0" hangingPunct="0"/>
            <a:r>
              <a:rPr lang="en-US" sz="1000" dirty="0">
                <a:solidFill>
                  <a:srgbClr val="000000"/>
                </a:solidFill>
                <a:latin typeface="Arial"/>
                <a:cs typeface="Times New Roman" pitchFamily="18" charset="0"/>
              </a:rPr>
              <a:t>LSS </a:t>
            </a:r>
            <a:r>
              <a:rPr lang="en-US" sz="1000" dirty="0" smtClean="0">
                <a:solidFill>
                  <a:srgbClr val="000000"/>
                </a:solidFill>
                <a:latin typeface="Arial"/>
                <a:cs typeface="Times New Roman" pitchFamily="18" charset="0"/>
              </a:rPr>
              <a:t>Green/Yellow Belt</a:t>
            </a:r>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JPME1</a:t>
            </a:r>
          </a:p>
          <a:p>
            <a:pPr eaLnBrk="0" hangingPunct="0"/>
            <a:r>
              <a:rPr lang="en-US" sz="1000" dirty="0" smtClean="0">
                <a:solidFill>
                  <a:srgbClr val="000000"/>
                </a:solidFill>
                <a:latin typeface="Arial"/>
                <a:cs typeface="Times New Roman" pitchFamily="18" charset="0"/>
              </a:rPr>
              <a:t>Tropical Medicine/Med Excellence</a:t>
            </a:r>
            <a:endParaRPr lang="en-US" sz="1000" dirty="0">
              <a:solidFill>
                <a:srgbClr val="000000"/>
              </a:solidFill>
              <a:latin typeface="Arial"/>
              <a:cs typeface="Times New Roman" pitchFamily="18" charset="0"/>
            </a:endParaRPr>
          </a:p>
        </p:txBody>
      </p:sp>
      <p:sp>
        <p:nvSpPr>
          <p:cNvPr id="35" name="AutoShape 29"/>
          <p:cNvSpPr>
            <a:spLocks noChangeArrowheads="1"/>
          </p:cNvSpPr>
          <p:nvPr/>
        </p:nvSpPr>
        <p:spPr bwMode="auto">
          <a:xfrm>
            <a:off x="4424291" y="4754579"/>
            <a:ext cx="1819728"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i="1"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in Public Health</a:t>
            </a:r>
          </a:p>
          <a:p>
            <a:pPr eaLnBrk="0" hangingPunct="0"/>
            <a:r>
              <a:rPr lang="en-US" sz="1000" dirty="0" smtClean="0">
                <a:solidFill>
                  <a:srgbClr val="000000"/>
                </a:solidFill>
                <a:latin typeface="Arial"/>
                <a:cs typeface="Times New Roman" pitchFamily="18" charset="0"/>
              </a:rPr>
              <a:t>LSS Black Belt</a:t>
            </a:r>
          </a:p>
          <a:p>
            <a:pPr eaLnBrk="0" hangingPunct="0"/>
            <a:r>
              <a:rPr lang="en-US" sz="1000" dirty="0" smtClean="0">
                <a:solidFill>
                  <a:srgbClr val="000000"/>
                </a:solidFill>
                <a:latin typeface="Arial"/>
                <a:cs typeface="Times New Roman" pitchFamily="18" charset="0"/>
              </a:rPr>
              <a:t>JPME2</a:t>
            </a:r>
          </a:p>
          <a:p>
            <a:pPr eaLnBrk="0" hangingPunct="0"/>
            <a:r>
              <a:rPr lang="en-US" sz="1000" dirty="0" smtClean="0">
                <a:solidFill>
                  <a:srgbClr val="000000"/>
                </a:solidFill>
                <a:latin typeface="Arial"/>
                <a:cs typeface="Times New Roman" pitchFamily="18" charset="0"/>
              </a:rPr>
              <a:t>Peer Reviewer</a:t>
            </a: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7" name="AutoShape 29"/>
          <p:cNvSpPr>
            <a:spLocks noChangeArrowheads="1"/>
          </p:cNvSpPr>
          <p:nvPr/>
        </p:nvSpPr>
        <p:spPr bwMode="auto">
          <a:xfrm>
            <a:off x="6255787" y="4754579"/>
            <a:ext cx="1687795"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Degree- MBA, MHA</a:t>
            </a:r>
          </a:p>
          <a:p>
            <a:pPr eaLnBrk="0" hangingPunct="0"/>
            <a:r>
              <a:rPr lang="en-US" sz="1000" dirty="0" smtClean="0">
                <a:solidFill>
                  <a:srgbClr val="000000"/>
                </a:solidFill>
                <a:latin typeface="Arial"/>
                <a:cs typeface="Times New Roman" pitchFamily="18" charset="0"/>
              </a:rPr>
              <a:t>LSS Master Black Belt</a:t>
            </a:r>
          </a:p>
          <a:p>
            <a:pPr eaLnBrk="0" hangingPunct="0"/>
            <a:r>
              <a:rPr lang="en-US" sz="1000" dirty="0" smtClean="0">
                <a:solidFill>
                  <a:srgbClr val="000000"/>
                </a:solidFill>
                <a:latin typeface="Arial"/>
                <a:cs typeface="Times New Roman" pitchFamily="18" charset="0"/>
              </a:rPr>
              <a:t>Navy Senior Leader Course</a:t>
            </a:r>
          </a:p>
          <a:p>
            <a:pPr eaLnBrk="0" hangingPunct="0"/>
            <a:r>
              <a:rPr lang="en-US" sz="1000" dirty="0" smtClean="0">
                <a:solidFill>
                  <a:srgbClr val="000000"/>
                </a:solidFill>
                <a:latin typeface="Arial"/>
                <a:cs typeface="Times New Roman" pitchFamily="18" charset="0"/>
              </a:rPr>
              <a:t>Naval War College</a:t>
            </a:r>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8" name="TextBox 37"/>
          <p:cNvSpPr txBox="1"/>
          <p:nvPr/>
        </p:nvSpPr>
        <p:spPr>
          <a:xfrm>
            <a:off x="737452" y="5475603"/>
            <a:ext cx="7206130" cy="1015663"/>
          </a:xfrm>
          <a:prstGeom prst="rect">
            <a:avLst/>
          </a:prstGeom>
          <a:noFill/>
          <a:ln>
            <a:solidFill>
              <a:schemeClr val="tx1"/>
            </a:solidFill>
            <a:prstDash val="solid"/>
          </a:ln>
        </p:spPr>
        <p:txBody>
          <a:bodyPr wrap="square" rtlCol="0">
            <a:spAutoFit/>
          </a:bodyPr>
          <a:lstStyle/>
          <a:p>
            <a:r>
              <a:rPr lang="en-US" sz="1000" b="1" dirty="0"/>
              <a:t>Operational </a:t>
            </a:r>
            <a:r>
              <a:rPr lang="en-US" sz="1000" b="1" dirty="0" smtClean="0"/>
              <a:t>Billets </a:t>
            </a:r>
            <a:r>
              <a:rPr lang="en-US" sz="1000" dirty="0" smtClean="0"/>
              <a:t>are </a:t>
            </a:r>
            <a:r>
              <a:rPr lang="en-US" sz="1000" dirty="0"/>
              <a:t>central to career </a:t>
            </a:r>
            <a:r>
              <a:rPr lang="en-US" sz="1000" dirty="0" smtClean="0"/>
              <a:t>progression and to the development of operational competency.  You should have completed at least one tour by the time you are in zone for CDR, if not more.  A senior operational tour or </a:t>
            </a:r>
            <a:r>
              <a:rPr lang="en-US" sz="1000" smtClean="0"/>
              <a:t>exec operational tour </a:t>
            </a:r>
            <a:r>
              <a:rPr lang="en-US" sz="1000" dirty="0" smtClean="0"/>
              <a:t>should be in your record by the time you are in zone for CAPT.  Executive Operational billets are increasingly nominative.</a:t>
            </a:r>
            <a:r>
              <a:rPr lang="en-US" sz="1000" dirty="0"/>
              <a:t/>
            </a:r>
            <a:br>
              <a:rPr lang="en-US" sz="1000" dirty="0"/>
            </a:br>
            <a:r>
              <a:rPr lang="en-US" sz="1000" b="1" dirty="0" smtClean="0"/>
              <a:t>MTF Leadership </a:t>
            </a:r>
            <a:r>
              <a:rPr lang="en-US" sz="1000" dirty="0" smtClean="0"/>
              <a:t>demonstrates clinical expertise and leadership: Chairing committees, leading divisions, departments and directorates.  The guidance above does not supplant but rather compliments demonstrating operational and clinical expertise.</a:t>
            </a:r>
            <a:endParaRPr lang="en-US" sz="1000" b="1" dirty="0" smtClean="0"/>
          </a:p>
          <a:p>
            <a:r>
              <a:rPr lang="en-US" sz="1000" b="1" dirty="0" smtClean="0">
                <a:solidFill>
                  <a:srgbClr val="000000"/>
                </a:solidFill>
                <a:latin typeface="Arial"/>
              </a:rPr>
              <a:t>Bottom Line</a:t>
            </a:r>
            <a:r>
              <a:rPr lang="en-US" sz="1000" dirty="0" smtClean="0">
                <a:solidFill>
                  <a:srgbClr val="000000"/>
                </a:solidFill>
                <a:latin typeface="Arial"/>
              </a:rPr>
              <a:t>: </a:t>
            </a:r>
            <a:r>
              <a:rPr lang="en-US" sz="1000" dirty="0">
                <a:solidFill>
                  <a:srgbClr val="000000"/>
                </a:solidFill>
                <a:latin typeface="Arial"/>
              </a:rPr>
              <a:t>Keeping operational currency </a:t>
            </a:r>
            <a:r>
              <a:rPr lang="en-US" sz="1000" dirty="0" smtClean="0">
                <a:solidFill>
                  <a:srgbClr val="000000"/>
                </a:solidFill>
                <a:latin typeface="Arial"/>
              </a:rPr>
              <a:t>and relevancy will </a:t>
            </a:r>
            <a:r>
              <a:rPr lang="en-US" sz="1000" dirty="0">
                <a:solidFill>
                  <a:srgbClr val="000000"/>
                </a:solidFill>
                <a:latin typeface="Arial"/>
              </a:rPr>
              <a:t>be critical moving forward to justify Navy Medicine in uniform</a:t>
            </a:r>
            <a:r>
              <a:rPr lang="en-US" sz="1000" dirty="0" smtClean="0">
                <a:solidFill>
                  <a:srgbClr val="000000"/>
                </a:solidFill>
                <a:latin typeface="Arial"/>
              </a:rPr>
              <a:t>.</a:t>
            </a:r>
            <a:endParaRPr lang="en-US" sz="1000" b="1" dirty="0">
              <a:solidFill>
                <a:srgbClr val="000000"/>
              </a:solidFill>
              <a:latin typeface="Arial"/>
            </a:endParaRPr>
          </a:p>
        </p:txBody>
      </p:sp>
      <p:sp>
        <p:nvSpPr>
          <p:cNvPr id="7" name="TextBox 6"/>
          <p:cNvSpPr txBox="1"/>
          <p:nvPr/>
        </p:nvSpPr>
        <p:spPr>
          <a:xfrm>
            <a:off x="2330787" y="2436965"/>
            <a:ext cx="2084225" cy="707886"/>
          </a:xfrm>
          <a:prstGeom prst="rect">
            <a:avLst/>
          </a:prstGeom>
          <a:noFill/>
        </p:spPr>
        <p:txBody>
          <a:bodyPr wrap="none" rtlCol="0">
            <a:spAutoFit/>
          </a:bodyPr>
          <a:lstStyle/>
          <a:p>
            <a:pPr eaLnBrk="0" hangingPunct="0"/>
            <a:r>
              <a:rPr lang="en-US" sz="1000" b="1" u="sng" dirty="0" smtClean="0">
                <a:latin typeface="Arial"/>
              </a:rPr>
              <a:t>SENIOR OPERATIONAL</a:t>
            </a:r>
          </a:p>
          <a:p>
            <a:pPr eaLnBrk="0" hangingPunct="0"/>
            <a:r>
              <a:rPr lang="en-US" sz="1000" dirty="0">
                <a:solidFill>
                  <a:srgbClr val="000000"/>
                </a:solidFill>
                <a:latin typeface="Arial"/>
              </a:rPr>
              <a:t>Regional/Group </a:t>
            </a:r>
            <a:r>
              <a:rPr lang="en-US" sz="1000" dirty="0" smtClean="0">
                <a:solidFill>
                  <a:srgbClr val="000000"/>
                </a:solidFill>
                <a:latin typeface="Arial"/>
              </a:rPr>
              <a:t>FS/UMO</a:t>
            </a:r>
          </a:p>
          <a:p>
            <a:pPr eaLnBrk="0" hangingPunct="0"/>
            <a:r>
              <a:rPr lang="en-US" sz="1000" dirty="0" smtClean="0">
                <a:solidFill>
                  <a:srgbClr val="000000"/>
                </a:solidFill>
                <a:latin typeface="Arial"/>
              </a:rPr>
              <a:t>Large Deck/Group </a:t>
            </a:r>
            <a:r>
              <a:rPr lang="en-US" sz="1000" dirty="0">
                <a:solidFill>
                  <a:srgbClr val="000000"/>
                </a:solidFill>
                <a:latin typeface="Arial"/>
              </a:rPr>
              <a:t>SMO</a:t>
            </a:r>
          </a:p>
          <a:p>
            <a:pPr eaLnBrk="0" hangingPunct="0"/>
            <a:r>
              <a:rPr lang="en-US" sz="1000" dirty="0">
                <a:solidFill>
                  <a:srgbClr val="000000"/>
                </a:solidFill>
                <a:latin typeface="Arial"/>
              </a:rPr>
              <a:t>Regimental </a:t>
            </a:r>
            <a:r>
              <a:rPr lang="en-US" sz="1000" dirty="0" smtClean="0">
                <a:solidFill>
                  <a:srgbClr val="000000"/>
                </a:solidFill>
                <a:latin typeface="Arial"/>
              </a:rPr>
              <a:t>Surgeon/</a:t>
            </a:r>
            <a:r>
              <a:rPr lang="en-US" sz="1000" dirty="0" err="1" smtClean="0">
                <a:solidFill>
                  <a:srgbClr val="000000"/>
                </a:solidFill>
                <a:latin typeface="Arial"/>
              </a:rPr>
              <a:t>MedBN</a:t>
            </a:r>
            <a:r>
              <a:rPr lang="en-US" sz="1000" dirty="0" smtClean="0">
                <a:solidFill>
                  <a:srgbClr val="000000"/>
                </a:solidFill>
                <a:latin typeface="Arial"/>
              </a:rPr>
              <a:t> staff</a:t>
            </a:r>
            <a:endParaRPr lang="en-US" sz="1000" dirty="0">
              <a:solidFill>
                <a:srgbClr val="000000"/>
              </a:solidFill>
              <a:latin typeface="Arial"/>
            </a:endParaRPr>
          </a:p>
        </p:txBody>
      </p:sp>
      <p:sp>
        <p:nvSpPr>
          <p:cNvPr id="8" name="TextBox 7"/>
          <p:cNvSpPr txBox="1"/>
          <p:nvPr/>
        </p:nvSpPr>
        <p:spPr>
          <a:xfrm>
            <a:off x="1019464" y="3081372"/>
            <a:ext cx="3302507" cy="861774"/>
          </a:xfrm>
          <a:prstGeom prst="rect">
            <a:avLst/>
          </a:prstGeom>
          <a:noFill/>
        </p:spPr>
        <p:txBody>
          <a:bodyPr wrap="none" rtlCol="0">
            <a:spAutoFit/>
          </a:bodyPr>
          <a:lstStyle/>
          <a:p>
            <a:pPr eaLnBrk="0" hangingPunct="0"/>
            <a:r>
              <a:rPr lang="en-US" sz="1000" dirty="0">
                <a:solidFill>
                  <a:srgbClr val="000000"/>
                </a:solidFill>
                <a:latin typeface="Arial"/>
              </a:rPr>
              <a:t>Fleet Surgical </a:t>
            </a:r>
            <a:r>
              <a:rPr lang="en-US" sz="1000" dirty="0" smtClean="0">
                <a:solidFill>
                  <a:srgbClr val="000000"/>
                </a:solidFill>
                <a:latin typeface="Arial"/>
              </a:rPr>
              <a:t>Team member, GHE </a:t>
            </a:r>
            <a:r>
              <a:rPr lang="en-US" sz="1000" dirty="0">
                <a:solidFill>
                  <a:srgbClr val="000000"/>
                </a:solidFill>
                <a:latin typeface="Arial"/>
              </a:rPr>
              <a:t>Staff </a:t>
            </a:r>
            <a:r>
              <a:rPr lang="en-US" sz="1000" dirty="0" smtClean="0">
                <a:solidFill>
                  <a:srgbClr val="000000"/>
                </a:solidFill>
                <a:latin typeface="Arial"/>
              </a:rPr>
              <a:t>Officer,</a:t>
            </a:r>
          </a:p>
          <a:p>
            <a:pPr eaLnBrk="0" hangingPunct="0"/>
            <a:r>
              <a:rPr lang="en-US" sz="1000" dirty="0" smtClean="0">
                <a:solidFill>
                  <a:srgbClr val="000000"/>
                </a:solidFill>
                <a:latin typeface="Arial"/>
                <a:cs typeface="Times New Roman" pitchFamily="18" charset="0"/>
              </a:rPr>
              <a:t>T-AH deployment, Individual </a:t>
            </a:r>
            <a:r>
              <a:rPr lang="en-US" sz="1000" dirty="0" err="1">
                <a:solidFill>
                  <a:srgbClr val="000000"/>
                </a:solidFill>
                <a:latin typeface="Arial"/>
                <a:cs typeface="Times New Roman" pitchFamily="18" charset="0"/>
              </a:rPr>
              <a:t>Augmentee</a:t>
            </a:r>
            <a:r>
              <a:rPr lang="en-US" sz="1000" dirty="0">
                <a:solidFill>
                  <a:srgbClr val="000000"/>
                </a:solidFill>
                <a:latin typeface="Arial"/>
                <a:cs typeface="Times New Roman" pitchFamily="18" charset="0"/>
              </a:rPr>
              <a:t> (AFG, </a:t>
            </a:r>
            <a:r>
              <a:rPr lang="en-US" sz="1000" dirty="0" err="1">
                <a:solidFill>
                  <a:srgbClr val="000000"/>
                </a:solidFill>
                <a:latin typeface="Arial"/>
                <a:cs typeface="Times New Roman" pitchFamily="18" charset="0"/>
              </a:rPr>
              <a:t>HoA</a:t>
            </a:r>
            <a:r>
              <a:rPr lang="en-US" sz="1000" dirty="0" smtClean="0">
                <a:solidFill>
                  <a:srgbClr val="000000"/>
                </a:solidFill>
                <a:latin typeface="Arial"/>
                <a:cs typeface="Times New Roman" pitchFamily="18" charset="0"/>
              </a:rPr>
              <a:t>),</a:t>
            </a:r>
          </a:p>
          <a:p>
            <a:pPr eaLnBrk="0" hangingPunct="0"/>
            <a:r>
              <a:rPr lang="en-US" sz="1000" dirty="0" smtClean="0">
                <a:solidFill>
                  <a:srgbClr val="000000"/>
                </a:solidFill>
                <a:latin typeface="Arial"/>
                <a:cs typeface="Times New Roman" pitchFamily="18" charset="0"/>
              </a:rPr>
              <a:t>ERSS, DCS team or R2LM</a:t>
            </a:r>
            <a:endParaRPr lang="en-US" sz="1000" i="1" dirty="0" smtClean="0">
              <a:solidFill>
                <a:srgbClr val="FF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r>
              <a:rPr lang="en-US" sz="1000" i="1" dirty="0" smtClean="0">
                <a:effectLst>
                  <a:outerShdw blurRad="38100" dist="38100" dir="2700000" algn="tl">
                    <a:srgbClr val="000000">
                      <a:alpha val="43137"/>
                    </a:srgbClr>
                  </a:outerShdw>
                </a:effectLst>
              </a:rPr>
              <a:t>Must complete at least one tour before in zone for CDR</a:t>
            </a:r>
            <a:endParaRPr lang="en-US" sz="10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106427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77"/>
          <p:cNvGrpSpPr>
            <a:grpSpLocks/>
          </p:cNvGrpSpPr>
          <p:nvPr/>
        </p:nvGrpSpPr>
        <p:grpSpPr bwMode="auto">
          <a:xfrm>
            <a:off x="563570" y="1897487"/>
            <a:ext cx="8310893" cy="380389"/>
            <a:chOff x="100" y="2555"/>
            <a:chExt cx="5664" cy="413"/>
          </a:xfrm>
        </p:grpSpPr>
        <p:sp>
          <p:nvSpPr>
            <p:cNvPr id="105" name="Line 79"/>
            <p:cNvSpPr>
              <a:spLocks noChangeShapeType="1"/>
            </p:cNvSpPr>
            <p:nvPr/>
          </p:nvSpPr>
          <p:spPr bwMode="auto">
            <a:xfrm flipV="1">
              <a:off x="202" y="2660"/>
              <a:ext cx="5467" cy="1"/>
            </a:xfrm>
            <a:prstGeom prst="line">
              <a:avLst/>
            </a:prstGeom>
            <a:noFill/>
            <a:ln w="25400">
              <a:solidFill>
                <a:schemeClr val="tx1"/>
              </a:solidFill>
              <a:round/>
              <a:headEnd/>
              <a:tailEnd type="triangle" w="med" len="med"/>
            </a:ln>
          </p:spPr>
          <p:txBody>
            <a:bodyPr wrap="none" anchor="ctr"/>
            <a:lstStyle/>
            <a:p>
              <a:pPr eaLnBrk="0" hangingPunct="0"/>
              <a:endParaRPr lang="en-US" sz="2400">
                <a:solidFill>
                  <a:srgbClr val="000000"/>
                </a:solidFill>
                <a:latin typeface="Arial"/>
              </a:endParaRPr>
            </a:p>
          </p:txBody>
        </p:sp>
        <p:sp>
          <p:nvSpPr>
            <p:cNvPr id="104" name="Rectangle 78"/>
            <p:cNvSpPr>
              <a:spLocks noChangeArrowheads="1"/>
            </p:cNvSpPr>
            <p:nvPr/>
          </p:nvSpPr>
          <p:spPr bwMode="auto">
            <a:xfrm>
              <a:off x="100" y="2601"/>
              <a:ext cx="5664" cy="367"/>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1600" dirty="0">
                  <a:solidFill>
                    <a:srgbClr val="000000"/>
                  </a:solidFill>
                  <a:latin typeface="Times New Roman" pitchFamily="18" charset="0"/>
                  <a:cs typeface="Times New Roman" pitchFamily="18" charset="0"/>
                </a:rPr>
                <a:t> </a:t>
              </a:r>
              <a:r>
                <a:rPr lang="en-US" sz="1400" b="1" dirty="0">
                  <a:solidFill>
                    <a:srgbClr val="000000"/>
                  </a:solidFill>
                  <a:latin typeface="Arial"/>
                  <a:cs typeface="Times New Roman" pitchFamily="18" charset="0"/>
                </a:rPr>
                <a:t> </a:t>
              </a:r>
              <a:r>
                <a:rPr lang="en-US" sz="1400" b="1" dirty="0" smtClean="0">
                  <a:solidFill>
                    <a:srgbClr val="000000"/>
                  </a:solidFill>
                  <a:latin typeface="Arial"/>
                  <a:cs typeface="Times New Roman" pitchFamily="18" charset="0"/>
                </a:rPr>
                <a:t>                                       </a:t>
              </a:r>
              <a:r>
                <a:rPr lang="en-US" sz="1000" b="1" dirty="0" smtClean="0">
                  <a:solidFill>
                    <a:srgbClr val="000000"/>
                  </a:solidFill>
                  <a:latin typeface="Arial"/>
                  <a:cs typeface="Times New Roman" pitchFamily="18" charset="0"/>
                </a:rPr>
                <a:t>6                                                12                                                    18                                          24         </a:t>
              </a:r>
              <a:r>
                <a:rPr lang="en-US" sz="1400" b="1" dirty="0" smtClean="0">
                  <a:solidFill>
                    <a:srgbClr val="000000"/>
                  </a:solidFill>
                  <a:latin typeface="Arial"/>
                  <a:cs typeface="Times New Roman" pitchFamily="18" charset="0"/>
                </a:rPr>
                <a:t>   </a:t>
              </a:r>
              <a:endParaRPr lang="en-US" sz="1400" b="1" dirty="0">
                <a:solidFill>
                  <a:srgbClr val="000000"/>
                </a:solidFill>
                <a:latin typeface="Arial"/>
                <a:cs typeface="Times New Roman" pitchFamily="18" charset="0"/>
              </a:endParaRPr>
            </a:p>
          </p:txBody>
        </p:sp>
        <p:sp>
          <p:nvSpPr>
            <p:cNvPr id="106" name="Line 80"/>
            <p:cNvSpPr>
              <a:spLocks noChangeShapeType="1"/>
            </p:cNvSpPr>
            <p:nvPr/>
          </p:nvSpPr>
          <p:spPr bwMode="auto">
            <a:xfrm>
              <a:off x="204" y="2555"/>
              <a:ext cx="0" cy="191"/>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5" name="Line 93"/>
            <p:cNvSpPr>
              <a:spLocks noChangeShapeType="1"/>
            </p:cNvSpPr>
            <p:nvPr/>
          </p:nvSpPr>
          <p:spPr bwMode="auto">
            <a:xfrm flipH="1">
              <a:off x="3788" y="2653"/>
              <a:ext cx="0" cy="80"/>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7" name="Line 95"/>
            <p:cNvSpPr>
              <a:spLocks noChangeShapeType="1"/>
            </p:cNvSpPr>
            <p:nvPr/>
          </p:nvSpPr>
          <p:spPr bwMode="auto">
            <a:xfrm>
              <a:off x="4766" y="2653"/>
              <a:ext cx="0" cy="68"/>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2" name="Line 100"/>
            <p:cNvSpPr>
              <a:spLocks noChangeShapeType="1"/>
            </p:cNvSpPr>
            <p:nvPr/>
          </p:nvSpPr>
          <p:spPr bwMode="auto">
            <a:xfrm>
              <a:off x="2555" y="2660"/>
              <a:ext cx="0" cy="73"/>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5" name="Line 103"/>
            <p:cNvSpPr>
              <a:spLocks noChangeShapeType="1"/>
            </p:cNvSpPr>
            <p:nvPr/>
          </p:nvSpPr>
          <p:spPr bwMode="auto">
            <a:xfrm flipH="1">
              <a:off x="1435" y="2674"/>
              <a:ext cx="0" cy="59"/>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grpSp>
      <p:sp>
        <p:nvSpPr>
          <p:cNvPr id="3091" name="Rectangle 80"/>
          <p:cNvSpPr>
            <a:spLocks noChangeArrowheads="1"/>
          </p:cNvSpPr>
          <p:nvPr/>
        </p:nvSpPr>
        <p:spPr bwMode="auto">
          <a:xfrm>
            <a:off x="1143000" y="381000"/>
            <a:ext cx="7744800" cy="553998"/>
          </a:xfrm>
          <a:prstGeom prst="rect">
            <a:avLst/>
          </a:prstGeom>
          <a:noFill/>
          <a:ln w="9525">
            <a:noFill/>
            <a:miter lim="800000"/>
            <a:headEnd/>
            <a:tailEnd/>
          </a:ln>
        </p:spPr>
        <p:txBody>
          <a:bodyPr wrap="square" lIns="0" tIns="0" rIns="0" bIns="0">
            <a:spAutoFit/>
          </a:bodyPr>
          <a:lstStyle/>
          <a:p>
            <a:pPr algn="ctr" eaLnBrk="0" hangingPunct="0"/>
            <a:r>
              <a:rPr lang="en-US" sz="3600" b="1" dirty="0" smtClean="0">
                <a:solidFill>
                  <a:srgbClr val="000000"/>
                </a:solidFill>
                <a:latin typeface="Arial"/>
                <a:cs typeface="Times New Roman" pitchFamily="18" charset="0"/>
              </a:rPr>
              <a:t>MC</a:t>
            </a:r>
            <a:r>
              <a:rPr lang="en-US" sz="3600" b="1" dirty="0" smtClean="0">
                <a:latin typeface="Arial"/>
                <a:cs typeface="Times New Roman" pitchFamily="18" charset="0"/>
              </a:rPr>
              <a:t> Dermatology </a:t>
            </a:r>
            <a:r>
              <a:rPr lang="en-US" sz="3600" b="1" dirty="0" smtClean="0">
                <a:solidFill>
                  <a:srgbClr val="000000"/>
                </a:solidFill>
                <a:latin typeface="Arial"/>
                <a:cs typeface="Times New Roman" pitchFamily="18" charset="0"/>
              </a:rPr>
              <a:t>Planner</a:t>
            </a:r>
            <a:endParaRPr lang="en-US" sz="3600" b="1" dirty="0">
              <a:solidFill>
                <a:srgbClr val="000000"/>
              </a:solidFill>
              <a:latin typeface="Arial"/>
              <a:cs typeface="Times New Roman" pitchFamily="18" charset="0"/>
            </a:endParaRPr>
          </a:p>
        </p:txBody>
      </p:sp>
      <p:sp>
        <p:nvSpPr>
          <p:cNvPr id="57" name="AutoShape 28"/>
          <p:cNvSpPr>
            <a:spLocks noChangeArrowheads="1"/>
          </p:cNvSpPr>
          <p:nvPr/>
        </p:nvSpPr>
        <p:spPr bwMode="auto">
          <a:xfrm>
            <a:off x="6244019" y="2300123"/>
            <a:ext cx="1699564" cy="1733432"/>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SENIOR EXECUTIVE</a:t>
            </a:r>
          </a:p>
          <a:p>
            <a:pPr eaLnBrk="0" hangingPunct="0"/>
            <a:r>
              <a:rPr lang="en-US" sz="1000" dirty="0" smtClean="0">
                <a:solidFill>
                  <a:srgbClr val="000000"/>
                </a:solidFill>
                <a:latin typeface="Arial"/>
                <a:cs typeface="Times New Roman" pitchFamily="18" charset="0"/>
              </a:rPr>
              <a:t>TYCOM, Fleet, MEF</a:t>
            </a:r>
          </a:p>
          <a:p>
            <a:pPr marL="171450" indent="-171450" eaLnBrk="0" hangingPunct="0">
              <a:buFontTx/>
              <a:buChar char="-"/>
            </a:pPr>
            <a:r>
              <a:rPr lang="en-US" sz="1000" dirty="0" smtClean="0">
                <a:solidFill>
                  <a:srgbClr val="000000"/>
                </a:solidFill>
                <a:latin typeface="Arial"/>
                <a:cs typeface="Times New Roman" pitchFamily="18" charset="0"/>
              </a:rPr>
              <a:t>All nominative positions</a:t>
            </a:r>
          </a:p>
          <a:p>
            <a:pPr marL="171450" indent="-171450" eaLnBrk="0" hangingPunct="0">
              <a:buFontTx/>
              <a:buChar char="-"/>
            </a:pPr>
            <a:r>
              <a:rPr lang="en-US" sz="1000" dirty="0" smtClean="0">
                <a:solidFill>
                  <a:srgbClr val="000000"/>
                </a:solidFill>
                <a:latin typeface="Arial"/>
                <a:cs typeface="Times New Roman" pitchFamily="18" charset="0"/>
              </a:rPr>
              <a:t>Selected by corps chief</a:t>
            </a:r>
          </a:p>
          <a:p>
            <a:pPr marL="171450" indent="-171450" eaLnBrk="0" hangingPunct="0">
              <a:buFontTx/>
              <a:buChar char="-"/>
            </a:pPr>
            <a:r>
              <a:rPr lang="en-US" sz="1000" dirty="0" smtClean="0">
                <a:solidFill>
                  <a:srgbClr val="000000"/>
                </a:solidFill>
                <a:latin typeface="Arial"/>
                <a:cs typeface="Times New Roman" pitchFamily="18" charset="0"/>
              </a:rPr>
              <a:t>Must have significant</a:t>
            </a:r>
          </a:p>
          <a:p>
            <a:pPr eaLnBrk="0" hangingPunct="0"/>
            <a:r>
              <a:rPr lang="en-US" sz="1000" dirty="0">
                <a:solidFill>
                  <a:srgbClr val="000000"/>
                </a:solidFill>
                <a:latin typeface="Arial"/>
                <a:cs typeface="Times New Roman" pitchFamily="18" charset="0"/>
              </a:rPr>
              <a:t>o</a:t>
            </a:r>
            <a:r>
              <a:rPr lang="en-US" sz="1000" dirty="0" smtClean="0">
                <a:solidFill>
                  <a:srgbClr val="000000"/>
                </a:solidFill>
                <a:latin typeface="Arial"/>
                <a:cs typeface="Times New Roman" pitchFamily="18" charset="0"/>
              </a:rPr>
              <a:t>perational experience</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Talk to SL, detailer and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Corps Chief leadership to</a:t>
            </a:r>
          </a:p>
          <a:p>
            <a:pPr eaLnBrk="0" hangingPunct="0"/>
            <a:r>
              <a:rPr lang="en-US" sz="1000" i="1" dirty="0">
                <a:effectLst>
                  <a:outerShdw blurRad="38100" dist="38100" dir="2700000" algn="tl">
                    <a:srgbClr val="000000">
                      <a:alpha val="43137"/>
                    </a:srgbClr>
                  </a:outerShdw>
                </a:effectLst>
                <a:latin typeface="Arial"/>
                <a:cs typeface="Times New Roman" pitchFamily="18" charset="0"/>
              </a:rPr>
              <a:t>i</a:t>
            </a:r>
            <a:r>
              <a:rPr lang="en-US" sz="1000" i="1" dirty="0" smtClean="0">
                <a:effectLst>
                  <a:outerShdw blurRad="38100" dist="38100" dir="2700000" algn="tl">
                    <a:srgbClr val="000000">
                      <a:alpha val="43137"/>
                    </a:srgbClr>
                  </a:outerShdw>
                </a:effectLst>
                <a:latin typeface="Arial"/>
                <a:cs typeface="Times New Roman" pitchFamily="18" charset="0"/>
              </a:rPr>
              <a:t>nquire about nominative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billets.</a:t>
            </a:r>
          </a:p>
        </p:txBody>
      </p:sp>
      <p:sp>
        <p:nvSpPr>
          <p:cNvPr id="58" name="AutoShape 29"/>
          <p:cNvSpPr>
            <a:spLocks noChangeArrowheads="1"/>
          </p:cNvSpPr>
          <p:nvPr/>
        </p:nvSpPr>
        <p:spPr bwMode="auto">
          <a:xfrm>
            <a:off x="713236" y="2297458"/>
            <a:ext cx="3711055" cy="1750541"/>
          </a:xfrm>
          <a:prstGeom prst="roundRect">
            <a:avLst>
              <a:gd name="adj" fmla="val 16667"/>
            </a:avLst>
          </a:prstGeom>
          <a:solidFill>
            <a:srgbClr val="CCECFF"/>
          </a:solidFill>
          <a:ln w="9525">
            <a:solidFill>
              <a:schemeClr val="tx1"/>
            </a:solidFill>
            <a:round/>
            <a:headEnd/>
            <a:tailEnd/>
          </a:ln>
        </p:spPr>
        <p:txBody>
          <a:bodyPr wrap="none" lIns="36576" numCol="2" anchor="ctr"/>
          <a:lstStyle/>
          <a:p>
            <a:pPr eaLnBrk="0" hangingPunct="0"/>
            <a:r>
              <a:rPr lang="en-US" sz="1000" b="1" u="sng" dirty="0" smtClean="0">
                <a:solidFill>
                  <a:srgbClr val="000000"/>
                </a:solidFill>
                <a:latin typeface="Arial"/>
                <a:cs typeface="Times New Roman" pitchFamily="18" charset="0"/>
              </a:rPr>
              <a:t>JUNIOR OPERATIONAL    </a:t>
            </a:r>
          </a:p>
          <a:p>
            <a:pPr eaLnBrk="0" hangingPunct="0"/>
            <a:r>
              <a:rPr lang="en-US" sz="1000" dirty="0" smtClean="0">
                <a:solidFill>
                  <a:srgbClr val="000000"/>
                </a:solidFill>
                <a:latin typeface="Arial"/>
                <a:cs typeface="Times New Roman" pitchFamily="18" charset="0"/>
              </a:rPr>
              <a:t>Squadron/Unit FS or UMO</a:t>
            </a:r>
          </a:p>
          <a:p>
            <a:pPr eaLnBrk="0" hangingPunct="0"/>
            <a:r>
              <a:rPr lang="en-US" sz="1000" dirty="0" smtClean="0">
                <a:solidFill>
                  <a:srgbClr val="000000"/>
                </a:solidFill>
                <a:latin typeface="Arial"/>
                <a:cs typeface="Times New Roman" pitchFamily="18" charset="0"/>
              </a:rPr>
              <a:t>Small Deck SMO</a:t>
            </a:r>
          </a:p>
          <a:p>
            <a:pPr eaLnBrk="0" hangingPunct="0"/>
            <a:r>
              <a:rPr lang="en-US" sz="1000" dirty="0" smtClean="0">
                <a:solidFill>
                  <a:srgbClr val="000000"/>
                </a:solidFill>
                <a:latin typeface="Arial"/>
                <a:cs typeface="Times New Roman" pitchFamily="18" charset="0"/>
              </a:rPr>
              <a:t>USMC Battalion Surgeon</a:t>
            </a: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91" name="Text Box 67"/>
          <p:cNvSpPr txBox="1">
            <a:spLocks noChangeArrowheads="1"/>
          </p:cNvSpPr>
          <p:nvPr/>
        </p:nvSpPr>
        <p:spPr bwMode="auto">
          <a:xfrm>
            <a:off x="218402" y="1134009"/>
            <a:ext cx="8707195" cy="779059"/>
          </a:xfrm>
          <a:prstGeom prst="rect">
            <a:avLst/>
          </a:prstGeom>
          <a:noFill/>
          <a:ln w="9525">
            <a:noFill/>
            <a:miter lim="800000"/>
            <a:headEnd/>
            <a:tailEnd/>
          </a:ln>
          <a:effectLst/>
        </p:spPr>
        <p:txBody>
          <a:bodyPr wrap="square">
            <a:spAutoFit/>
          </a:bodyPr>
          <a:lstStyle/>
          <a:p>
            <a:pPr eaLnBrk="0" hangingPunct="0">
              <a:lnSpc>
                <a:spcPct val="85000"/>
              </a:lnSpc>
              <a:defRPr/>
            </a:pPr>
            <a:r>
              <a:rPr lang="en-US" sz="1050" b="1" dirty="0">
                <a:solidFill>
                  <a:srgbClr val="000000"/>
                </a:solidFill>
                <a:latin typeface="Arial"/>
              </a:rPr>
              <a:t>Intent: </a:t>
            </a:r>
            <a:r>
              <a:rPr lang="en-US" sz="1050" dirty="0">
                <a:solidFill>
                  <a:srgbClr val="000000"/>
                </a:solidFill>
                <a:latin typeface="Arial"/>
              </a:rPr>
              <a:t>The Navy </a:t>
            </a:r>
            <a:r>
              <a:rPr lang="en-US" sz="1050" dirty="0" smtClean="0">
                <a:solidFill>
                  <a:srgbClr val="000000"/>
                </a:solidFill>
                <a:latin typeface="Arial"/>
              </a:rPr>
              <a:t>MC Career Progression slide displays the larger leadership and promotional spectrum with an operational focus.  This slide specifically addresses opportunities within </a:t>
            </a:r>
            <a:r>
              <a:rPr lang="en-US" sz="1050" smtClean="0">
                <a:solidFill>
                  <a:srgbClr val="000000"/>
                </a:solidFill>
                <a:latin typeface="Arial"/>
              </a:rPr>
              <a:t>the </a:t>
            </a:r>
            <a:r>
              <a:rPr lang="en-US" sz="1050" smtClean="0">
                <a:latin typeface="Arial"/>
              </a:rPr>
              <a:t>Dermatology </a:t>
            </a:r>
            <a:r>
              <a:rPr lang="en-US" sz="1050" smtClean="0">
                <a:solidFill>
                  <a:srgbClr val="000000"/>
                </a:solidFill>
                <a:latin typeface="Arial"/>
              </a:rPr>
              <a:t>career </a:t>
            </a:r>
            <a:r>
              <a:rPr lang="en-US" sz="1050" dirty="0" smtClean="0">
                <a:solidFill>
                  <a:srgbClr val="000000"/>
                </a:solidFill>
                <a:latin typeface="Arial"/>
              </a:rPr>
              <a:t>pathway and suitable operational billets.</a:t>
            </a:r>
            <a:r>
              <a:rPr lang="en-US" sz="1050" dirty="0">
                <a:solidFill>
                  <a:srgbClr val="000000"/>
                </a:solidFill>
                <a:latin typeface="Arial"/>
              </a:rPr>
              <a:t/>
            </a:r>
            <a:br>
              <a:rPr lang="en-US" sz="1050" dirty="0">
                <a:solidFill>
                  <a:srgbClr val="000000"/>
                </a:solidFill>
                <a:latin typeface="Arial"/>
              </a:rPr>
            </a:br>
            <a:r>
              <a:rPr lang="en-US" sz="1050" b="1" dirty="0" smtClean="0">
                <a:solidFill>
                  <a:srgbClr val="000000"/>
                </a:solidFill>
                <a:latin typeface="Arial"/>
              </a:rPr>
              <a:t>Expectations</a:t>
            </a:r>
            <a:r>
              <a:rPr lang="en-US" sz="1050" b="1" dirty="0">
                <a:solidFill>
                  <a:srgbClr val="000000"/>
                </a:solidFill>
                <a:latin typeface="Arial"/>
              </a:rPr>
              <a:t>:</a:t>
            </a:r>
            <a:r>
              <a:rPr lang="en-US" sz="1050" dirty="0">
                <a:solidFill>
                  <a:srgbClr val="000000"/>
                </a:solidFill>
                <a:latin typeface="Arial"/>
              </a:rPr>
              <a:t> </a:t>
            </a:r>
            <a:r>
              <a:rPr lang="en-US" sz="1050" dirty="0" smtClean="0">
                <a:solidFill>
                  <a:srgbClr val="000000"/>
                </a:solidFill>
                <a:latin typeface="Arial"/>
              </a:rPr>
              <a:t>The career minded Navy Physician is expected to balance the demands of excellence as a physician against those of operational medicine leadership.  Maintaining currency in the three domains listed below is optimal and requires intentional career management.  The listed opportunities are illustrative but not exhaustive.  </a:t>
            </a:r>
            <a:endParaRPr lang="en-US" sz="1050" b="1" dirty="0">
              <a:solidFill>
                <a:srgbClr val="000000"/>
              </a:solidFill>
              <a:latin typeface="Arial"/>
            </a:endParaRPr>
          </a:p>
        </p:txBody>
      </p:sp>
      <p:sp>
        <p:nvSpPr>
          <p:cNvPr id="98" name="AutoShape 76"/>
          <p:cNvSpPr>
            <a:spLocks noChangeArrowheads="1"/>
          </p:cNvSpPr>
          <p:nvPr/>
        </p:nvSpPr>
        <p:spPr bwMode="auto">
          <a:xfrm>
            <a:off x="4424292" y="2298221"/>
            <a:ext cx="1810447" cy="1735334"/>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EXECUTIVE OPERATIONAL</a:t>
            </a:r>
          </a:p>
          <a:p>
            <a:pPr eaLnBrk="0" hangingPunct="0"/>
            <a:r>
              <a:rPr lang="en-US" sz="1000" dirty="0" smtClean="0">
                <a:solidFill>
                  <a:srgbClr val="000000"/>
                </a:solidFill>
                <a:latin typeface="Arial"/>
                <a:cs typeface="Times New Roman" pitchFamily="18" charset="0"/>
              </a:rPr>
              <a:t>CVN/LHD/LHA SMO</a:t>
            </a:r>
          </a:p>
          <a:p>
            <a:pPr eaLnBrk="0" hangingPunct="0"/>
            <a:r>
              <a:rPr lang="en-US" sz="1000" dirty="0">
                <a:solidFill>
                  <a:srgbClr val="000000"/>
                </a:solidFill>
                <a:latin typeface="Arial"/>
                <a:cs typeface="Times New Roman" pitchFamily="18" charset="0"/>
              </a:rPr>
              <a:t>Group UMO</a:t>
            </a:r>
          </a:p>
          <a:p>
            <a:pPr eaLnBrk="0" hangingPunct="0"/>
            <a:r>
              <a:rPr lang="en-US" sz="1000" dirty="0" smtClean="0">
                <a:solidFill>
                  <a:srgbClr val="000000"/>
                </a:solidFill>
                <a:latin typeface="Arial"/>
                <a:cs typeface="Times New Roman" pitchFamily="18" charset="0"/>
              </a:rPr>
              <a:t>CATF Surgeon/FST OIC</a:t>
            </a:r>
          </a:p>
          <a:p>
            <a:pPr eaLnBrk="0" hangingPunct="0"/>
            <a:r>
              <a:rPr lang="en-US" sz="1000" dirty="0" smtClean="0">
                <a:solidFill>
                  <a:srgbClr val="000000"/>
                </a:solidFill>
                <a:latin typeface="Arial"/>
                <a:cs typeface="Times New Roman" pitchFamily="18" charset="0"/>
              </a:rPr>
              <a:t>MARDIV/MLG/Wing Surgeon</a:t>
            </a:r>
          </a:p>
          <a:p>
            <a:pPr eaLnBrk="0" hangingPunct="0"/>
            <a:r>
              <a:rPr lang="en-US" sz="1000" dirty="0" smtClean="0">
                <a:solidFill>
                  <a:srgbClr val="000000"/>
                </a:solidFill>
                <a:latin typeface="Arial"/>
                <a:cs typeface="Times New Roman" pitchFamily="18" charset="0"/>
              </a:rPr>
              <a:t>T-AH Director</a:t>
            </a:r>
          </a:p>
          <a:p>
            <a:pPr eaLnBrk="0" hangingPunct="0"/>
            <a:r>
              <a:rPr lang="en-US" sz="1000" dirty="0" smtClean="0">
                <a:solidFill>
                  <a:srgbClr val="000000"/>
                </a:solidFill>
                <a:latin typeface="Arial"/>
                <a:cs typeface="Times New Roman" pitchFamily="18" charset="0"/>
              </a:rPr>
              <a:t>Senior GHE billet</a:t>
            </a:r>
          </a:p>
          <a:p>
            <a:pPr eaLnBrk="0" hangingPunct="0"/>
            <a:endParaRPr lang="en-US" sz="1000" dirty="0">
              <a:solidFill>
                <a:srgbClr val="000000"/>
              </a:solidFill>
              <a:latin typeface="Arial"/>
              <a:cs typeface="Times New Roman" pitchFamily="18" charset="0"/>
            </a:endParaRPr>
          </a:p>
          <a:p>
            <a:pPr eaLnBrk="0" hangingPunct="0"/>
            <a:endParaRPr lang="en-US" sz="1000" i="1" dirty="0" smtClean="0">
              <a:solidFill>
                <a:srgbClr val="FF0000"/>
              </a:solidFill>
              <a:latin typeface="Arial"/>
              <a:cs typeface="Times New Roman" pitchFamily="18" charset="0"/>
            </a:endParaRPr>
          </a:p>
        </p:txBody>
      </p:sp>
      <p:sp>
        <p:nvSpPr>
          <p:cNvPr id="110" name="AutoShape 75"/>
          <p:cNvSpPr>
            <a:spLocks noChangeArrowheads="1"/>
          </p:cNvSpPr>
          <p:nvPr/>
        </p:nvSpPr>
        <p:spPr bwMode="auto">
          <a:xfrm>
            <a:off x="737452" y="4055864"/>
            <a:ext cx="3686839" cy="699487"/>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rPr>
              <a:t>Res/Fellowship/Board Cert  </a:t>
            </a:r>
            <a:r>
              <a:rPr lang="en-US" sz="1000" b="1" dirty="0" smtClean="0">
                <a:effectLst>
                  <a:outerShdw blurRad="38100" dist="38100" dir="2700000" algn="tl">
                    <a:srgbClr val="000000">
                      <a:alpha val="43137"/>
                    </a:srgbClr>
                  </a:outerShdw>
                </a:effectLst>
                <a:latin typeface="Arial"/>
                <a:sym typeface="Wingdings" panose="05000000000000000000" pitchFamily="2" charset="2"/>
              </a:rPr>
              <a:t> </a:t>
            </a:r>
            <a:r>
              <a:rPr lang="en-US" sz="1000" i="1" dirty="0" smtClean="0">
                <a:effectLst>
                  <a:outerShdw blurRad="38100" dist="38100" dir="2700000" algn="tl">
                    <a:srgbClr val="000000">
                      <a:alpha val="43137"/>
                    </a:srgbClr>
                  </a:outerShdw>
                </a:effectLst>
                <a:latin typeface="Arial"/>
                <a:sym typeface="Wingdings" panose="05000000000000000000" pitchFamily="2" charset="2"/>
              </a:rPr>
              <a:t>Must be board certified by CDR</a:t>
            </a:r>
            <a:endParaRPr lang="en-US" sz="1000" i="1" dirty="0" smtClean="0">
              <a:effectLst>
                <a:outerShdw blurRad="38100" dist="38100" dir="2700000" algn="tl">
                  <a:srgbClr val="000000">
                    <a:alpha val="43137"/>
                  </a:srgbClr>
                </a:outerShdw>
              </a:effectLst>
              <a:latin typeface="Arial"/>
            </a:endParaRPr>
          </a:p>
          <a:p>
            <a:pPr eaLnBrk="0" hangingPunct="0"/>
            <a:r>
              <a:rPr lang="en-US" sz="1000" dirty="0" smtClean="0">
                <a:solidFill>
                  <a:srgbClr val="000000"/>
                </a:solidFill>
                <a:latin typeface="Arial"/>
              </a:rPr>
              <a:t>USU Assistant Professor</a:t>
            </a:r>
          </a:p>
          <a:p>
            <a:pPr eaLnBrk="0" hangingPunct="0"/>
            <a:r>
              <a:rPr lang="en-US" sz="1000" dirty="0" smtClean="0">
                <a:solidFill>
                  <a:srgbClr val="000000"/>
                </a:solidFill>
                <a:latin typeface="Arial"/>
              </a:rPr>
              <a:t>MEC Committee Member</a:t>
            </a:r>
          </a:p>
          <a:p>
            <a:pPr eaLnBrk="0" hangingPunct="0"/>
            <a:r>
              <a:rPr lang="en-US" sz="1000" dirty="0" smtClean="0">
                <a:solidFill>
                  <a:srgbClr val="000000"/>
                </a:solidFill>
                <a:latin typeface="Arial"/>
              </a:rPr>
              <a:t>House Staff Council</a:t>
            </a:r>
          </a:p>
        </p:txBody>
      </p:sp>
      <p:sp>
        <p:nvSpPr>
          <p:cNvPr id="111" name="AutoShape 76"/>
          <p:cNvSpPr>
            <a:spLocks noChangeArrowheads="1"/>
          </p:cNvSpPr>
          <p:nvPr/>
        </p:nvSpPr>
        <p:spPr bwMode="auto">
          <a:xfrm>
            <a:off x="4415012" y="4033556"/>
            <a:ext cx="1829875" cy="713160"/>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MTF DH/DIR, Res </a:t>
            </a:r>
            <a:r>
              <a:rPr lang="en-US" sz="1000" dirty="0" err="1" smtClean="0">
                <a:solidFill>
                  <a:srgbClr val="000000"/>
                </a:solidFill>
                <a:latin typeface="Arial"/>
                <a:cs typeface="Times New Roman" pitchFamily="18" charset="0"/>
              </a:rPr>
              <a:t>Prog</a:t>
            </a:r>
            <a:r>
              <a:rPr lang="en-US" sz="1000" dirty="0" smtClean="0">
                <a:solidFill>
                  <a:srgbClr val="000000"/>
                </a:solidFill>
                <a:latin typeface="Arial"/>
                <a:cs typeface="Times New Roman" pitchFamily="18" charset="0"/>
              </a:rPr>
              <a:t> Dir,</a:t>
            </a:r>
          </a:p>
          <a:p>
            <a:pPr eaLnBrk="0" hangingPunct="0"/>
            <a:r>
              <a:rPr lang="en-US" sz="1000" dirty="0" err="1" smtClean="0">
                <a:solidFill>
                  <a:srgbClr val="000000"/>
                </a:solidFill>
                <a:latin typeface="Arial"/>
                <a:cs typeface="Times New Roman" pitchFamily="18" charset="0"/>
              </a:rPr>
              <a:t>Assoc</a:t>
            </a:r>
            <a:r>
              <a:rPr lang="en-US" sz="1000" dirty="0" smtClean="0">
                <a:solidFill>
                  <a:srgbClr val="000000"/>
                </a:solidFill>
                <a:latin typeface="Arial"/>
                <a:cs typeface="Times New Roman" pitchFamily="18" charset="0"/>
              </a:rPr>
              <a:t> Master Clinician, </a:t>
            </a:r>
          </a:p>
          <a:p>
            <a:pPr eaLnBrk="0" hangingPunct="0"/>
            <a:r>
              <a:rPr lang="en-US" sz="1000" dirty="0" smtClean="0">
                <a:latin typeface="Arial"/>
                <a:cs typeface="Times New Roman" pitchFamily="18" charset="0"/>
              </a:rPr>
              <a:t>USU </a:t>
            </a:r>
            <a:r>
              <a:rPr lang="en-US" sz="1000" dirty="0" err="1" smtClean="0">
                <a:latin typeface="Arial"/>
                <a:cs typeface="Times New Roman" pitchFamily="18" charset="0"/>
              </a:rPr>
              <a:t>Assoc</a:t>
            </a:r>
            <a:r>
              <a:rPr lang="en-US" sz="1000" dirty="0" smtClean="0">
                <a:latin typeface="Arial"/>
                <a:cs typeface="Times New Roman" pitchFamily="18" charset="0"/>
              </a:rPr>
              <a:t> Prof,</a:t>
            </a:r>
          </a:p>
          <a:p>
            <a:pPr eaLnBrk="0" hangingPunct="0"/>
            <a:r>
              <a:rPr lang="en-US" sz="1000" dirty="0" smtClean="0">
                <a:latin typeface="Arial"/>
                <a:cs typeface="Times New Roman" pitchFamily="18" charset="0"/>
              </a:rPr>
              <a:t>MEC Chair, CMO</a:t>
            </a:r>
          </a:p>
          <a:p>
            <a:pPr eaLnBrk="0" hangingPunct="0"/>
            <a:endParaRPr lang="en-US" sz="1000" dirty="0">
              <a:solidFill>
                <a:srgbClr val="000000"/>
              </a:solidFill>
              <a:latin typeface="Arial"/>
              <a:cs typeface="Times New Roman" pitchFamily="18" charset="0"/>
            </a:endParaRPr>
          </a:p>
        </p:txBody>
      </p:sp>
      <p:sp>
        <p:nvSpPr>
          <p:cNvPr id="112" name="AutoShape 28"/>
          <p:cNvSpPr>
            <a:spLocks noChangeArrowheads="1"/>
          </p:cNvSpPr>
          <p:nvPr/>
        </p:nvSpPr>
        <p:spPr bwMode="auto">
          <a:xfrm>
            <a:off x="6255787" y="4041420"/>
            <a:ext cx="1687795" cy="705295"/>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Master Clinician</a:t>
            </a:r>
          </a:p>
          <a:p>
            <a:pPr eaLnBrk="0" hangingPunct="0"/>
            <a:r>
              <a:rPr lang="en-US" sz="1000" dirty="0" smtClean="0">
                <a:solidFill>
                  <a:srgbClr val="000000"/>
                </a:solidFill>
                <a:latin typeface="Arial"/>
                <a:cs typeface="Times New Roman" pitchFamily="18" charset="0"/>
              </a:rPr>
              <a:t>USU Professor</a:t>
            </a:r>
          </a:p>
          <a:p>
            <a:pPr eaLnBrk="0" hangingPunct="0"/>
            <a:r>
              <a:rPr lang="en-US" sz="1000" dirty="0" smtClean="0">
                <a:solidFill>
                  <a:srgbClr val="000000"/>
                </a:solidFill>
                <a:latin typeface="Arial"/>
                <a:cs typeface="Times New Roman" pitchFamily="18" charset="0"/>
              </a:rPr>
              <a:t>Specialty Leader</a:t>
            </a:r>
          </a:p>
          <a:p>
            <a:pPr eaLnBrk="0" hangingPunct="0"/>
            <a:r>
              <a:rPr lang="en-US" sz="1000" smtClean="0">
                <a:latin typeface="Arial"/>
                <a:cs typeface="Times New Roman" pitchFamily="18" charset="0"/>
              </a:rPr>
              <a:t>Regional/BUMED </a:t>
            </a:r>
            <a:r>
              <a:rPr lang="en-US" sz="1000" dirty="0" smtClean="0">
                <a:latin typeface="Arial"/>
                <a:cs typeface="Times New Roman" pitchFamily="18" charset="0"/>
              </a:rPr>
              <a:t>CMO</a:t>
            </a:r>
          </a:p>
        </p:txBody>
      </p:sp>
      <p:pic>
        <p:nvPicPr>
          <p:cNvPr id="92"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67" r="10412" b="65895"/>
          <a:stretch/>
        </p:blipFill>
        <p:spPr bwMode="auto">
          <a:xfrm>
            <a:off x="6553705" y="2007091"/>
            <a:ext cx="426840" cy="270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641" r="29050" b="71346"/>
          <a:stretch/>
        </p:blipFill>
        <p:spPr bwMode="auto">
          <a:xfrm>
            <a:off x="4623740" y="2018479"/>
            <a:ext cx="292762" cy="271901"/>
          </a:xfrm>
          <a:prstGeom prst="rect">
            <a:avLst/>
          </a:prstGeom>
          <a:solidFill>
            <a:srgbClr val="CCECFF"/>
          </a:solidFill>
          <a:ln>
            <a:noFill/>
          </a:ln>
          <a:effectLst>
            <a:softEdge rad="25400"/>
          </a:effectLst>
          <a:extLst/>
        </p:spPr>
      </p:pic>
      <p:pic>
        <p:nvPicPr>
          <p:cNvPr id="94"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298" t="1510" r="28267" b="69953"/>
          <a:stretch/>
        </p:blipFill>
        <p:spPr bwMode="auto">
          <a:xfrm>
            <a:off x="2759647" y="2019064"/>
            <a:ext cx="297183" cy="281120"/>
          </a:xfrm>
          <a:prstGeom prst="rect">
            <a:avLst/>
          </a:prstGeom>
          <a:noFill/>
          <a:ln>
            <a:noFill/>
          </a:ln>
          <a:effectLst>
            <a:softEdge rad="25400"/>
          </a:effectLst>
          <a:extLst/>
        </p:spPr>
      </p:pic>
      <p:pic>
        <p:nvPicPr>
          <p:cNvPr id="95"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341" t="1634" r="18549" b="68868"/>
          <a:stretch/>
        </p:blipFill>
        <p:spPr bwMode="auto">
          <a:xfrm>
            <a:off x="963966" y="2028131"/>
            <a:ext cx="284719" cy="269328"/>
          </a:xfrm>
          <a:prstGeom prst="rect">
            <a:avLst/>
          </a:prstGeom>
          <a:noFill/>
          <a:ln>
            <a:noFill/>
          </a:ln>
          <a:effectLst>
            <a:softEdge rad="254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rot="16200000">
            <a:off x="-1013026" y="3889273"/>
            <a:ext cx="3004349" cy="492443"/>
          </a:xfrm>
          <a:prstGeom prst="rect">
            <a:avLst/>
          </a:prstGeom>
          <a:noFill/>
        </p:spPr>
        <p:txBody>
          <a:bodyPr wrap="none" rtlCol="0">
            <a:spAutoFit/>
          </a:bodyPr>
          <a:lstStyle/>
          <a:p>
            <a:pPr algn="ctr"/>
            <a:r>
              <a:rPr lang="en-US" sz="1400" b="1" u="sng" dirty="0" smtClean="0"/>
              <a:t>Opportunities</a:t>
            </a:r>
          </a:p>
          <a:p>
            <a:pPr algn="ctr"/>
            <a:r>
              <a:rPr lang="en-US" sz="1200" u="sng" dirty="0" smtClean="0"/>
              <a:t>Educational</a:t>
            </a:r>
            <a:r>
              <a:rPr lang="en-US" sz="1200" dirty="0" smtClean="0"/>
              <a:t>  </a:t>
            </a:r>
            <a:r>
              <a:rPr lang="en-US" sz="1200" u="sng" dirty="0" smtClean="0"/>
              <a:t> Clinical</a:t>
            </a:r>
            <a:r>
              <a:rPr lang="en-US" sz="1200" dirty="0" smtClean="0"/>
              <a:t>              </a:t>
            </a:r>
            <a:r>
              <a:rPr lang="en-US" sz="1200" u="sng" dirty="0" smtClean="0"/>
              <a:t>Operational</a:t>
            </a:r>
            <a:endParaRPr lang="en-US" sz="1200" u="sng" dirty="0"/>
          </a:p>
        </p:txBody>
      </p:sp>
      <p:sp>
        <p:nvSpPr>
          <p:cNvPr id="34" name="AutoShape 29"/>
          <p:cNvSpPr>
            <a:spLocks noChangeArrowheads="1"/>
          </p:cNvSpPr>
          <p:nvPr/>
        </p:nvSpPr>
        <p:spPr bwMode="auto">
          <a:xfrm>
            <a:off x="737452" y="4762443"/>
            <a:ext cx="3685622" cy="705296"/>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BROC/BMDOC, AROC/AMDOC</a:t>
            </a:r>
            <a:endParaRPr lang="en-US" sz="1000" dirty="0">
              <a:solidFill>
                <a:srgbClr val="000000"/>
              </a:solidFill>
              <a:latin typeface="Arial"/>
              <a:cs typeface="Times New Roman" pitchFamily="18" charset="0"/>
            </a:endParaRPr>
          </a:p>
          <a:p>
            <a:pPr eaLnBrk="0" hangingPunct="0"/>
            <a:r>
              <a:rPr lang="en-US" sz="1000" dirty="0">
                <a:solidFill>
                  <a:srgbClr val="000000"/>
                </a:solidFill>
                <a:latin typeface="Arial"/>
                <a:cs typeface="Times New Roman" pitchFamily="18" charset="0"/>
              </a:rPr>
              <a:t>LSS </a:t>
            </a:r>
            <a:r>
              <a:rPr lang="en-US" sz="1000" dirty="0" smtClean="0">
                <a:solidFill>
                  <a:srgbClr val="000000"/>
                </a:solidFill>
                <a:latin typeface="Arial"/>
                <a:cs typeface="Times New Roman" pitchFamily="18" charset="0"/>
              </a:rPr>
              <a:t>Green/Yellow Belt</a:t>
            </a:r>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JPME1</a:t>
            </a:r>
          </a:p>
          <a:p>
            <a:pPr eaLnBrk="0" hangingPunct="0"/>
            <a:r>
              <a:rPr lang="en-US" sz="1000" dirty="0" smtClean="0">
                <a:solidFill>
                  <a:srgbClr val="000000"/>
                </a:solidFill>
                <a:latin typeface="Arial"/>
                <a:cs typeface="Times New Roman" pitchFamily="18" charset="0"/>
              </a:rPr>
              <a:t>Tropical Medicine/Med Excellence</a:t>
            </a:r>
            <a:endParaRPr lang="en-US" sz="1000" dirty="0">
              <a:solidFill>
                <a:srgbClr val="000000"/>
              </a:solidFill>
              <a:latin typeface="Arial"/>
              <a:cs typeface="Times New Roman" pitchFamily="18" charset="0"/>
            </a:endParaRPr>
          </a:p>
        </p:txBody>
      </p:sp>
      <p:sp>
        <p:nvSpPr>
          <p:cNvPr id="35" name="AutoShape 29"/>
          <p:cNvSpPr>
            <a:spLocks noChangeArrowheads="1"/>
          </p:cNvSpPr>
          <p:nvPr/>
        </p:nvSpPr>
        <p:spPr bwMode="auto">
          <a:xfrm>
            <a:off x="4424291" y="4754579"/>
            <a:ext cx="1819728"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i="1"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in Public Health</a:t>
            </a:r>
          </a:p>
          <a:p>
            <a:pPr eaLnBrk="0" hangingPunct="0"/>
            <a:r>
              <a:rPr lang="en-US" sz="1000" dirty="0" smtClean="0">
                <a:solidFill>
                  <a:srgbClr val="000000"/>
                </a:solidFill>
                <a:latin typeface="Arial"/>
                <a:cs typeface="Times New Roman" pitchFamily="18" charset="0"/>
              </a:rPr>
              <a:t>LSS Black Belt</a:t>
            </a:r>
          </a:p>
          <a:p>
            <a:pPr eaLnBrk="0" hangingPunct="0"/>
            <a:r>
              <a:rPr lang="en-US" sz="1000" dirty="0" smtClean="0">
                <a:solidFill>
                  <a:srgbClr val="000000"/>
                </a:solidFill>
                <a:latin typeface="Arial"/>
                <a:cs typeface="Times New Roman" pitchFamily="18" charset="0"/>
              </a:rPr>
              <a:t>JPME2</a:t>
            </a:r>
          </a:p>
          <a:p>
            <a:pPr eaLnBrk="0" hangingPunct="0"/>
            <a:r>
              <a:rPr lang="en-US" sz="1000" dirty="0" smtClean="0">
                <a:solidFill>
                  <a:srgbClr val="000000"/>
                </a:solidFill>
                <a:latin typeface="Arial"/>
                <a:cs typeface="Times New Roman" pitchFamily="18" charset="0"/>
              </a:rPr>
              <a:t>Peer Reviewer</a:t>
            </a: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7" name="AutoShape 29"/>
          <p:cNvSpPr>
            <a:spLocks noChangeArrowheads="1"/>
          </p:cNvSpPr>
          <p:nvPr/>
        </p:nvSpPr>
        <p:spPr bwMode="auto">
          <a:xfrm>
            <a:off x="6255787" y="4754579"/>
            <a:ext cx="1687795"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Degree- MBA, MHA</a:t>
            </a:r>
          </a:p>
          <a:p>
            <a:pPr eaLnBrk="0" hangingPunct="0"/>
            <a:r>
              <a:rPr lang="en-US" sz="1000" dirty="0" smtClean="0">
                <a:solidFill>
                  <a:srgbClr val="000000"/>
                </a:solidFill>
                <a:latin typeface="Arial"/>
                <a:cs typeface="Times New Roman" pitchFamily="18" charset="0"/>
              </a:rPr>
              <a:t>LSS Master Black Belt</a:t>
            </a:r>
          </a:p>
          <a:p>
            <a:pPr eaLnBrk="0" hangingPunct="0"/>
            <a:r>
              <a:rPr lang="en-US" sz="1000" dirty="0" smtClean="0">
                <a:solidFill>
                  <a:srgbClr val="000000"/>
                </a:solidFill>
                <a:latin typeface="Arial"/>
                <a:cs typeface="Times New Roman" pitchFamily="18" charset="0"/>
              </a:rPr>
              <a:t>Navy Senior Leader Course</a:t>
            </a:r>
          </a:p>
          <a:p>
            <a:pPr eaLnBrk="0" hangingPunct="0"/>
            <a:r>
              <a:rPr lang="en-US" sz="1000" dirty="0" smtClean="0">
                <a:solidFill>
                  <a:srgbClr val="000000"/>
                </a:solidFill>
                <a:latin typeface="Arial"/>
                <a:cs typeface="Times New Roman" pitchFamily="18" charset="0"/>
              </a:rPr>
              <a:t>Naval War College</a:t>
            </a:r>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8" name="TextBox 37"/>
          <p:cNvSpPr txBox="1"/>
          <p:nvPr/>
        </p:nvSpPr>
        <p:spPr>
          <a:xfrm>
            <a:off x="737452" y="5475603"/>
            <a:ext cx="7206130" cy="1015663"/>
          </a:xfrm>
          <a:prstGeom prst="rect">
            <a:avLst/>
          </a:prstGeom>
          <a:noFill/>
          <a:ln>
            <a:solidFill>
              <a:schemeClr val="tx1"/>
            </a:solidFill>
            <a:prstDash val="solid"/>
          </a:ln>
        </p:spPr>
        <p:txBody>
          <a:bodyPr wrap="square" rtlCol="0">
            <a:spAutoFit/>
          </a:bodyPr>
          <a:lstStyle/>
          <a:p>
            <a:r>
              <a:rPr lang="en-US" sz="1000" b="1" dirty="0"/>
              <a:t>Operational </a:t>
            </a:r>
            <a:r>
              <a:rPr lang="en-US" sz="1000" b="1" dirty="0" smtClean="0"/>
              <a:t>Billets </a:t>
            </a:r>
            <a:r>
              <a:rPr lang="en-US" sz="1000" dirty="0" smtClean="0"/>
              <a:t>are </a:t>
            </a:r>
            <a:r>
              <a:rPr lang="en-US" sz="1000" dirty="0"/>
              <a:t>central to career </a:t>
            </a:r>
            <a:r>
              <a:rPr lang="en-US" sz="1000" dirty="0" smtClean="0"/>
              <a:t>progression and to the development of operational competency.  You should have completed at least one tour by the time you are in zone for CDR, if not more.  A senior operational tour or exec operational tour should be in your record by the time you are in zone for CAPT.  Executive Operational billets are increasingly nominative.</a:t>
            </a:r>
            <a:r>
              <a:rPr lang="en-US" sz="1000" dirty="0"/>
              <a:t/>
            </a:r>
            <a:br>
              <a:rPr lang="en-US" sz="1000" dirty="0"/>
            </a:br>
            <a:r>
              <a:rPr lang="en-US" sz="1000" b="1" dirty="0" smtClean="0"/>
              <a:t>MTF Leadership </a:t>
            </a:r>
            <a:r>
              <a:rPr lang="en-US" sz="1000" dirty="0" smtClean="0"/>
              <a:t>demonstrates clinical expertise and leadership: Chairing committees, leading divisions, departments and directorates.  The guidance above does not supplant but rather compliments demonstrating operational and clinical expertise.</a:t>
            </a:r>
            <a:endParaRPr lang="en-US" sz="1000" b="1" dirty="0" smtClean="0"/>
          </a:p>
          <a:p>
            <a:r>
              <a:rPr lang="en-US" sz="1000" b="1" dirty="0" smtClean="0">
                <a:solidFill>
                  <a:srgbClr val="000000"/>
                </a:solidFill>
                <a:latin typeface="Arial"/>
              </a:rPr>
              <a:t>Bottom Line</a:t>
            </a:r>
            <a:r>
              <a:rPr lang="en-US" sz="1000" dirty="0" smtClean="0">
                <a:solidFill>
                  <a:srgbClr val="000000"/>
                </a:solidFill>
                <a:latin typeface="Arial"/>
              </a:rPr>
              <a:t>: </a:t>
            </a:r>
            <a:r>
              <a:rPr lang="en-US" sz="1000" dirty="0">
                <a:solidFill>
                  <a:srgbClr val="000000"/>
                </a:solidFill>
                <a:latin typeface="Arial"/>
              </a:rPr>
              <a:t>Keeping operational currency </a:t>
            </a:r>
            <a:r>
              <a:rPr lang="en-US" sz="1000" dirty="0" smtClean="0">
                <a:solidFill>
                  <a:srgbClr val="000000"/>
                </a:solidFill>
                <a:latin typeface="Arial"/>
              </a:rPr>
              <a:t>and relevancy will </a:t>
            </a:r>
            <a:r>
              <a:rPr lang="en-US" sz="1000" dirty="0">
                <a:solidFill>
                  <a:srgbClr val="000000"/>
                </a:solidFill>
                <a:latin typeface="Arial"/>
              </a:rPr>
              <a:t>be critical moving forward to justify Navy Medicine in uniform</a:t>
            </a:r>
            <a:r>
              <a:rPr lang="en-US" sz="1000" dirty="0" smtClean="0">
                <a:solidFill>
                  <a:srgbClr val="000000"/>
                </a:solidFill>
                <a:latin typeface="Arial"/>
              </a:rPr>
              <a:t>.</a:t>
            </a:r>
            <a:endParaRPr lang="en-US" sz="1000" b="1" dirty="0">
              <a:solidFill>
                <a:srgbClr val="000000"/>
              </a:solidFill>
              <a:latin typeface="Arial"/>
            </a:endParaRPr>
          </a:p>
        </p:txBody>
      </p:sp>
      <p:sp>
        <p:nvSpPr>
          <p:cNvPr id="7" name="TextBox 6"/>
          <p:cNvSpPr txBox="1"/>
          <p:nvPr/>
        </p:nvSpPr>
        <p:spPr>
          <a:xfrm>
            <a:off x="2330787" y="2436965"/>
            <a:ext cx="2084225" cy="707886"/>
          </a:xfrm>
          <a:prstGeom prst="rect">
            <a:avLst/>
          </a:prstGeom>
          <a:noFill/>
        </p:spPr>
        <p:txBody>
          <a:bodyPr wrap="none" rtlCol="0">
            <a:spAutoFit/>
          </a:bodyPr>
          <a:lstStyle/>
          <a:p>
            <a:pPr eaLnBrk="0" hangingPunct="0"/>
            <a:r>
              <a:rPr lang="en-US" sz="1000" b="1" u="sng" dirty="0" smtClean="0">
                <a:latin typeface="Arial"/>
              </a:rPr>
              <a:t>SENIOR OPERATIONAL</a:t>
            </a:r>
          </a:p>
          <a:p>
            <a:pPr eaLnBrk="0" hangingPunct="0"/>
            <a:r>
              <a:rPr lang="en-US" sz="1000" dirty="0">
                <a:solidFill>
                  <a:srgbClr val="000000"/>
                </a:solidFill>
                <a:latin typeface="Arial"/>
              </a:rPr>
              <a:t>Regional/Group </a:t>
            </a:r>
            <a:r>
              <a:rPr lang="en-US" sz="1000" dirty="0" smtClean="0">
                <a:solidFill>
                  <a:srgbClr val="000000"/>
                </a:solidFill>
                <a:latin typeface="Arial"/>
              </a:rPr>
              <a:t>FS/UMO</a:t>
            </a:r>
          </a:p>
          <a:p>
            <a:pPr eaLnBrk="0" hangingPunct="0"/>
            <a:r>
              <a:rPr lang="en-US" sz="1000" dirty="0" smtClean="0">
                <a:solidFill>
                  <a:srgbClr val="000000"/>
                </a:solidFill>
                <a:latin typeface="Arial"/>
              </a:rPr>
              <a:t>Large Deck/Group </a:t>
            </a:r>
            <a:r>
              <a:rPr lang="en-US" sz="1000" dirty="0">
                <a:solidFill>
                  <a:srgbClr val="000000"/>
                </a:solidFill>
                <a:latin typeface="Arial"/>
              </a:rPr>
              <a:t>SMO</a:t>
            </a:r>
          </a:p>
          <a:p>
            <a:pPr eaLnBrk="0" hangingPunct="0"/>
            <a:r>
              <a:rPr lang="en-US" sz="1000" dirty="0">
                <a:solidFill>
                  <a:srgbClr val="000000"/>
                </a:solidFill>
                <a:latin typeface="Arial"/>
              </a:rPr>
              <a:t>Regimental </a:t>
            </a:r>
            <a:r>
              <a:rPr lang="en-US" sz="1000" dirty="0" smtClean="0">
                <a:solidFill>
                  <a:srgbClr val="000000"/>
                </a:solidFill>
                <a:latin typeface="Arial"/>
              </a:rPr>
              <a:t>Surgeon/</a:t>
            </a:r>
            <a:r>
              <a:rPr lang="en-US" sz="1000" dirty="0" err="1" smtClean="0">
                <a:solidFill>
                  <a:srgbClr val="000000"/>
                </a:solidFill>
                <a:latin typeface="Arial"/>
              </a:rPr>
              <a:t>MedBN</a:t>
            </a:r>
            <a:r>
              <a:rPr lang="en-US" sz="1000" dirty="0" smtClean="0">
                <a:solidFill>
                  <a:srgbClr val="000000"/>
                </a:solidFill>
                <a:latin typeface="Arial"/>
              </a:rPr>
              <a:t> staff</a:t>
            </a:r>
            <a:endParaRPr lang="en-US" sz="1000" dirty="0">
              <a:solidFill>
                <a:srgbClr val="000000"/>
              </a:solidFill>
              <a:latin typeface="Arial"/>
            </a:endParaRPr>
          </a:p>
        </p:txBody>
      </p:sp>
      <p:sp>
        <p:nvSpPr>
          <p:cNvPr id="8" name="TextBox 7"/>
          <p:cNvSpPr txBox="1"/>
          <p:nvPr/>
        </p:nvSpPr>
        <p:spPr>
          <a:xfrm>
            <a:off x="992697" y="3181077"/>
            <a:ext cx="3302507" cy="707886"/>
          </a:xfrm>
          <a:prstGeom prst="rect">
            <a:avLst/>
          </a:prstGeom>
          <a:noFill/>
        </p:spPr>
        <p:txBody>
          <a:bodyPr wrap="none" rtlCol="0">
            <a:spAutoFit/>
          </a:bodyPr>
          <a:lstStyle/>
          <a:p>
            <a:pPr eaLnBrk="0" hangingPunct="0"/>
            <a:r>
              <a:rPr lang="en-US" sz="1000" dirty="0">
                <a:solidFill>
                  <a:srgbClr val="000000"/>
                </a:solidFill>
                <a:latin typeface="Arial"/>
              </a:rPr>
              <a:t>Fleet Surgical </a:t>
            </a:r>
            <a:r>
              <a:rPr lang="en-US" sz="1000" dirty="0" smtClean="0">
                <a:solidFill>
                  <a:srgbClr val="000000"/>
                </a:solidFill>
                <a:latin typeface="Arial"/>
              </a:rPr>
              <a:t>Team member, GHE </a:t>
            </a:r>
            <a:r>
              <a:rPr lang="en-US" sz="1000" dirty="0">
                <a:solidFill>
                  <a:srgbClr val="000000"/>
                </a:solidFill>
                <a:latin typeface="Arial"/>
              </a:rPr>
              <a:t>Staff </a:t>
            </a:r>
            <a:r>
              <a:rPr lang="en-US" sz="1000" dirty="0" smtClean="0">
                <a:solidFill>
                  <a:srgbClr val="000000"/>
                </a:solidFill>
                <a:latin typeface="Arial"/>
              </a:rPr>
              <a:t>Officer,</a:t>
            </a:r>
          </a:p>
          <a:p>
            <a:pPr eaLnBrk="0" hangingPunct="0"/>
            <a:r>
              <a:rPr lang="en-US" sz="1000" dirty="0" smtClean="0">
                <a:solidFill>
                  <a:srgbClr val="000000"/>
                </a:solidFill>
                <a:latin typeface="Arial"/>
                <a:cs typeface="Times New Roman" pitchFamily="18" charset="0"/>
              </a:rPr>
              <a:t>T-AH deployment, Individual </a:t>
            </a:r>
            <a:r>
              <a:rPr lang="en-US" sz="1000" dirty="0" err="1">
                <a:solidFill>
                  <a:srgbClr val="000000"/>
                </a:solidFill>
                <a:latin typeface="Arial"/>
                <a:cs typeface="Times New Roman" pitchFamily="18" charset="0"/>
              </a:rPr>
              <a:t>Augmentee</a:t>
            </a:r>
            <a:r>
              <a:rPr lang="en-US" sz="1000" dirty="0">
                <a:solidFill>
                  <a:srgbClr val="000000"/>
                </a:solidFill>
                <a:latin typeface="Arial"/>
                <a:cs typeface="Times New Roman" pitchFamily="18" charset="0"/>
              </a:rPr>
              <a:t> (AFG, </a:t>
            </a:r>
            <a:r>
              <a:rPr lang="en-US" sz="1000" dirty="0" err="1">
                <a:solidFill>
                  <a:srgbClr val="000000"/>
                </a:solidFill>
                <a:latin typeface="Arial"/>
                <a:cs typeface="Times New Roman" pitchFamily="18" charset="0"/>
              </a:rPr>
              <a:t>HoA</a:t>
            </a:r>
            <a:r>
              <a:rPr lang="en-US" sz="1000" dirty="0" smtClean="0">
                <a:solidFill>
                  <a:srgbClr val="000000"/>
                </a:solidFill>
                <a:latin typeface="Arial"/>
                <a:cs typeface="Times New Roman" pitchFamily="18" charset="0"/>
              </a:rPr>
              <a:t>)</a:t>
            </a:r>
          </a:p>
          <a:p>
            <a:pPr eaLnBrk="0" hangingPunct="0"/>
            <a:endParaRPr lang="en-US" sz="1000" dirty="0">
              <a:solidFill>
                <a:srgbClr val="000000"/>
              </a:solidFill>
              <a:latin typeface="Arial"/>
              <a:cs typeface="Times New Roman" pitchFamily="18" charset="0"/>
            </a:endParaRPr>
          </a:p>
          <a:p>
            <a:r>
              <a:rPr lang="en-US" sz="1000" i="1" dirty="0" smtClean="0">
                <a:effectLst>
                  <a:outerShdw blurRad="38100" dist="38100" dir="2700000" algn="tl">
                    <a:srgbClr val="000000">
                      <a:alpha val="43137"/>
                    </a:srgbClr>
                  </a:outerShdw>
                </a:effectLst>
              </a:rPr>
              <a:t>Must complete at least one tour before in zone for CDR</a:t>
            </a:r>
            <a:endParaRPr lang="en-US" sz="10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075163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77"/>
          <p:cNvGrpSpPr>
            <a:grpSpLocks/>
          </p:cNvGrpSpPr>
          <p:nvPr/>
        </p:nvGrpSpPr>
        <p:grpSpPr bwMode="auto">
          <a:xfrm>
            <a:off x="563570" y="1897487"/>
            <a:ext cx="8310893" cy="380389"/>
            <a:chOff x="100" y="2555"/>
            <a:chExt cx="5664" cy="413"/>
          </a:xfrm>
        </p:grpSpPr>
        <p:sp>
          <p:nvSpPr>
            <p:cNvPr id="105" name="Line 79"/>
            <p:cNvSpPr>
              <a:spLocks noChangeShapeType="1"/>
            </p:cNvSpPr>
            <p:nvPr/>
          </p:nvSpPr>
          <p:spPr bwMode="auto">
            <a:xfrm flipV="1">
              <a:off x="202" y="2660"/>
              <a:ext cx="5467" cy="1"/>
            </a:xfrm>
            <a:prstGeom prst="line">
              <a:avLst/>
            </a:prstGeom>
            <a:noFill/>
            <a:ln w="25400">
              <a:solidFill>
                <a:schemeClr val="tx1"/>
              </a:solidFill>
              <a:round/>
              <a:headEnd/>
              <a:tailEnd type="triangle" w="med" len="med"/>
            </a:ln>
          </p:spPr>
          <p:txBody>
            <a:bodyPr wrap="none" anchor="ctr"/>
            <a:lstStyle/>
            <a:p>
              <a:pPr eaLnBrk="0" hangingPunct="0"/>
              <a:endParaRPr lang="en-US" sz="2400">
                <a:solidFill>
                  <a:srgbClr val="000000"/>
                </a:solidFill>
                <a:latin typeface="Arial"/>
              </a:endParaRPr>
            </a:p>
          </p:txBody>
        </p:sp>
        <p:sp>
          <p:nvSpPr>
            <p:cNvPr id="104" name="Rectangle 78"/>
            <p:cNvSpPr>
              <a:spLocks noChangeArrowheads="1"/>
            </p:cNvSpPr>
            <p:nvPr/>
          </p:nvSpPr>
          <p:spPr bwMode="auto">
            <a:xfrm>
              <a:off x="100" y="2601"/>
              <a:ext cx="5664" cy="367"/>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1600" dirty="0">
                  <a:solidFill>
                    <a:srgbClr val="000000"/>
                  </a:solidFill>
                  <a:latin typeface="Times New Roman" pitchFamily="18" charset="0"/>
                  <a:cs typeface="Times New Roman" pitchFamily="18" charset="0"/>
                </a:rPr>
                <a:t> </a:t>
              </a:r>
              <a:r>
                <a:rPr lang="en-US" sz="1400" b="1" dirty="0">
                  <a:solidFill>
                    <a:srgbClr val="000000"/>
                  </a:solidFill>
                  <a:latin typeface="Arial"/>
                  <a:cs typeface="Times New Roman" pitchFamily="18" charset="0"/>
                </a:rPr>
                <a:t> </a:t>
              </a:r>
              <a:r>
                <a:rPr lang="en-US" sz="1400" b="1" dirty="0" smtClean="0">
                  <a:solidFill>
                    <a:srgbClr val="000000"/>
                  </a:solidFill>
                  <a:latin typeface="Arial"/>
                  <a:cs typeface="Times New Roman" pitchFamily="18" charset="0"/>
                </a:rPr>
                <a:t>                                       </a:t>
              </a:r>
              <a:r>
                <a:rPr lang="en-US" sz="1000" b="1" dirty="0" smtClean="0">
                  <a:solidFill>
                    <a:srgbClr val="000000"/>
                  </a:solidFill>
                  <a:latin typeface="Arial"/>
                  <a:cs typeface="Times New Roman" pitchFamily="18" charset="0"/>
                </a:rPr>
                <a:t>6                                                12                                                    18                                          24         </a:t>
              </a:r>
              <a:r>
                <a:rPr lang="en-US" sz="1400" b="1" dirty="0" smtClean="0">
                  <a:solidFill>
                    <a:srgbClr val="000000"/>
                  </a:solidFill>
                  <a:latin typeface="Arial"/>
                  <a:cs typeface="Times New Roman" pitchFamily="18" charset="0"/>
                </a:rPr>
                <a:t>   </a:t>
              </a:r>
              <a:endParaRPr lang="en-US" sz="1400" b="1" dirty="0">
                <a:solidFill>
                  <a:srgbClr val="000000"/>
                </a:solidFill>
                <a:latin typeface="Arial"/>
                <a:cs typeface="Times New Roman" pitchFamily="18" charset="0"/>
              </a:endParaRPr>
            </a:p>
          </p:txBody>
        </p:sp>
        <p:sp>
          <p:nvSpPr>
            <p:cNvPr id="106" name="Line 80"/>
            <p:cNvSpPr>
              <a:spLocks noChangeShapeType="1"/>
            </p:cNvSpPr>
            <p:nvPr/>
          </p:nvSpPr>
          <p:spPr bwMode="auto">
            <a:xfrm>
              <a:off x="204" y="2555"/>
              <a:ext cx="0" cy="191"/>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5" name="Line 93"/>
            <p:cNvSpPr>
              <a:spLocks noChangeShapeType="1"/>
            </p:cNvSpPr>
            <p:nvPr/>
          </p:nvSpPr>
          <p:spPr bwMode="auto">
            <a:xfrm flipH="1">
              <a:off x="3788" y="2653"/>
              <a:ext cx="0" cy="80"/>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7" name="Line 95"/>
            <p:cNvSpPr>
              <a:spLocks noChangeShapeType="1"/>
            </p:cNvSpPr>
            <p:nvPr/>
          </p:nvSpPr>
          <p:spPr bwMode="auto">
            <a:xfrm>
              <a:off x="4766" y="2653"/>
              <a:ext cx="0" cy="68"/>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2" name="Line 100"/>
            <p:cNvSpPr>
              <a:spLocks noChangeShapeType="1"/>
            </p:cNvSpPr>
            <p:nvPr/>
          </p:nvSpPr>
          <p:spPr bwMode="auto">
            <a:xfrm>
              <a:off x="2555" y="2660"/>
              <a:ext cx="0" cy="73"/>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5" name="Line 103"/>
            <p:cNvSpPr>
              <a:spLocks noChangeShapeType="1"/>
            </p:cNvSpPr>
            <p:nvPr/>
          </p:nvSpPr>
          <p:spPr bwMode="auto">
            <a:xfrm flipH="1">
              <a:off x="1435" y="2674"/>
              <a:ext cx="0" cy="59"/>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grpSp>
      <p:sp>
        <p:nvSpPr>
          <p:cNvPr id="3091" name="Rectangle 80"/>
          <p:cNvSpPr>
            <a:spLocks noChangeArrowheads="1"/>
          </p:cNvSpPr>
          <p:nvPr/>
        </p:nvSpPr>
        <p:spPr bwMode="auto">
          <a:xfrm>
            <a:off x="1143000" y="381000"/>
            <a:ext cx="7744800" cy="553998"/>
          </a:xfrm>
          <a:prstGeom prst="rect">
            <a:avLst/>
          </a:prstGeom>
          <a:noFill/>
          <a:ln w="9525">
            <a:noFill/>
            <a:miter lim="800000"/>
            <a:headEnd/>
            <a:tailEnd/>
          </a:ln>
        </p:spPr>
        <p:txBody>
          <a:bodyPr wrap="square" lIns="0" tIns="0" rIns="0" bIns="0">
            <a:spAutoFit/>
          </a:bodyPr>
          <a:lstStyle/>
          <a:p>
            <a:pPr algn="ctr" eaLnBrk="0" hangingPunct="0"/>
            <a:r>
              <a:rPr lang="en-US" sz="3600" b="1" dirty="0" smtClean="0">
                <a:solidFill>
                  <a:srgbClr val="000000"/>
                </a:solidFill>
                <a:latin typeface="Arial"/>
                <a:cs typeface="Times New Roman" pitchFamily="18" charset="0"/>
              </a:rPr>
              <a:t>MC </a:t>
            </a:r>
            <a:r>
              <a:rPr lang="en-US" sz="3600" b="1" dirty="0" smtClean="0">
                <a:latin typeface="Arial"/>
                <a:cs typeface="Times New Roman" pitchFamily="18" charset="0"/>
              </a:rPr>
              <a:t>Emergency Medicine </a:t>
            </a:r>
            <a:r>
              <a:rPr lang="en-US" sz="3600" b="1" dirty="0" smtClean="0">
                <a:solidFill>
                  <a:srgbClr val="000000"/>
                </a:solidFill>
                <a:latin typeface="Arial"/>
                <a:cs typeface="Times New Roman" pitchFamily="18" charset="0"/>
              </a:rPr>
              <a:t>Planner</a:t>
            </a:r>
            <a:endParaRPr lang="en-US" sz="3600" b="1" dirty="0">
              <a:solidFill>
                <a:srgbClr val="000000"/>
              </a:solidFill>
              <a:latin typeface="Arial"/>
              <a:cs typeface="Times New Roman" pitchFamily="18" charset="0"/>
            </a:endParaRPr>
          </a:p>
        </p:txBody>
      </p:sp>
      <p:sp>
        <p:nvSpPr>
          <p:cNvPr id="57" name="AutoShape 28"/>
          <p:cNvSpPr>
            <a:spLocks noChangeArrowheads="1"/>
          </p:cNvSpPr>
          <p:nvPr/>
        </p:nvSpPr>
        <p:spPr bwMode="auto">
          <a:xfrm>
            <a:off x="6244019" y="2300123"/>
            <a:ext cx="1699564" cy="1733432"/>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SENIOR EXECUTIVE</a:t>
            </a:r>
          </a:p>
          <a:p>
            <a:pPr eaLnBrk="0" hangingPunct="0"/>
            <a:r>
              <a:rPr lang="en-US" sz="1000" dirty="0" smtClean="0">
                <a:solidFill>
                  <a:srgbClr val="000000"/>
                </a:solidFill>
                <a:latin typeface="Arial"/>
                <a:cs typeface="Times New Roman" pitchFamily="18" charset="0"/>
              </a:rPr>
              <a:t>TYCOM, Fleet, MEF</a:t>
            </a:r>
          </a:p>
          <a:p>
            <a:pPr marL="171450" indent="-171450" eaLnBrk="0" hangingPunct="0">
              <a:buFontTx/>
              <a:buChar char="-"/>
            </a:pPr>
            <a:r>
              <a:rPr lang="en-US" sz="1000" dirty="0" smtClean="0">
                <a:solidFill>
                  <a:srgbClr val="000000"/>
                </a:solidFill>
                <a:latin typeface="Arial"/>
                <a:cs typeface="Times New Roman" pitchFamily="18" charset="0"/>
              </a:rPr>
              <a:t>All nominative positions</a:t>
            </a:r>
          </a:p>
          <a:p>
            <a:pPr marL="171450" indent="-171450" eaLnBrk="0" hangingPunct="0">
              <a:buFontTx/>
              <a:buChar char="-"/>
            </a:pPr>
            <a:r>
              <a:rPr lang="en-US" sz="1000" dirty="0" smtClean="0">
                <a:solidFill>
                  <a:srgbClr val="000000"/>
                </a:solidFill>
                <a:latin typeface="Arial"/>
                <a:cs typeface="Times New Roman" pitchFamily="18" charset="0"/>
              </a:rPr>
              <a:t>Selected by Corps </a:t>
            </a:r>
            <a:r>
              <a:rPr lang="en-US" sz="1000" dirty="0">
                <a:solidFill>
                  <a:srgbClr val="000000"/>
                </a:solidFill>
                <a:latin typeface="Arial"/>
                <a:cs typeface="Times New Roman" pitchFamily="18" charset="0"/>
              </a:rPr>
              <a:t>C</a:t>
            </a:r>
            <a:r>
              <a:rPr lang="en-US" sz="1000" dirty="0" smtClean="0">
                <a:solidFill>
                  <a:srgbClr val="000000"/>
                </a:solidFill>
                <a:latin typeface="Arial"/>
                <a:cs typeface="Times New Roman" pitchFamily="18" charset="0"/>
              </a:rPr>
              <a:t>hief</a:t>
            </a:r>
          </a:p>
          <a:p>
            <a:pPr marL="171450" indent="-171450" eaLnBrk="0" hangingPunct="0">
              <a:buFontTx/>
              <a:buChar char="-"/>
            </a:pPr>
            <a:r>
              <a:rPr lang="en-US" sz="1000" dirty="0" smtClean="0">
                <a:solidFill>
                  <a:srgbClr val="000000"/>
                </a:solidFill>
                <a:latin typeface="Arial"/>
                <a:cs typeface="Times New Roman" pitchFamily="18" charset="0"/>
              </a:rPr>
              <a:t>Must have significant</a:t>
            </a:r>
          </a:p>
          <a:p>
            <a:pPr eaLnBrk="0" hangingPunct="0"/>
            <a:r>
              <a:rPr lang="en-US" sz="1000" dirty="0">
                <a:solidFill>
                  <a:srgbClr val="000000"/>
                </a:solidFill>
                <a:latin typeface="Arial"/>
                <a:cs typeface="Times New Roman" pitchFamily="18" charset="0"/>
              </a:rPr>
              <a:t>o</a:t>
            </a:r>
            <a:r>
              <a:rPr lang="en-US" sz="1000" dirty="0" smtClean="0">
                <a:solidFill>
                  <a:srgbClr val="000000"/>
                </a:solidFill>
                <a:latin typeface="Arial"/>
                <a:cs typeface="Times New Roman" pitchFamily="18" charset="0"/>
              </a:rPr>
              <a:t>perational experience</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Talk to SL, detailer and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Corps Chief leadership to</a:t>
            </a:r>
          </a:p>
          <a:p>
            <a:pPr eaLnBrk="0" hangingPunct="0"/>
            <a:r>
              <a:rPr lang="en-US" sz="1000" i="1" dirty="0">
                <a:effectLst>
                  <a:outerShdw blurRad="38100" dist="38100" dir="2700000" algn="tl">
                    <a:srgbClr val="000000">
                      <a:alpha val="43137"/>
                    </a:srgbClr>
                  </a:outerShdw>
                </a:effectLst>
                <a:latin typeface="Arial"/>
                <a:cs typeface="Times New Roman" pitchFamily="18" charset="0"/>
              </a:rPr>
              <a:t>i</a:t>
            </a:r>
            <a:r>
              <a:rPr lang="en-US" sz="1000" i="1" dirty="0" smtClean="0">
                <a:effectLst>
                  <a:outerShdw blurRad="38100" dist="38100" dir="2700000" algn="tl">
                    <a:srgbClr val="000000">
                      <a:alpha val="43137"/>
                    </a:srgbClr>
                  </a:outerShdw>
                </a:effectLst>
                <a:latin typeface="Arial"/>
                <a:cs typeface="Times New Roman" pitchFamily="18" charset="0"/>
              </a:rPr>
              <a:t>nquire about nominative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billets.</a:t>
            </a:r>
          </a:p>
        </p:txBody>
      </p:sp>
      <p:sp>
        <p:nvSpPr>
          <p:cNvPr id="58" name="AutoShape 29"/>
          <p:cNvSpPr>
            <a:spLocks noChangeArrowheads="1"/>
          </p:cNvSpPr>
          <p:nvPr/>
        </p:nvSpPr>
        <p:spPr bwMode="auto">
          <a:xfrm>
            <a:off x="713236" y="2297458"/>
            <a:ext cx="3711055" cy="1750541"/>
          </a:xfrm>
          <a:prstGeom prst="roundRect">
            <a:avLst>
              <a:gd name="adj" fmla="val 16667"/>
            </a:avLst>
          </a:prstGeom>
          <a:solidFill>
            <a:srgbClr val="CCECFF"/>
          </a:solidFill>
          <a:ln w="9525">
            <a:solidFill>
              <a:schemeClr val="tx1"/>
            </a:solidFill>
            <a:round/>
            <a:headEnd/>
            <a:tailEnd/>
          </a:ln>
        </p:spPr>
        <p:txBody>
          <a:bodyPr wrap="none" lIns="36576" numCol="2" anchor="ctr"/>
          <a:lstStyle/>
          <a:p>
            <a:pPr eaLnBrk="0" hangingPunct="0"/>
            <a:r>
              <a:rPr lang="en-US" sz="1000" b="1" u="sng" dirty="0" smtClean="0">
                <a:solidFill>
                  <a:srgbClr val="000000"/>
                </a:solidFill>
                <a:latin typeface="Arial"/>
                <a:cs typeface="Times New Roman" pitchFamily="18" charset="0"/>
              </a:rPr>
              <a:t>JUNIOR OPERATIONAL    </a:t>
            </a:r>
          </a:p>
          <a:p>
            <a:pPr eaLnBrk="0" hangingPunct="0"/>
            <a:r>
              <a:rPr lang="en-US" sz="1000" dirty="0" smtClean="0">
                <a:solidFill>
                  <a:srgbClr val="000000"/>
                </a:solidFill>
                <a:latin typeface="Arial"/>
                <a:cs typeface="Times New Roman" pitchFamily="18" charset="0"/>
              </a:rPr>
              <a:t>Small Deck SMO (GMO)</a:t>
            </a:r>
          </a:p>
          <a:p>
            <a:pPr eaLnBrk="0" hangingPunct="0"/>
            <a:r>
              <a:rPr lang="en-US" sz="1000" dirty="0" smtClean="0">
                <a:solidFill>
                  <a:srgbClr val="000000"/>
                </a:solidFill>
                <a:latin typeface="Arial"/>
                <a:cs typeface="Times New Roman" pitchFamily="18" charset="0"/>
              </a:rPr>
              <a:t>Battalion Surgeon (GMO)</a:t>
            </a:r>
          </a:p>
          <a:p>
            <a:pPr eaLnBrk="0" hangingPunct="0"/>
            <a:r>
              <a:rPr lang="en-US" sz="1000" dirty="0" smtClean="0">
                <a:solidFill>
                  <a:srgbClr val="000000"/>
                </a:solidFill>
                <a:latin typeface="Arial"/>
                <a:cs typeface="Times New Roman" pitchFamily="18" charset="0"/>
              </a:rPr>
              <a:t>MEU STP OIC (Attending)</a:t>
            </a: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91" name="Text Box 67"/>
          <p:cNvSpPr txBox="1">
            <a:spLocks noChangeArrowheads="1"/>
          </p:cNvSpPr>
          <p:nvPr/>
        </p:nvSpPr>
        <p:spPr bwMode="auto">
          <a:xfrm>
            <a:off x="218402" y="1134009"/>
            <a:ext cx="8707195" cy="779059"/>
          </a:xfrm>
          <a:prstGeom prst="rect">
            <a:avLst/>
          </a:prstGeom>
          <a:noFill/>
          <a:ln w="9525">
            <a:noFill/>
            <a:miter lim="800000"/>
            <a:headEnd/>
            <a:tailEnd/>
          </a:ln>
          <a:effectLst/>
        </p:spPr>
        <p:txBody>
          <a:bodyPr wrap="square">
            <a:spAutoFit/>
          </a:bodyPr>
          <a:lstStyle/>
          <a:p>
            <a:pPr eaLnBrk="0" hangingPunct="0">
              <a:lnSpc>
                <a:spcPct val="85000"/>
              </a:lnSpc>
              <a:defRPr/>
            </a:pPr>
            <a:r>
              <a:rPr lang="en-US" sz="1050" b="1" dirty="0">
                <a:solidFill>
                  <a:srgbClr val="000000"/>
                </a:solidFill>
                <a:latin typeface="Arial"/>
              </a:rPr>
              <a:t>Intent: </a:t>
            </a:r>
            <a:r>
              <a:rPr lang="en-US" sz="1050" dirty="0">
                <a:solidFill>
                  <a:srgbClr val="000000"/>
                </a:solidFill>
                <a:latin typeface="Arial"/>
              </a:rPr>
              <a:t>The Navy </a:t>
            </a:r>
            <a:r>
              <a:rPr lang="en-US" sz="1050" dirty="0" smtClean="0">
                <a:solidFill>
                  <a:srgbClr val="000000"/>
                </a:solidFill>
                <a:latin typeface="Arial"/>
              </a:rPr>
              <a:t>MC Career Progression slide displays the larger leadership and promotional spectrum with an operational focus.  This slide specifically addresses opportunities within </a:t>
            </a:r>
            <a:r>
              <a:rPr lang="en-US" sz="1050" dirty="0" smtClean="0">
                <a:latin typeface="Arial"/>
              </a:rPr>
              <a:t>the Emergency Medicine </a:t>
            </a:r>
            <a:r>
              <a:rPr lang="en-US" sz="1050" dirty="0" smtClean="0">
                <a:solidFill>
                  <a:srgbClr val="000000"/>
                </a:solidFill>
                <a:latin typeface="Arial"/>
              </a:rPr>
              <a:t>career pathway and suitable operational billets.</a:t>
            </a:r>
            <a:r>
              <a:rPr lang="en-US" sz="1050" dirty="0">
                <a:solidFill>
                  <a:srgbClr val="000000"/>
                </a:solidFill>
                <a:latin typeface="Arial"/>
              </a:rPr>
              <a:t/>
            </a:r>
            <a:br>
              <a:rPr lang="en-US" sz="1050" dirty="0">
                <a:solidFill>
                  <a:srgbClr val="000000"/>
                </a:solidFill>
                <a:latin typeface="Arial"/>
              </a:rPr>
            </a:br>
            <a:r>
              <a:rPr lang="en-US" sz="1050" b="1" dirty="0" smtClean="0">
                <a:solidFill>
                  <a:srgbClr val="000000"/>
                </a:solidFill>
                <a:latin typeface="Arial"/>
              </a:rPr>
              <a:t>Expectations</a:t>
            </a:r>
            <a:r>
              <a:rPr lang="en-US" sz="1050" b="1" dirty="0">
                <a:solidFill>
                  <a:srgbClr val="000000"/>
                </a:solidFill>
                <a:latin typeface="Arial"/>
              </a:rPr>
              <a:t>:</a:t>
            </a:r>
            <a:r>
              <a:rPr lang="en-US" sz="1050" dirty="0">
                <a:solidFill>
                  <a:srgbClr val="000000"/>
                </a:solidFill>
                <a:latin typeface="Arial"/>
              </a:rPr>
              <a:t> </a:t>
            </a:r>
            <a:r>
              <a:rPr lang="en-US" sz="1050" dirty="0" smtClean="0">
                <a:solidFill>
                  <a:srgbClr val="000000"/>
                </a:solidFill>
                <a:latin typeface="Arial"/>
              </a:rPr>
              <a:t>The career minded Navy Physician is expected to balance the demands of excellence as a physician against those of operational medicine leadership.  Maintaining currency in the three domains listed below is optimal and requires intentional career management.  The listed opportunities are illustrative but not exhaustive.  </a:t>
            </a:r>
            <a:endParaRPr lang="en-US" sz="1050" b="1" dirty="0">
              <a:solidFill>
                <a:srgbClr val="000000"/>
              </a:solidFill>
              <a:latin typeface="Arial"/>
            </a:endParaRPr>
          </a:p>
        </p:txBody>
      </p:sp>
      <p:sp>
        <p:nvSpPr>
          <p:cNvPr id="98" name="AutoShape 76"/>
          <p:cNvSpPr>
            <a:spLocks noChangeArrowheads="1"/>
          </p:cNvSpPr>
          <p:nvPr/>
        </p:nvSpPr>
        <p:spPr bwMode="auto">
          <a:xfrm>
            <a:off x="4424292" y="2298221"/>
            <a:ext cx="1810447" cy="1735334"/>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EXECUTIVE OPERATIONAL</a:t>
            </a:r>
          </a:p>
          <a:p>
            <a:pPr eaLnBrk="0" hangingPunct="0"/>
            <a:r>
              <a:rPr lang="en-US" sz="1000" dirty="0" smtClean="0">
                <a:solidFill>
                  <a:srgbClr val="000000"/>
                </a:solidFill>
                <a:latin typeface="Arial"/>
                <a:cs typeface="Times New Roman" pitchFamily="18" charset="0"/>
              </a:rPr>
              <a:t>CVN/LHD/LHA SMO</a:t>
            </a:r>
          </a:p>
          <a:p>
            <a:pPr eaLnBrk="0" hangingPunct="0"/>
            <a:r>
              <a:rPr lang="en-US" sz="1000" dirty="0">
                <a:solidFill>
                  <a:srgbClr val="000000"/>
                </a:solidFill>
                <a:latin typeface="Arial"/>
                <a:cs typeface="Times New Roman" pitchFamily="18" charset="0"/>
              </a:rPr>
              <a:t>Group UMO</a:t>
            </a:r>
          </a:p>
          <a:p>
            <a:pPr eaLnBrk="0" hangingPunct="0"/>
            <a:r>
              <a:rPr lang="en-US" sz="1000" dirty="0" smtClean="0">
                <a:solidFill>
                  <a:srgbClr val="000000"/>
                </a:solidFill>
                <a:latin typeface="Arial"/>
                <a:cs typeface="Times New Roman" pitchFamily="18" charset="0"/>
              </a:rPr>
              <a:t>CATF Surgeon/FST OIC</a:t>
            </a:r>
          </a:p>
          <a:p>
            <a:pPr eaLnBrk="0" hangingPunct="0"/>
            <a:r>
              <a:rPr lang="en-US" sz="1000" dirty="0" smtClean="0">
                <a:solidFill>
                  <a:srgbClr val="000000"/>
                </a:solidFill>
                <a:latin typeface="Arial"/>
                <a:cs typeface="Times New Roman" pitchFamily="18" charset="0"/>
              </a:rPr>
              <a:t>MARDIV/MLG/Wing Surgeon</a:t>
            </a:r>
          </a:p>
          <a:p>
            <a:pPr eaLnBrk="0" hangingPunct="0"/>
            <a:r>
              <a:rPr lang="en-US" sz="1000" dirty="0" smtClean="0">
                <a:solidFill>
                  <a:srgbClr val="000000"/>
                </a:solidFill>
                <a:latin typeface="Arial"/>
                <a:cs typeface="Times New Roman" pitchFamily="18" charset="0"/>
              </a:rPr>
              <a:t>T-AH Director</a:t>
            </a:r>
          </a:p>
          <a:p>
            <a:pPr eaLnBrk="0" hangingPunct="0"/>
            <a:r>
              <a:rPr lang="en-US" sz="1000" dirty="0" smtClean="0">
                <a:solidFill>
                  <a:srgbClr val="000000"/>
                </a:solidFill>
                <a:latin typeface="Arial"/>
                <a:cs typeface="Times New Roman" pitchFamily="18" charset="0"/>
              </a:rPr>
              <a:t>Medical Battalion CPS</a:t>
            </a:r>
          </a:p>
          <a:p>
            <a:pPr eaLnBrk="0" hangingPunct="0"/>
            <a:endParaRPr lang="en-US" sz="1000" dirty="0">
              <a:solidFill>
                <a:srgbClr val="000000"/>
              </a:solidFill>
              <a:latin typeface="Arial"/>
              <a:cs typeface="Times New Roman" pitchFamily="18" charset="0"/>
            </a:endParaRPr>
          </a:p>
          <a:p>
            <a:pPr eaLnBrk="0" hangingPunct="0"/>
            <a:endParaRPr lang="en-US" sz="1000" i="1" dirty="0" smtClean="0">
              <a:solidFill>
                <a:srgbClr val="FF0000"/>
              </a:solidFill>
              <a:latin typeface="Arial"/>
              <a:cs typeface="Times New Roman" pitchFamily="18" charset="0"/>
            </a:endParaRPr>
          </a:p>
        </p:txBody>
      </p:sp>
      <p:sp>
        <p:nvSpPr>
          <p:cNvPr id="110" name="AutoShape 75"/>
          <p:cNvSpPr>
            <a:spLocks noChangeArrowheads="1"/>
          </p:cNvSpPr>
          <p:nvPr/>
        </p:nvSpPr>
        <p:spPr bwMode="auto">
          <a:xfrm>
            <a:off x="737452" y="4055864"/>
            <a:ext cx="3686839" cy="699487"/>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rPr>
              <a:t>Res/Fellowship/Board Cert  </a:t>
            </a:r>
            <a:r>
              <a:rPr lang="en-US" sz="1000" b="1" dirty="0" smtClean="0">
                <a:effectLst>
                  <a:outerShdw blurRad="38100" dist="38100" dir="2700000" algn="tl">
                    <a:srgbClr val="000000">
                      <a:alpha val="43137"/>
                    </a:srgbClr>
                  </a:outerShdw>
                </a:effectLst>
                <a:latin typeface="Arial"/>
                <a:sym typeface="Wingdings" panose="05000000000000000000" pitchFamily="2" charset="2"/>
              </a:rPr>
              <a:t> </a:t>
            </a:r>
            <a:r>
              <a:rPr lang="en-US" sz="1000" i="1" dirty="0" smtClean="0">
                <a:effectLst>
                  <a:outerShdw blurRad="38100" dist="38100" dir="2700000" algn="tl">
                    <a:srgbClr val="000000">
                      <a:alpha val="43137"/>
                    </a:srgbClr>
                  </a:outerShdw>
                </a:effectLst>
                <a:latin typeface="Arial"/>
                <a:sym typeface="Wingdings" panose="05000000000000000000" pitchFamily="2" charset="2"/>
              </a:rPr>
              <a:t>Must be board certified by CDR</a:t>
            </a:r>
            <a:endParaRPr lang="en-US" sz="1000" i="1" dirty="0" smtClean="0">
              <a:effectLst>
                <a:outerShdw blurRad="38100" dist="38100" dir="2700000" algn="tl">
                  <a:srgbClr val="000000">
                    <a:alpha val="43137"/>
                  </a:srgbClr>
                </a:outerShdw>
              </a:effectLst>
              <a:latin typeface="Arial"/>
            </a:endParaRPr>
          </a:p>
          <a:p>
            <a:pPr eaLnBrk="0" hangingPunct="0"/>
            <a:r>
              <a:rPr lang="en-US" sz="1000" dirty="0" smtClean="0">
                <a:solidFill>
                  <a:srgbClr val="000000"/>
                </a:solidFill>
                <a:latin typeface="Arial"/>
              </a:rPr>
              <a:t>USU Assistant Professor</a:t>
            </a:r>
          </a:p>
          <a:p>
            <a:pPr eaLnBrk="0" hangingPunct="0"/>
            <a:r>
              <a:rPr lang="en-US" sz="1000" dirty="0" smtClean="0">
                <a:solidFill>
                  <a:srgbClr val="000000"/>
                </a:solidFill>
                <a:latin typeface="Arial"/>
              </a:rPr>
              <a:t>MEC Committee Member</a:t>
            </a:r>
          </a:p>
          <a:p>
            <a:pPr eaLnBrk="0" hangingPunct="0"/>
            <a:r>
              <a:rPr lang="en-US" sz="1000" dirty="0" smtClean="0">
                <a:solidFill>
                  <a:srgbClr val="000000"/>
                </a:solidFill>
                <a:latin typeface="Arial"/>
              </a:rPr>
              <a:t>House Staff Council</a:t>
            </a:r>
          </a:p>
        </p:txBody>
      </p:sp>
      <p:sp>
        <p:nvSpPr>
          <p:cNvPr id="111" name="AutoShape 76"/>
          <p:cNvSpPr>
            <a:spLocks noChangeArrowheads="1"/>
          </p:cNvSpPr>
          <p:nvPr/>
        </p:nvSpPr>
        <p:spPr bwMode="auto">
          <a:xfrm>
            <a:off x="4415012" y="4033556"/>
            <a:ext cx="1829875" cy="713160"/>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Associate Master Clinician</a:t>
            </a:r>
          </a:p>
          <a:p>
            <a:pPr eaLnBrk="0" hangingPunct="0"/>
            <a:r>
              <a:rPr lang="en-US" sz="1000" dirty="0" smtClean="0">
                <a:latin typeface="Arial"/>
                <a:cs typeface="Times New Roman" pitchFamily="18" charset="0"/>
              </a:rPr>
              <a:t>USU Associate Professor</a:t>
            </a:r>
          </a:p>
          <a:p>
            <a:pPr eaLnBrk="0" hangingPunct="0"/>
            <a:r>
              <a:rPr lang="en-US" sz="1000" dirty="0" smtClean="0">
                <a:latin typeface="Arial"/>
                <a:cs typeface="Times New Roman" pitchFamily="18" charset="0"/>
              </a:rPr>
              <a:t>Med Exec Committee Chair</a:t>
            </a:r>
          </a:p>
        </p:txBody>
      </p:sp>
      <p:sp>
        <p:nvSpPr>
          <p:cNvPr id="112" name="AutoShape 28"/>
          <p:cNvSpPr>
            <a:spLocks noChangeArrowheads="1"/>
          </p:cNvSpPr>
          <p:nvPr/>
        </p:nvSpPr>
        <p:spPr bwMode="auto">
          <a:xfrm>
            <a:off x="6255787" y="4041420"/>
            <a:ext cx="1687795" cy="705295"/>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Master Clinician</a:t>
            </a:r>
          </a:p>
          <a:p>
            <a:pPr eaLnBrk="0" hangingPunct="0"/>
            <a:r>
              <a:rPr lang="en-US" sz="1000" dirty="0" smtClean="0">
                <a:solidFill>
                  <a:srgbClr val="000000"/>
                </a:solidFill>
                <a:latin typeface="Arial"/>
                <a:cs typeface="Times New Roman" pitchFamily="18" charset="0"/>
              </a:rPr>
              <a:t>USU Professor</a:t>
            </a:r>
          </a:p>
          <a:p>
            <a:pPr eaLnBrk="0" hangingPunct="0"/>
            <a:r>
              <a:rPr lang="en-US" sz="1000" dirty="0" smtClean="0">
                <a:solidFill>
                  <a:srgbClr val="000000"/>
                </a:solidFill>
                <a:latin typeface="Arial"/>
                <a:cs typeface="Times New Roman" pitchFamily="18" charset="0"/>
              </a:rPr>
              <a:t>Specialty Leader</a:t>
            </a:r>
          </a:p>
          <a:p>
            <a:pPr eaLnBrk="0" hangingPunct="0"/>
            <a:r>
              <a:rPr lang="en-US" sz="1000" dirty="0" smtClean="0">
                <a:latin typeface="Arial"/>
                <a:cs typeface="Times New Roman" pitchFamily="18" charset="0"/>
              </a:rPr>
              <a:t>DHA ESCC Chair</a:t>
            </a:r>
          </a:p>
        </p:txBody>
      </p:sp>
      <p:pic>
        <p:nvPicPr>
          <p:cNvPr id="92"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67" r="10412" b="65895"/>
          <a:stretch/>
        </p:blipFill>
        <p:spPr bwMode="auto">
          <a:xfrm>
            <a:off x="6553705" y="2007091"/>
            <a:ext cx="426840" cy="270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641" r="29050" b="71346"/>
          <a:stretch/>
        </p:blipFill>
        <p:spPr bwMode="auto">
          <a:xfrm>
            <a:off x="4623740" y="2018479"/>
            <a:ext cx="292762" cy="271901"/>
          </a:xfrm>
          <a:prstGeom prst="rect">
            <a:avLst/>
          </a:prstGeom>
          <a:solidFill>
            <a:srgbClr val="CCECFF"/>
          </a:solidFill>
          <a:ln>
            <a:noFill/>
          </a:ln>
          <a:effectLst>
            <a:softEdge rad="25400"/>
          </a:effectLst>
          <a:extLst/>
        </p:spPr>
      </p:pic>
      <p:pic>
        <p:nvPicPr>
          <p:cNvPr id="94"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298" t="1510" r="28267" b="69953"/>
          <a:stretch/>
        </p:blipFill>
        <p:spPr bwMode="auto">
          <a:xfrm>
            <a:off x="2759647" y="2019064"/>
            <a:ext cx="297183" cy="281120"/>
          </a:xfrm>
          <a:prstGeom prst="rect">
            <a:avLst/>
          </a:prstGeom>
          <a:noFill/>
          <a:ln>
            <a:noFill/>
          </a:ln>
          <a:effectLst>
            <a:softEdge rad="25400"/>
          </a:effectLst>
          <a:extLst/>
        </p:spPr>
      </p:pic>
      <p:pic>
        <p:nvPicPr>
          <p:cNvPr id="95"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341" t="1634" r="18549" b="68868"/>
          <a:stretch/>
        </p:blipFill>
        <p:spPr bwMode="auto">
          <a:xfrm>
            <a:off x="963966" y="2028131"/>
            <a:ext cx="284719" cy="269328"/>
          </a:xfrm>
          <a:prstGeom prst="rect">
            <a:avLst/>
          </a:prstGeom>
          <a:noFill/>
          <a:ln>
            <a:noFill/>
          </a:ln>
          <a:effectLst>
            <a:softEdge rad="254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rot="16200000">
            <a:off x="-1013026" y="3889273"/>
            <a:ext cx="3004349" cy="492443"/>
          </a:xfrm>
          <a:prstGeom prst="rect">
            <a:avLst/>
          </a:prstGeom>
          <a:noFill/>
        </p:spPr>
        <p:txBody>
          <a:bodyPr wrap="none" rtlCol="0">
            <a:spAutoFit/>
          </a:bodyPr>
          <a:lstStyle/>
          <a:p>
            <a:pPr algn="ctr"/>
            <a:r>
              <a:rPr lang="en-US" sz="1400" b="1" u="sng" dirty="0" smtClean="0"/>
              <a:t>Opportunities</a:t>
            </a:r>
          </a:p>
          <a:p>
            <a:pPr algn="ctr"/>
            <a:r>
              <a:rPr lang="en-US" sz="1200" u="sng" dirty="0" smtClean="0"/>
              <a:t>Educational</a:t>
            </a:r>
            <a:r>
              <a:rPr lang="en-US" sz="1200" dirty="0" smtClean="0"/>
              <a:t>  </a:t>
            </a:r>
            <a:r>
              <a:rPr lang="en-US" sz="1200" u="sng" dirty="0" smtClean="0"/>
              <a:t> Clinical</a:t>
            </a:r>
            <a:r>
              <a:rPr lang="en-US" sz="1200" dirty="0" smtClean="0"/>
              <a:t>              </a:t>
            </a:r>
            <a:r>
              <a:rPr lang="en-US" sz="1200" u="sng" dirty="0" smtClean="0"/>
              <a:t>Operational</a:t>
            </a:r>
            <a:endParaRPr lang="en-US" sz="1200" u="sng" dirty="0"/>
          </a:p>
        </p:txBody>
      </p:sp>
      <p:sp>
        <p:nvSpPr>
          <p:cNvPr id="34" name="AutoShape 29"/>
          <p:cNvSpPr>
            <a:spLocks noChangeArrowheads="1"/>
          </p:cNvSpPr>
          <p:nvPr/>
        </p:nvSpPr>
        <p:spPr bwMode="auto">
          <a:xfrm>
            <a:off x="737452" y="4762443"/>
            <a:ext cx="3685622" cy="705296"/>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BROC/BMDOC, AROC/AMDOC</a:t>
            </a:r>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JPME-1</a:t>
            </a:r>
          </a:p>
          <a:p>
            <a:pPr eaLnBrk="0" hangingPunct="0"/>
            <a:r>
              <a:rPr lang="en-US" sz="1000" dirty="0" smtClean="0">
                <a:solidFill>
                  <a:srgbClr val="000000"/>
                </a:solidFill>
                <a:latin typeface="Arial"/>
                <a:cs typeface="Times New Roman" pitchFamily="18" charset="0"/>
              </a:rPr>
              <a:t>FMSO, SWMDOIC</a:t>
            </a:r>
          </a:p>
          <a:p>
            <a:pPr eaLnBrk="0" hangingPunct="0"/>
            <a:r>
              <a:rPr lang="en-US" sz="1000" dirty="0" smtClean="0">
                <a:solidFill>
                  <a:srgbClr val="000000"/>
                </a:solidFill>
                <a:latin typeface="Arial"/>
                <a:cs typeface="Times New Roman" pitchFamily="18" charset="0"/>
              </a:rPr>
              <a:t>JMOC Basic/Advanced</a:t>
            </a:r>
            <a:endParaRPr lang="en-US" sz="1000" dirty="0">
              <a:solidFill>
                <a:srgbClr val="000000"/>
              </a:solidFill>
              <a:latin typeface="Arial"/>
              <a:cs typeface="Times New Roman" pitchFamily="18" charset="0"/>
            </a:endParaRPr>
          </a:p>
        </p:txBody>
      </p:sp>
      <p:sp>
        <p:nvSpPr>
          <p:cNvPr id="35" name="AutoShape 29"/>
          <p:cNvSpPr>
            <a:spLocks noChangeArrowheads="1"/>
          </p:cNvSpPr>
          <p:nvPr/>
        </p:nvSpPr>
        <p:spPr bwMode="auto">
          <a:xfrm>
            <a:off x="4424291" y="4754579"/>
            <a:ext cx="1819728"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i="1"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in Public Health</a:t>
            </a:r>
          </a:p>
          <a:p>
            <a:pPr eaLnBrk="0" hangingPunct="0"/>
            <a:r>
              <a:rPr lang="en-US" sz="1000" dirty="0" smtClean="0">
                <a:solidFill>
                  <a:srgbClr val="000000"/>
                </a:solidFill>
                <a:latin typeface="Arial"/>
                <a:cs typeface="Times New Roman" pitchFamily="18" charset="0"/>
              </a:rPr>
              <a:t>JPME-2</a:t>
            </a:r>
          </a:p>
          <a:p>
            <a:pPr eaLnBrk="0" hangingPunct="0"/>
            <a:r>
              <a:rPr lang="en-US" sz="1000" smtClean="0">
                <a:solidFill>
                  <a:srgbClr val="000000"/>
                </a:solidFill>
                <a:latin typeface="Arial"/>
                <a:cs typeface="Times New Roman" pitchFamily="18" charset="0"/>
              </a:rPr>
              <a:t>Joint Staff SMLS</a:t>
            </a:r>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7" name="AutoShape 29"/>
          <p:cNvSpPr>
            <a:spLocks noChangeArrowheads="1"/>
          </p:cNvSpPr>
          <p:nvPr/>
        </p:nvSpPr>
        <p:spPr bwMode="auto">
          <a:xfrm>
            <a:off x="6255787" y="4754579"/>
            <a:ext cx="1687795"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Degree- MBA, MHA</a:t>
            </a:r>
          </a:p>
          <a:p>
            <a:pPr eaLnBrk="0" hangingPunct="0"/>
            <a:r>
              <a:rPr lang="en-US" sz="1000" smtClean="0">
                <a:solidFill>
                  <a:srgbClr val="000000"/>
                </a:solidFill>
                <a:latin typeface="Arial"/>
                <a:cs typeface="Times New Roman" pitchFamily="18" charset="0"/>
              </a:rPr>
              <a:t>Navy </a:t>
            </a:r>
            <a:r>
              <a:rPr lang="en-US" sz="1000" dirty="0" smtClean="0">
                <a:solidFill>
                  <a:srgbClr val="000000"/>
                </a:solidFill>
                <a:latin typeface="Arial"/>
                <a:cs typeface="Times New Roman" pitchFamily="18" charset="0"/>
              </a:rPr>
              <a:t>Senior Leader Course</a:t>
            </a:r>
          </a:p>
          <a:p>
            <a:pPr eaLnBrk="0" hangingPunct="0"/>
            <a:r>
              <a:rPr lang="en-US" sz="1000" dirty="0" smtClean="0">
                <a:solidFill>
                  <a:srgbClr val="000000"/>
                </a:solidFill>
                <a:latin typeface="Arial"/>
                <a:cs typeface="Times New Roman" pitchFamily="18" charset="0"/>
              </a:rPr>
              <a:t>Naval War College</a:t>
            </a:r>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8" name="TextBox 37"/>
          <p:cNvSpPr txBox="1"/>
          <p:nvPr/>
        </p:nvSpPr>
        <p:spPr>
          <a:xfrm>
            <a:off x="737452" y="5475603"/>
            <a:ext cx="7206130" cy="1015663"/>
          </a:xfrm>
          <a:prstGeom prst="rect">
            <a:avLst/>
          </a:prstGeom>
          <a:noFill/>
          <a:ln>
            <a:solidFill>
              <a:schemeClr val="tx1"/>
            </a:solidFill>
            <a:prstDash val="solid"/>
          </a:ln>
        </p:spPr>
        <p:txBody>
          <a:bodyPr wrap="square" rtlCol="0">
            <a:spAutoFit/>
          </a:bodyPr>
          <a:lstStyle/>
          <a:p>
            <a:r>
              <a:rPr lang="en-US" sz="1000" b="1" dirty="0"/>
              <a:t>Operational </a:t>
            </a:r>
            <a:r>
              <a:rPr lang="en-US" sz="1000" b="1" dirty="0" smtClean="0"/>
              <a:t>Billets </a:t>
            </a:r>
            <a:r>
              <a:rPr lang="en-US" sz="1000" dirty="0" smtClean="0"/>
              <a:t>are </a:t>
            </a:r>
            <a:r>
              <a:rPr lang="en-US" sz="1000" dirty="0"/>
              <a:t>central to career </a:t>
            </a:r>
            <a:r>
              <a:rPr lang="en-US" sz="1000" dirty="0" smtClean="0"/>
              <a:t>progression and to the development of operational competency.  You should have completed at least one tour by the time you are in zone for CDR, if not more.  A senior operational tour or exec operational tour should be in your record by the time you are in zone for CAPT.  Executive Operational billets are increasingly nominative.</a:t>
            </a:r>
            <a:r>
              <a:rPr lang="en-US" sz="1000" dirty="0"/>
              <a:t/>
            </a:r>
            <a:br>
              <a:rPr lang="en-US" sz="1000" dirty="0"/>
            </a:br>
            <a:r>
              <a:rPr lang="en-US" sz="1000" b="1" dirty="0" smtClean="0"/>
              <a:t>MTF Leadership </a:t>
            </a:r>
            <a:r>
              <a:rPr lang="en-US" sz="1000" dirty="0" smtClean="0"/>
              <a:t>demonstrates clinical expertise and leadership: Chairing committees, leading divisions, departments and directorates.  The guidance above does not supplant but rather compliments demonstrating operational and clinical expertise.</a:t>
            </a:r>
            <a:endParaRPr lang="en-US" sz="1000" b="1" dirty="0" smtClean="0"/>
          </a:p>
          <a:p>
            <a:r>
              <a:rPr lang="en-US" sz="1000" b="1" dirty="0" smtClean="0">
                <a:solidFill>
                  <a:srgbClr val="000000"/>
                </a:solidFill>
                <a:latin typeface="Arial"/>
              </a:rPr>
              <a:t>Bottom Line</a:t>
            </a:r>
            <a:r>
              <a:rPr lang="en-US" sz="1000" dirty="0" smtClean="0">
                <a:solidFill>
                  <a:srgbClr val="000000"/>
                </a:solidFill>
                <a:latin typeface="Arial"/>
              </a:rPr>
              <a:t>: </a:t>
            </a:r>
            <a:r>
              <a:rPr lang="en-US" sz="1000" dirty="0">
                <a:solidFill>
                  <a:srgbClr val="000000"/>
                </a:solidFill>
                <a:latin typeface="Arial"/>
              </a:rPr>
              <a:t>Keeping operational currency </a:t>
            </a:r>
            <a:r>
              <a:rPr lang="en-US" sz="1000" dirty="0" smtClean="0">
                <a:solidFill>
                  <a:srgbClr val="000000"/>
                </a:solidFill>
                <a:latin typeface="Arial"/>
              </a:rPr>
              <a:t>and relevancy will </a:t>
            </a:r>
            <a:r>
              <a:rPr lang="en-US" sz="1000" dirty="0">
                <a:solidFill>
                  <a:srgbClr val="000000"/>
                </a:solidFill>
                <a:latin typeface="Arial"/>
              </a:rPr>
              <a:t>be critical moving </a:t>
            </a:r>
            <a:r>
              <a:rPr lang="en-US" sz="1000" dirty="0" smtClean="0">
                <a:solidFill>
                  <a:srgbClr val="000000"/>
                </a:solidFill>
                <a:latin typeface="Arial"/>
              </a:rPr>
              <a:t>forward.</a:t>
            </a:r>
            <a:endParaRPr lang="en-US" sz="1000" b="1" dirty="0">
              <a:solidFill>
                <a:srgbClr val="000000"/>
              </a:solidFill>
              <a:latin typeface="Arial"/>
            </a:endParaRPr>
          </a:p>
        </p:txBody>
      </p:sp>
      <p:sp>
        <p:nvSpPr>
          <p:cNvPr id="7" name="TextBox 6"/>
          <p:cNvSpPr txBox="1"/>
          <p:nvPr/>
        </p:nvSpPr>
        <p:spPr>
          <a:xfrm>
            <a:off x="2330787" y="2436965"/>
            <a:ext cx="1723549" cy="861774"/>
          </a:xfrm>
          <a:prstGeom prst="rect">
            <a:avLst/>
          </a:prstGeom>
          <a:noFill/>
        </p:spPr>
        <p:txBody>
          <a:bodyPr wrap="none" rtlCol="0">
            <a:spAutoFit/>
          </a:bodyPr>
          <a:lstStyle/>
          <a:p>
            <a:pPr eaLnBrk="0" hangingPunct="0"/>
            <a:r>
              <a:rPr lang="en-US" sz="1000" b="1" u="sng" dirty="0" smtClean="0">
                <a:latin typeface="Arial"/>
              </a:rPr>
              <a:t>SENIOR OPERATIONAL</a:t>
            </a:r>
          </a:p>
          <a:p>
            <a:pPr eaLnBrk="0" hangingPunct="0"/>
            <a:r>
              <a:rPr lang="en-US" sz="1000" dirty="0">
                <a:solidFill>
                  <a:srgbClr val="000000"/>
                </a:solidFill>
                <a:latin typeface="Arial"/>
              </a:rPr>
              <a:t>Regional/Group </a:t>
            </a:r>
            <a:r>
              <a:rPr lang="en-US" sz="1000" dirty="0" smtClean="0">
                <a:solidFill>
                  <a:srgbClr val="000000"/>
                </a:solidFill>
                <a:latin typeface="Arial"/>
              </a:rPr>
              <a:t>FS/UMO</a:t>
            </a:r>
          </a:p>
          <a:p>
            <a:pPr eaLnBrk="0" hangingPunct="0"/>
            <a:r>
              <a:rPr lang="en-US" sz="1000" smtClean="0">
                <a:solidFill>
                  <a:srgbClr val="000000"/>
                </a:solidFill>
                <a:latin typeface="Arial"/>
              </a:rPr>
              <a:t>Regimental </a:t>
            </a:r>
            <a:r>
              <a:rPr lang="en-US" sz="1000" dirty="0" smtClean="0">
                <a:solidFill>
                  <a:srgbClr val="000000"/>
                </a:solidFill>
                <a:latin typeface="Arial"/>
              </a:rPr>
              <a:t>Surgeon</a:t>
            </a:r>
          </a:p>
          <a:p>
            <a:pPr eaLnBrk="0" hangingPunct="0"/>
            <a:r>
              <a:rPr lang="en-US" sz="1000" dirty="0" smtClean="0">
                <a:solidFill>
                  <a:srgbClr val="000000"/>
                </a:solidFill>
                <a:latin typeface="Arial"/>
              </a:rPr>
              <a:t>MEU Surgeon</a:t>
            </a:r>
          </a:p>
          <a:p>
            <a:pPr eaLnBrk="0" hangingPunct="0"/>
            <a:r>
              <a:rPr lang="en-US" sz="1000" dirty="0" smtClean="0">
                <a:solidFill>
                  <a:srgbClr val="000000"/>
                </a:solidFill>
                <a:latin typeface="Arial"/>
              </a:rPr>
              <a:t>Deployed MAGTF Surgeon</a:t>
            </a:r>
            <a:endParaRPr lang="en-US" sz="1000" dirty="0">
              <a:solidFill>
                <a:srgbClr val="000000"/>
              </a:solidFill>
              <a:latin typeface="Arial"/>
            </a:endParaRPr>
          </a:p>
        </p:txBody>
      </p:sp>
      <p:sp>
        <p:nvSpPr>
          <p:cNvPr id="8" name="TextBox 7"/>
          <p:cNvSpPr txBox="1"/>
          <p:nvPr/>
        </p:nvSpPr>
        <p:spPr>
          <a:xfrm>
            <a:off x="916138" y="3200400"/>
            <a:ext cx="3302507" cy="861774"/>
          </a:xfrm>
          <a:prstGeom prst="rect">
            <a:avLst/>
          </a:prstGeom>
          <a:noFill/>
        </p:spPr>
        <p:txBody>
          <a:bodyPr wrap="none" rtlCol="0">
            <a:spAutoFit/>
          </a:bodyPr>
          <a:lstStyle/>
          <a:p>
            <a:pPr eaLnBrk="0" hangingPunct="0"/>
            <a:r>
              <a:rPr lang="en-US" sz="1000" dirty="0">
                <a:solidFill>
                  <a:srgbClr val="000000"/>
                </a:solidFill>
                <a:latin typeface="Arial"/>
                <a:cs typeface="Times New Roman" pitchFamily="18" charset="0"/>
              </a:rPr>
              <a:t>Unit FS or UMO (</a:t>
            </a:r>
            <a:r>
              <a:rPr lang="en-US" sz="1000" dirty="0" smtClean="0">
                <a:solidFill>
                  <a:srgbClr val="000000"/>
                </a:solidFill>
                <a:latin typeface="Arial"/>
                <a:cs typeface="Times New Roman" pitchFamily="18" charset="0"/>
              </a:rPr>
              <a:t>GMO or junior Attending))</a:t>
            </a:r>
            <a:endParaRPr lang="en-US" sz="1000" dirty="0" smtClean="0">
              <a:solidFill>
                <a:srgbClr val="000000"/>
              </a:solidFill>
              <a:latin typeface="Arial"/>
            </a:endParaRPr>
          </a:p>
          <a:p>
            <a:pPr eaLnBrk="0" hangingPunct="0"/>
            <a:r>
              <a:rPr lang="en-US" sz="1000" dirty="0" smtClean="0">
                <a:solidFill>
                  <a:srgbClr val="000000"/>
                </a:solidFill>
                <a:latin typeface="Arial"/>
              </a:rPr>
              <a:t>Medical Battalion Staff</a:t>
            </a:r>
          </a:p>
          <a:p>
            <a:pPr eaLnBrk="0" hangingPunct="0"/>
            <a:r>
              <a:rPr lang="en-US" sz="1000" dirty="0" smtClean="0">
                <a:solidFill>
                  <a:srgbClr val="000000"/>
                </a:solidFill>
                <a:latin typeface="Arial"/>
              </a:rPr>
              <a:t>R2LM/ERSS deployment</a:t>
            </a:r>
          </a:p>
          <a:p>
            <a:pPr eaLnBrk="0" hangingPunct="0"/>
            <a:r>
              <a:rPr lang="en-US" sz="1000" dirty="0" smtClean="0">
                <a:solidFill>
                  <a:srgbClr val="000000"/>
                </a:solidFill>
                <a:latin typeface="Arial"/>
                <a:cs typeface="Times New Roman" pitchFamily="18" charset="0"/>
              </a:rPr>
              <a:t>T-AH deployment, Individual </a:t>
            </a:r>
            <a:r>
              <a:rPr lang="en-US" sz="1000" dirty="0" err="1" smtClean="0">
                <a:solidFill>
                  <a:srgbClr val="000000"/>
                </a:solidFill>
                <a:latin typeface="Arial"/>
                <a:cs typeface="Times New Roman" pitchFamily="18" charset="0"/>
              </a:rPr>
              <a:t>Augmentee</a:t>
            </a:r>
            <a:endParaRPr lang="en-US" sz="1000" dirty="0">
              <a:solidFill>
                <a:srgbClr val="000000"/>
              </a:solidFill>
              <a:latin typeface="Arial"/>
              <a:cs typeface="Times New Roman" pitchFamily="18" charset="0"/>
            </a:endParaRPr>
          </a:p>
          <a:p>
            <a:pPr eaLnBrk="0" hangingPunct="0"/>
            <a:r>
              <a:rPr lang="en-US" sz="1000" i="1" dirty="0" smtClean="0">
                <a:effectLst>
                  <a:outerShdw blurRad="38100" dist="38100" dir="2700000" algn="tl">
                    <a:srgbClr val="000000">
                      <a:alpha val="43137"/>
                    </a:srgbClr>
                  </a:outerShdw>
                </a:effectLst>
              </a:rPr>
              <a:t>Must complete at least one tour before in zone for CDR</a:t>
            </a:r>
            <a:endParaRPr lang="en-US" sz="10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855084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77"/>
          <p:cNvGrpSpPr>
            <a:grpSpLocks/>
          </p:cNvGrpSpPr>
          <p:nvPr/>
        </p:nvGrpSpPr>
        <p:grpSpPr bwMode="auto">
          <a:xfrm>
            <a:off x="428685" y="2819400"/>
            <a:ext cx="8310893" cy="433778"/>
            <a:chOff x="103" y="2555"/>
            <a:chExt cx="5664" cy="464"/>
          </a:xfrm>
        </p:grpSpPr>
        <p:sp>
          <p:nvSpPr>
            <p:cNvPr id="105" name="Line 79"/>
            <p:cNvSpPr>
              <a:spLocks noChangeShapeType="1"/>
            </p:cNvSpPr>
            <p:nvPr/>
          </p:nvSpPr>
          <p:spPr bwMode="auto">
            <a:xfrm flipV="1">
              <a:off x="202" y="2660"/>
              <a:ext cx="5467" cy="1"/>
            </a:xfrm>
            <a:prstGeom prst="line">
              <a:avLst/>
            </a:prstGeom>
            <a:noFill/>
            <a:ln w="25400">
              <a:solidFill>
                <a:schemeClr val="tx1"/>
              </a:solidFill>
              <a:round/>
              <a:headEnd/>
              <a:tailEnd type="triangle" w="med" len="med"/>
            </a:ln>
          </p:spPr>
          <p:txBody>
            <a:bodyPr wrap="none" anchor="ctr"/>
            <a:lstStyle/>
            <a:p>
              <a:pPr eaLnBrk="0" hangingPunct="0"/>
              <a:endParaRPr lang="en-US" sz="2400">
                <a:solidFill>
                  <a:srgbClr val="000000"/>
                </a:solidFill>
                <a:latin typeface="Arial"/>
              </a:endParaRPr>
            </a:p>
          </p:txBody>
        </p:sp>
        <p:sp>
          <p:nvSpPr>
            <p:cNvPr id="104" name="Rectangle 78"/>
            <p:cNvSpPr>
              <a:spLocks noChangeArrowheads="1"/>
            </p:cNvSpPr>
            <p:nvPr/>
          </p:nvSpPr>
          <p:spPr bwMode="auto">
            <a:xfrm>
              <a:off x="103" y="2652"/>
              <a:ext cx="5664" cy="367"/>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1600" dirty="0">
                  <a:solidFill>
                    <a:srgbClr val="000000"/>
                  </a:solidFill>
                  <a:latin typeface="Times New Roman" pitchFamily="18" charset="0"/>
                  <a:cs typeface="Times New Roman" pitchFamily="18" charset="0"/>
                </a:rPr>
                <a:t> </a:t>
              </a:r>
              <a:r>
                <a:rPr lang="en-US" sz="1400" b="1" dirty="0">
                  <a:solidFill>
                    <a:srgbClr val="000000"/>
                  </a:solidFill>
                  <a:latin typeface="Arial"/>
                  <a:cs typeface="Times New Roman" pitchFamily="18" charset="0"/>
                </a:rPr>
                <a:t> </a:t>
              </a:r>
              <a:r>
                <a:rPr lang="en-US" sz="1400" b="1" dirty="0" smtClean="0">
                  <a:solidFill>
                    <a:srgbClr val="000000"/>
                  </a:solidFill>
                  <a:latin typeface="Arial"/>
                  <a:cs typeface="Times New Roman" pitchFamily="18" charset="0"/>
                </a:rPr>
                <a:t>                                   </a:t>
              </a:r>
              <a:r>
                <a:rPr lang="en-US" sz="1000" b="1" dirty="0" smtClean="0">
                  <a:solidFill>
                    <a:srgbClr val="000000"/>
                  </a:solidFill>
                  <a:latin typeface="Arial"/>
                  <a:cs typeface="Times New Roman" pitchFamily="18" charset="0"/>
                </a:rPr>
                <a:t>6                                             12                                               18                                      24         </a:t>
              </a:r>
              <a:r>
                <a:rPr lang="en-US" sz="1400" b="1" dirty="0" smtClean="0">
                  <a:solidFill>
                    <a:srgbClr val="000000"/>
                  </a:solidFill>
                  <a:latin typeface="Arial"/>
                  <a:cs typeface="Times New Roman" pitchFamily="18" charset="0"/>
                </a:rPr>
                <a:t>   </a:t>
              </a:r>
              <a:endParaRPr lang="en-US" sz="1400" b="1" dirty="0">
                <a:solidFill>
                  <a:srgbClr val="000000"/>
                </a:solidFill>
                <a:latin typeface="Arial"/>
                <a:cs typeface="Times New Roman" pitchFamily="18" charset="0"/>
              </a:endParaRPr>
            </a:p>
          </p:txBody>
        </p:sp>
        <p:sp>
          <p:nvSpPr>
            <p:cNvPr id="106" name="Line 80"/>
            <p:cNvSpPr>
              <a:spLocks noChangeShapeType="1"/>
            </p:cNvSpPr>
            <p:nvPr/>
          </p:nvSpPr>
          <p:spPr bwMode="auto">
            <a:xfrm>
              <a:off x="204" y="2555"/>
              <a:ext cx="0" cy="191"/>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5" name="Line 93"/>
            <p:cNvSpPr>
              <a:spLocks noChangeShapeType="1"/>
            </p:cNvSpPr>
            <p:nvPr/>
          </p:nvSpPr>
          <p:spPr bwMode="auto">
            <a:xfrm flipH="1">
              <a:off x="3788" y="2653"/>
              <a:ext cx="0" cy="80"/>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7" name="Line 95"/>
            <p:cNvSpPr>
              <a:spLocks noChangeShapeType="1"/>
            </p:cNvSpPr>
            <p:nvPr/>
          </p:nvSpPr>
          <p:spPr bwMode="auto">
            <a:xfrm>
              <a:off x="4766" y="2653"/>
              <a:ext cx="0" cy="68"/>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2" name="Line 100"/>
            <p:cNvSpPr>
              <a:spLocks noChangeShapeType="1"/>
            </p:cNvSpPr>
            <p:nvPr/>
          </p:nvSpPr>
          <p:spPr bwMode="auto">
            <a:xfrm>
              <a:off x="2555" y="2660"/>
              <a:ext cx="0" cy="73"/>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5" name="Line 103"/>
            <p:cNvSpPr>
              <a:spLocks noChangeShapeType="1"/>
            </p:cNvSpPr>
            <p:nvPr/>
          </p:nvSpPr>
          <p:spPr bwMode="auto">
            <a:xfrm flipH="1">
              <a:off x="1435" y="2674"/>
              <a:ext cx="0" cy="59"/>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grpSp>
      <p:sp>
        <p:nvSpPr>
          <p:cNvPr id="3091" name="Rectangle 80"/>
          <p:cNvSpPr>
            <a:spLocks noChangeArrowheads="1"/>
          </p:cNvSpPr>
          <p:nvPr/>
        </p:nvSpPr>
        <p:spPr bwMode="auto">
          <a:xfrm>
            <a:off x="1066800" y="152400"/>
            <a:ext cx="7744800" cy="553998"/>
          </a:xfrm>
          <a:prstGeom prst="rect">
            <a:avLst/>
          </a:prstGeom>
          <a:noFill/>
          <a:ln w="9525">
            <a:noFill/>
            <a:miter lim="800000"/>
            <a:headEnd/>
            <a:tailEnd/>
          </a:ln>
        </p:spPr>
        <p:txBody>
          <a:bodyPr wrap="square" lIns="0" tIns="0" rIns="0" bIns="0">
            <a:spAutoFit/>
          </a:bodyPr>
          <a:lstStyle/>
          <a:p>
            <a:pPr algn="ctr" eaLnBrk="0" hangingPunct="0"/>
            <a:r>
              <a:rPr lang="en-US" sz="3600" b="1" dirty="0" smtClean="0">
                <a:solidFill>
                  <a:srgbClr val="000000"/>
                </a:solidFill>
                <a:latin typeface="Arial"/>
                <a:cs typeface="Times New Roman" pitchFamily="18" charset="0"/>
              </a:rPr>
              <a:t> MC Family Medicine Planner</a:t>
            </a:r>
            <a:endParaRPr lang="en-US" sz="3600" b="1" dirty="0">
              <a:solidFill>
                <a:srgbClr val="000000"/>
              </a:solidFill>
              <a:latin typeface="Arial"/>
              <a:cs typeface="Times New Roman" pitchFamily="18" charset="0"/>
            </a:endParaRPr>
          </a:p>
        </p:txBody>
      </p:sp>
      <p:sp>
        <p:nvSpPr>
          <p:cNvPr id="34" name="AutoShape 29"/>
          <p:cNvSpPr>
            <a:spLocks noChangeArrowheads="1"/>
          </p:cNvSpPr>
          <p:nvPr/>
        </p:nvSpPr>
        <p:spPr bwMode="auto">
          <a:xfrm>
            <a:off x="770294" y="5486400"/>
            <a:ext cx="3407299" cy="9733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GME / Board </a:t>
            </a:r>
            <a:r>
              <a:rPr lang="en-US" sz="1000" dirty="0">
                <a:solidFill>
                  <a:srgbClr val="000000"/>
                </a:solidFill>
                <a:latin typeface="Arial"/>
                <a:cs typeface="Times New Roman" pitchFamily="18" charset="0"/>
              </a:rPr>
              <a:t>Cert -&gt; </a:t>
            </a:r>
            <a:r>
              <a:rPr lang="en-US" sz="1000" b="1" dirty="0">
                <a:solidFill>
                  <a:srgbClr val="000000"/>
                </a:solidFill>
                <a:latin typeface="Arial"/>
                <a:cs typeface="Times New Roman" pitchFamily="18" charset="0"/>
              </a:rPr>
              <a:t>vital to make O5 </a:t>
            </a:r>
          </a:p>
          <a:p>
            <a:pPr eaLnBrk="0" hangingPunct="0"/>
            <a:r>
              <a:rPr lang="en-US" sz="1000" dirty="0" smtClean="0">
                <a:solidFill>
                  <a:srgbClr val="000000"/>
                </a:solidFill>
                <a:latin typeface="Arial"/>
                <a:cs typeface="Times New Roman" pitchFamily="18" charset="0"/>
              </a:rPr>
              <a:t>BROC/BMDOC (LT) -&gt; AROC/AMDOC (LCDR/CDR)</a:t>
            </a:r>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rPr>
              <a:t>    USU </a:t>
            </a:r>
            <a:r>
              <a:rPr lang="en-US" sz="1000" dirty="0">
                <a:solidFill>
                  <a:srgbClr val="000000"/>
                </a:solidFill>
                <a:latin typeface="Arial"/>
              </a:rPr>
              <a:t>Assistant </a:t>
            </a:r>
            <a:r>
              <a:rPr lang="en-US" sz="1000" dirty="0" smtClean="0">
                <a:solidFill>
                  <a:srgbClr val="000000"/>
                </a:solidFill>
                <a:latin typeface="Arial"/>
              </a:rPr>
              <a:t>Professor (post GME)</a:t>
            </a:r>
            <a:endParaRPr lang="en-US" sz="1000" dirty="0">
              <a:solidFill>
                <a:srgbClr val="000000"/>
              </a:solidFill>
              <a:latin typeface="Arial"/>
            </a:endParaRPr>
          </a:p>
          <a:p>
            <a:pPr eaLnBrk="0" hangingPunct="0"/>
            <a:r>
              <a:rPr lang="en-US" sz="1000" dirty="0" smtClean="0">
                <a:solidFill>
                  <a:srgbClr val="000000"/>
                </a:solidFill>
                <a:latin typeface="Arial"/>
                <a:cs typeface="Times New Roman" pitchFamily="18" charset="0"/>
              </a:rPr>
              <a:t>    LSS Green/Yellow Belt</a:t>
            </a:r>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    Tropical Medicine/Global Health Engagement</a:t>
            </a:r>
          </a:p>
          <a:p>
            <a:pPr eaLnBrk="0" hangingPunct="0"/>
            <a:r>
              <a:rPr lang="en-US" sz="1000" dirty="0" smtClean="0">
                <a:solidFill>
                  <a:srgbClr val="000000"/>
                </a:solidFill>
                <a:latin typeface="Arial"/>
                <a:cs typeface="Times New Roman" pitchFamily="18" charset="0"/>
              </a:rPr>
              <a:t> C4 / ILC / Clinic </a:t>
            </a:r>
            <a:r>
              <a:rPr lang="en-US" sz="1000" dirty="0" err="1" smtClean="0">
                <a:solidFill>
                  <a:srgbClr val="000000"/>
                </a:solidFill>
                <a:latin typeface="Arial"/>
                <a:cs typeface="Times New Roman" pitchFamily="18" charset="0"/>
              </a:rPr>
              <a:t>Mgr</a:t>
            </a:r>
            <a:r>
              <a:rPr lang="en-US" sz="1000" dirty="0" smtClean="0">
                <a:solidFill>
                  <a:srgbClr val="000000"/>
                </a:solidFill>
                <a:latin typeface="Arial"/>
                <a:cs typeface="Times New Roman" pitchFamily="18" charset="0"/>
              </a:rPr>
              <a:t> Course / JMOC</a:t>
            </a:r>
          </a:p>
        </p:txBody>
      </p:sp>
      <p:sp>
        <p:nvSpPr>
          <p:cNvPr id="35" name="AutoShape 29"/>
          <p:cNvSpPr>
            <a:spLocks noChangeArrowheads="1"/>
          </p:cNvSpPr>
          <p:nvPr/>
        </p:nvSpPr>
        <p:spPr bwMode="auto">
          <a:xfrm>
            <a:off x="4191000" y="5486400"/>
            <a:ext cx="1785957" cy="995646"/>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i="1"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(MPH, MBA, MHA)</a:t>
            </a:r>
          </a:p>
          <a:p>
            <a:pPr eaLnBrk="0" hangingPunct="0"/>
            <a:r>
              <a:rPr lang="en-US" sz="1000" dirty="0" smtClean="0">
                <a:solidFill>
                  <a:srgbClr val="000000"/>
                </a:solidFill>
                <a:latin typeface="Arial"/>
                <a:cs typeface="Times New Roman" pitchFamily="18" charset="0"/>
              </a:rPr>
              <a:t>JPME1 (O5 or Sr. O4)</a:t>
            </a:r>
            <a:endParaRPr lang="en-US" sz="1000" dirty="0">
              <a:solidFill>
                <a:srgbClr val="000000"/>
              </a:solidFill>
              <a:latin typeface="Arial"/>
              <a:cs typeface="Times New Roman" pitchFamily="18" charset="0"/>
            </a:endParaRPr>
          </a:p>
          <a:p>
            <a:pPr eaLnBrk="0" hangingPunct="0"/>
            <a:r>
              <a:rPr lang="en-US" sz="1000" dirty="0" smtClean="0">
                <a:latin typeface="Arial"/>
                <a:cs typeface="Times New Roman" pitchFamily="18" charset="0"/>
              </a:rPr>
              <a:t>USU </a:t>
            </a:r>
            <a:r>
              <a:rPr lang="en-US" sz="1000" dirty="0" err="1" smtClean="0">
                <a:latin typeface="Arial"/>
                <a:cs typeface="Times New Roman" pitchFamily="18" charset="0"/>
              </a:rPr>
              <a:t>Asst</a:t>
            </a:r>
            <a:r>
              <a:rPr lang="en-US" sz="1000" dirty="0" smtClean="0">
                <a:latin typeface="Arial"/>
                <a:cs typeface="Times New Roman" pitchFamily="18" charset="0"/>
              </a:rPr>
              <a:t> / Assoc. </a:t>
            </a:r>
            <a:r>
              <a:rPr lang="en-US" sz="1000" dirty="0">
                <a:latin typeface="Arial"/>
                <a:cs typeface="Times New Roman" pitchFamily="18" charset="0"/>
              </a:rPr>
              <a:t>Professor</a:t>
            </a:r>
          </a:p>
          <a:p>
            <a:pPr eaLnBrk="0" hangingPunct="0"/>
            <a:r>
              <a:rPr lang="en-US" sz="1000" dirty="0" smtClean="0">
                <a:solidFill>
                  <a:srgbClr val="000000"/>
                </a:solidFill>
                <a:latin typeface="Arial"/>
                <a:cs typeface="Times New Roman" pitchFamily="18" charset="0"/>
              </a:rPr>
              <a:t>LSS Black Belt</a:t>
            </a:r>
          </a:p>
          <a:p>
            <a:pPr eaLnBrk="0" hangingPunct="0"/>
            <a:r>
              <a:rPr lang="en-US" sz="1000" dirty="0" smtClean="0">
                <a:solidFill>
                  <a:srgbClr val="000000"/>
                </a:solidFill>
                <a:latin typeface="Arial"/>
                <a:cs typeface="Times New Roman" pitchFamily="18" charset="0"/>
              </a:rPr>
              <a:t>Faculty</a:t>
            </a:r>
          </a:p>
          <a:p>
            <a:pPr eaLnBrk="0" hangingPunct="0"/>
            <a:r>
              <a:rPr lang="en-US" sz="1000" dirty="0" err="1" smtClean="0">
                <a:solidFill>
                  <a:srgbClr val="000000"/>
                </a:solidFill>
                <a:latin typeface="Arial"/>
                <a:cs typeface="Times New Roman" pitchFamily="18" charset="0"/>
              </a:rPr>
              <a:t>MedXellence</a:t>
            </a:r>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7" name="AutoShape 29"/>
          <p:cNvSpPr>
            <a:spLocks noChangeArrowheads="1"/>
          </p:cNvSpPr>
          <p:nvPr/>
        </p:nvSpPr>
        <p:spPr bwMode="auto">
          <a:xfrm>
            <a:off x="5990364" y="5503473"/>
            <a:ext cx="1599642" cy="973527"/>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t"/>
          <a:lstStyle/>
          <a:p>
            <a:pPr eaLnBrk="0" hangingPunct="0"/>
            <a:r>
              <a:rPr lang="en-US" sz="1000" dirty="0" smtClean="0">
                <a:solidFill>
                  <a:srgbClr val="000000"/>
                </a:solidFill>
                <a:latin typeface="Arial"/>
                <a:cs typeface="Times New Roman" pitchFamily="18" charset="0"/>
              </a:rPr>
              <a:t>Navy </a:t>
            </a:r>
            <a:r>
              <a:rPr lang="en-US" sz="1000" dirty="0" err="1" smtClean="0">
                <a:solidFill>
                  <a:srgbClr val="000000"/>
                </a:solidFill>
                <a:latin typeface="Arial"/>
                <a:cs typeface="Times New Roman" pitchFamily="18" charset="0"/>
              </a:rPr>
              <a:t>Sr</a:t>
            </a:r>
            <a:r>
              <a:rPr lang="en-US" sz="1000" dirty="0" smtClean="0">
                <a:solidFill>
                  <a:srgbClr val="000000"/>
                </a:solidFill>
                <a:latin typeface="Arial"/>
                <a:cs typeface="Times New Roman" pitchFamily="18" charset="0"/>
              </a:rPr>
              <a:t> Leader Course</a:t>
            </a:r>
          </a:p>
          <a:p>
            <a:pPr eaLnBrk="0" hangingPunct="0"/>
            <a:r>
              <a:rPr lang="en-US" sz="1000" dirty="0" smtClean="0">
                <a:solidFill>
                  <a:srgbClr val="000000"/>
                </a:solidFill>
                <a:latin typeface="Arial"/>
                <a:cs typeface="Times New Roman" pitchFamily="18" charset="0"/>
              </a:rPr>
              <a:t>JPME-2</a:t>
            </a:r>
          </a:p>
          <a:p>
            <a:pPr eaLnBrk="0" hangingPunct="0"/>
            <a:r>
              <a:rPr lang="en-US" sz="1000" dirty="0">
                <a:solidFill>
                  <a:srgbClr val="000000"/>
                </a:solidFill>
                <a:latin typeface="Arial"/>
                <a:cs typeface="Times New Roman" pitchFamily="18" charset="0"/>
              </a:rPr>
              <a:t>Naval War College</a:t>
            </a:r>
          </a:p>
          <a:p>
            <a:pPr eaLnBrk="0" hangingPunct="0"/>
            <a:r>
              <a:rPr lang="en-US" sz="1000" dirty="0" smtClean="0">
                <a:solidFill>
                  <a:srgbClr val="000000"/>
                </a:solidFill>
                <a:latin typeface="Arial"/>
                <a:cs typeface="Times New Roman" pitchFamily="18" charset="0"/>
              </a:rPr>
              <a:t>USU </a:t>
            </a:r>
            <a:r>
              <a:rPr lang="en-US" sz="1000" dirty="0" err="1" smtClean="0">
                <a:solidFill>
                  <a:srgbClr val="000000"/>
                </a:solidFill>
                <a:latin typeface="Arial"/>
                <a:cs typeface="Times New Roman" pitchFamily="18" charset="0"/>
              </a:rPr>
              <a:t>Assoc</a:t>
            </a:r>
            <a:r>
              <a:rPr lang="en-US" sz="1000" dirty="0" smtClean="0">
                <a:solidFill>
                  <a:srgbClr val="000000"/>
                </a:solidFill>
                <a:latin typeface="Arial"/>
                <a:cs typeface="Times New Roman" pitchFamily="18" charset="0"/>
              </a:rPr>
              <a:t>/Full Professor</a:t>
            </a:r>
          </a:p>
          <a:p>
            <a:pPr eaLnBrk="0" hangingPunct="0"/>
            <a:r>
              <a:rPr lang="en-US" sz="1000" dirty="0" smtClean="0">
                <a:solidFill>
                  <a:srgbClr val="000000"/>
                </a:solidFill>
                <a:latin typeface="Arial"/>
                <a:cs typeface="Times New Roman" pitchFamily="18" charset="0"/>
              </a:rPr>
              <a:t>LSS </a:t>
            </a:r>
            <a:r>
              <a:rPr lang="en-US" sz="1000" dirty="0">
                <a:solidFill>
                  <a:srgbClr val="000000"/>
                </a:solidFill>
                <a:latin typeface="Arial"/>
                <a:cs typeface="Times New Roman" pitchFamily="18" charset="0"/>
              </a:rPr>
              <a:t>Master Black Belt</a:t>
            </a:r>
          </a:p>
          <a:p>
            <a:pPr eaLnBrk="0" hangingPunct="0"/>
            <a:endParaRPr lang="en-US" sz="1000" dirty="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p:txBody>
      </p:sp>
      <p:sp>
        <p:nvSpPr>
          <p:cNvPr id="28" name="AutoShape 29"/>
          <p:cNvSpPr>
            <a:spLocks noChangeArrowheads="1"/>
          </p:cNvSpPr>
          <p:nvPr/>
        </p:nvSpPr>
        <p:spPr bwMode="auto">
          <a:xfrm>
            <a:off x="762000" y="3276600"/>
            <a:ext cx="1633187" cy="1060185"/>
          </a:xfrm>
          <a:prstGeom prst="roundRect">
            <a:avLst>
              <a:gd name="adj" fmla="val 16667"/>
            </a:avLst>
          </a:prstGeom>
          <a:solidFill>
            <a:srgbClr val="CCECFF"/>
          </a:solidFill>
          <a:ln w="9525">
            <a:solidFill>
              <a:schemeClr val="tx1"/>
            </a:solidFill>
            <a:round/>
            <a:headEnd/>
            <a:tailEnd/>
          </a:ln>
        </p:spPr>
        <p:txBody>
          <a:bodyPr wrap="none" lIns="36576" anchor="ctr"/>
          <a:lstStyle/>
          <a:p>
            <a:pPr algn="ctr" eaLnBrk="0" hangingPunct="0"/>
            <a:r>
              <a:rPr lang="en-US" sz="1000" b="1" u="sng" dirty="0">
                <a:solidFill>
                  <a:srgbClr val="000000"/>
                </a:solidFill>
                <a:latin typeface="Arial"/>
                <a:cs typeface="Times New Roman" pitchFamily="18" charset="0"/>
              </a:rPr>
              <a:t>Junior OMO Tour</a:t>
            </a:r>
          </a:p>
          <a:p>
            <a:pPr eaLnBrk="0" hangingPunct="0"/>
            <a:r>
              <a:rPr lang="en-US" sz="1000" dirty="0" smtClean="0">
                <a:solidFill>
                  <a:srgbClr val="000000"/>
                </a:solidFill>
                <a:latin typeface="Arial"/>
                <a:cs typeface="Times New Roman" pitchFamily="18" charset="0"/>
              </a:rPr>
              <a:t>Small deck SMO</a:t>
            </a:r>
          </a:p>
          <a:p>
            <a:pPr eaLnBrk="0" hangingPunct="0"/>
            <a:r>
              <a:rPr lang="en-US" sz="1000" dirty="0" smtClean="0">
                <a:solidFill>
                  <a:srgbClr val="000000"/>
                </a:solidFill>
                <a:latin typeface="Arial"/>
                <a:cs typeface="Times New Roman" pitchFamily="18" charset="0"/>
              </a:rPr>
              <a:t>CVN Staff FM</a:t>
            </a:r>
          </a:p>
          <a:p>
            <a:pPr eaLnBrk="0" hangingPunct="0"/>
            <a:r>
              <a:rPr lang="en-US" sz="1000" dirty="0" smtClean="0">
                <a:solidFill>
                  <a:srgbClr val="000000"/>
                </a:solidFill>
                <a:latin typeface="Arial"/>
                <a:cs typeface="Times New Roman" pitchFamily="18" charset="0"/>
              </a:rPr>
              <a:t>MED BN/MEF/MARDIV</a:t>
            </a:r>
            <a:endParaRPr lang="en-US" sz="1000" dirty="0">
              <a:solidFill>
                <a:srgbClr val="000000"/>
              </a:solidFill>
              <a:latin typeface="Arial"/>
              <a:cs typeface="Times New Roman" pitchFamily="18" charset="0"/>
            </a:endParaRPr>
          </a:p>
          <a:p>
            <a:pPr eaLnBrk="0" hangingPunct="0"/>
            <a:r>
              <a:rPr lang="en-US" sz="1000" dirty="0">
                <a:solidFill>
                  <a:srgbClr val="000000"/>
                </a:solidFill>
                <a:latin typeface="Arial"/>
                <a:cs typeface="Times New Roman" pitchFamily="18" charset="0"/>
              </a:rPr>
              <a:t>Flight Surgeon (FS)</a:t>
            </a:r>
            <a:br>
              <a:rPr lang="en-US" sz="1000" dirty="0">
                <a:solidFill>
                  <a:srgbClr val="000000"/>
                </a:solidFill>
                <a:latin typeface="Arial"/>
                <a:cs typeface="Times New Roman" pitchFamily="18" charset="0"/>
              </a:rPr>
            </a:br>
            <a:r>
              <a:rPr lang="en-US" sz="1000" dirty="0">
                <a:solidFill>
                  <a:srgbClr val="000000"/>
                </a:solidFill>
                <a:latin typeface="Arial"/>
                <a:cs typeface="Times New Roman" pitchFamily="18" charset="0"/>
              </a:rPr>
              <a:t>Undersea Medical Officer </a:t>
            </a:r>
          </a:p>
        </p:txBody>
      </p:sp>
      <p:sp>
        <p:nvSpPr>
          <p:cNvPr id="32" name="AutoShape 29"/>
          <p:cNvSpPr>
            <a:spLocks noChangeArrowheads="1"/>
          </p:cNvSpPr>
          <p:nvPr/>
        </p:nvSpPr>
        <p:spPr bwMode="auto">
          <a:xfrm>
            <a:off x="762000" y="4551215"/>
            <a:ext cx="1633188" cy="927373"/>
          </a:xfrm>
          <a:prstGeom prst="roundRect">
            <a:avLst>
              <a:gd name="adj" fmla="val 16667"/>
            </a:avLst>
          </a:prstGeom>
          <a:solidFill>
            <a:schemeClr val="bg1">
              <a:lumMod val="85000"/>
            </a:schemeClr>
          </a:solidFill>
          <a:ln w="9525">
            <a:solidFill>
              <a:schemeClr val="tx1"/>
            </a:solidFill>
            <a:round/>
            <a:headEnd/>
            <a:tailEnd/>
          </a:ln>
        </p:spPr>
        <p:txBody>
          <a:bodyPr wrap="none" lIns="36576" anchor="t"/>
          <a:lstStyle/>
          <a:p>
            <a:pPr eaLnBrk="0" hangingPunct="0"/>
            <a:r>
              <a:rPr lang="en-US" sz="1000" dirty="0" smtClean="0">
                <a:solidFill>
                  <a:srgbClr val="000000"/>
                </a:solidFill>
                <a:latin typeface="Arial"/>
                <a:cs typeface="Times New Roman" pitchFamily="18" charset="0"/>
              </a:rPr>
              <a:t>Residency</a:t>
            </a:r>
            <a:r>
              <a:rPr lang="en-US" sz="1000" dirty="0">
                <a:solidFill>
                  <a:srgbClr val="000000"/>
                </a:solidFill>
                <a:latin typeface="Arial"/>
                <a:cs typeface="Times New Roman" pitchFamily="18" charset="0"/>
              </a:rPr>
              <a:t/>
            </a:r>
            <a:br>
              <a:rPr lang="en-US" sz="1000" dirty="0">
                <a:solidFill>
                  <a:srgbClr val="000000"/>
                </a:solidFill>
                <a:latin typeface="Arial"/>
                <a:cs typeface="Times New Roman" pitchFamily="18" charset="0"/>
              </a:rPr>
            </a:br>
            <a:r>
              <a:rPr lang="en-US" sz="1000" dirty="0">
                <a:solidFill>
                  <a:srgbClr val="000000"/>
                </a:solidFill>
                <a:latin typeface="Arial"/>
                <a:cs typeface="Times New Roman" pitchFamily="18" charset="0"/>
              </a:rPr>
              <a:t> </a:t>
            </a:r>
            <a:r>
              <a:rPr lang="en-US" sz="1000" dirty="0" smtClean="0">
                <a:solidFill>
                  <a:srgbClr val="000000"/>
                </a:solidFill>
                <a:latin typeface="Arial"/>
                <a:cs typeface="Times New Roman" pitchFamily="18" charset="0"/>
              </a:rPr>
              <a:t> Fellowship</a:t>
            </a:r>
            <a:r>
              <a:rPr lang="en-US" sz="1000" dirty="0">
                <a:solidFill>
                  <a:srgbClr val="000000"/>
                </a:solidFill>
                <a:latin typeface="Arial"/>
                <a:cs typeface="Times New Roman" pitchFamily="18" charset="0"/>
              </a:rPr>
              <a:t/>
            </a:r>
            <a:br>
              <a:rPr lang="en-US" sz="1000" dirty="0">
                <a:solidFill>
                  <a:srgbClr val="000000"/>
                </a:solidFill>
                <a:latin typeface="Arial"/>
                <a:cs typeface="Times New Roman" pitchFamily="18" charset="0"/>
              </a:rPr>
            </a:br>
            <a:r>
              <a:rPr lang="en-US" sz="1000" dirty="0" smtClean="0">
                <a:solidFill>
                  <a:srgbClr val="000000"/>
                </a:solidFill>
                <a:latin typeface="Arial"/>
                <a:cs typeface="Times New Roman" pitchFamily="18" charset="0"/>
              </a:rPr>
              <a:t>  Jr </a:t>
            </a:r>
            <a:r>
              <a:rPr lang="en-US" sz="1000" dirty="0">
                <a:solidFill>
                  <a:srgbClr val="000000"/>
                </a:solidFill>
                <a:latin typeface="Arial"/>
                <a:cs typeface="Times New Roman" pitchFamily="18" charset="0"/>
              </a:rPr>
              <a:t>Staff </a:t>
            </a:r>
            <a:r>
              <a:rPr lang="en-US" sz="1000" dirty="0" smtClean="0">
                <a:solidFill>
                  <a:srgbClr val="000000"/>
                </a:solidFill>
                <a:latin typeface="Arial"/>
                <a:cs typeface="Times New Roman" pitchFamily="18" charset="0"/>
              </a:rPr>
              <a:t>Physician</a:t>
            </a:r>
          </a:p>
          <a:p>
            <a:pPr eaLnBrk="0" hangingPunct="0"/>
            <a:r>
              <a:rPr lang="en-US" sz="1000" dirty="0" smtClean="0">
                <a:solidFill>
                  <a:srgbClr val="000000"/>
                </a:solidFill>
                <a:latin typeface="Arial"/>
                <a:cs typeface="Times New Roman" pitchFamily="18" charset="0"/>
              </a:rPr>
              <a:t>  Jr Residency Faculty</a:t>
            </a:r>
          </a:p>
          <a:p>
            <a:pPr eaLnBrk="0" hangingPunct="0"/>
            <a:r>
              <a:rPr lang="en-US" sz="1000" dirty="0">
                <a:solidFill>
                  <a:srgbClr val="000000"/>
                </a:solidFill>
                <a:latin typeface="Arial"/>
                <a:cs typeface="Times New Roman" pitchFamily="18" charset="0"/>
              </a:rPr>
              <a:t> </a:t>
            </a:r>
            <a:r>
              <a:rPr lang="en-US" sz="1000" dirty="0" smtClean="0">
                <a:solidFill>
                  <a:srgbClr val="000000"/>
                </a:solidFill>
                <a:latin typeface="Arial"/>
                <a:cs typeface="Times New Roman" pitchFamily="18" charset="0"/>
              </a:rPr>
              <a:t>    </a:t>
            </a:r>
            <a:endParaRPr lang="en-US" sz="1000" dirty="0">
              <a:solidFill>
                <a:srgbClr val="000000"/>
              </a:solidFill>
              <a:latin typeface="Arial"/>
              <a:cs typeface="Times New Roman" pitchFamily="18" charset="0"/>
            </a:endParaRPr>
          </a:p>
        </p:txBody>
      </p:sp>
      <p:sp>
        <p:nvSpPr>
          <p:cNvPr id="36" name="AutoShape 75"/>
          <p:cNvSpPr>
            <a:spLocks noChangeArrowheads="1"/>
          </p:cNvSpPr>
          <p:nvPr/>
        </p:nvSpPr>
        <p:spPr bwMode="auto">
          <a:xfrm>
            <a:off x="2390072" y="3276600"/>
            <a:ext cx="1779228" cy="1052374"/>
          </a:xfrm>
          <a:prstGeom prst="roundRect">
            <a:avLst>
              <a:gd name="adj" fmla="val 16667"/>
            </a:avLst>
          </a:prstGeom>
          <a:solidFill>
            <a:srgbClr val="CCECFF"/>
          </a:solidFill>
          <a:ln w="9525">
            <a:solidFill>
              <a:schemeClr val="tx1"/>
            </a:solidFill>
            <a:round/>
            <a:headEnd/>
            <a:tailEnd/>
          </a:ln>
        </p:spPr>
        <p:txBody>
          <a:bodyPr wrap="none" lIns="36576" anchor="t"/>
          <a:lstStyle/>
          <a:p>
            <a:pPr algn="ctr" eaLnBrk="0" hangingPunct="0"/>
            <a:r>
              <a:rPr lang="en-US" sz="1000" b="1" u="sng" dirty="0">
                <a:solidFill>
                  <a:srgbClr val="000000"/>
                </a:solidFill>
                <a:latin typeface="Arial"/>
              </a:rPr>
              <a:t>Senior OMO Tour</a:t>
            </a:r>
          </a:p>
          <a:p>
            <a:pPr eaLnBrk="0" hangingPunct="0"/>
            <a:r>
              <a:rPr lang="en-US" sz="1000" dirty="0" smtClean="0">
                <a:solidFill>
                  <a:srgbClr val="000000"/>
                </a:solidFill>
                <a:latin typeface="Arial"/>
              </a:rPr>
              <a:t>LHD/LHA/Group </a:t>
            </a:r>
            <a:r>
              <a:rPr lang="en-US" sz="1000" dirty="0">
                <a:solidFill>
                  <a:srgbClr val="000000"/>
                </a:solidFill>
                <a:latin typeface="Arial"/>
              </a:rPr>
              <a:t>SMO</a:t>
            </a:r>
            <a:br>
              <a:rPr lang="en-US" sz="1000" dirty="0">
                <a:solidFill>
                  <a:srgbClr val="000000"/>
                </a:solidFill>
                <a:latin typeface="Arial"/>
              </a:rPr>
            </a:br>
            <a:r>
              <a:rPr lang="en-US" sz="1000" dirty="0">
                <a:solidFill>
                  <a:srgbClr val="000000"/>
                </a:solidFill>
                <a:latin typeface="Arial"/>
              </a:rPr>
              <a:t>Regimental </a:t>
            </a:r>
            <a:r>
              <a:rPr lang="en-US" sz="1000" dirty="0" err="1">
                <a:solidFill>
                  <a:srgbClr val="000000"/>
                </a:solidFill>
                <a:latin typeface="Arial"/>
              </a:rPr>
              <a:t>Sgn</a:t>
            </a:r>
            <a:r>
              <a:rPr lang="en-US" sz="1000" dirty="0">
                <a:solidFill>
                  <a:srgbClr val="000000"/>
                </a:solidFill>
                <a:latin typeface="Arial"/>
              </a:rPr>
              <a:t> or Group FS</a:t>
            </a:r>
            <a:br>
              <a:rPr lang="en-US" sz="1000" dirty="0">
                <a:solidFill>
                  <a:srgbClr val="000000"/>
                </a:solidFill>
                <a:latin typeface="Arial"/>
              </a:rPr>
            </a:br>
            <a:r>
              <a:rPr lang="en-US" sz="1000" dirty="0" smtClean="0">
                <a:solidFill>
                  <a:srgbClr val="000000"/>
                </a:solidFill>
                <a:latin typeface="Arial"/>
              </a:rPr>
              <a:t>Regional/Group </a:t>
            </a:r>
            <a:r>
              <a:rPr lang="en-US" sz="1000" dirty="0">
                <a:solidFill>
                  <a:srgbClr val="000000"/>
                </a:solidFill>
                <a:latin typeface="Arial"/>
              </a:rPr>
              <a:t>FS/UMO</a:t>
            </a:r>
          </a:p>
          <a:p>
            <a:pPr eaLnBrk="0" hangingPunct="0"/>
            <a:r>
              <a:rPr lang="en-US" sz="1000" dirty="0" smtClean="0">
                <a:solidFill>
                  <a:srgbClr val="000000"/>
                </a:solidFill>
                <a:latin typeface="Arial"/>
              </a:rPr>
              <a:t>GHE </a:t>
            </a:r>
            <a:r>
              <a:rPr lang="en-US" sz="1000" dirty="0">
                <a:solidFill>
                  <a:srgbClr val="000000"/>
                </a:solidFill>
                <a:latin typeface="Arial"/>
              </a:rPr>
              <a:t>Staff Officer</a:t>
            </a:r>
          </a:p>
          <a:p>
            <a:pPr eaLnBrk="0" hangingPunct="0"/>
            <a:r>
              <a:rPr lang="en-US" sz="1000" dirty="0" smtClean="0">
                <a:solidFill>
                  <a:srgbClr val="000000"/>
                </a:solidFill>
                <a:latin typeface="Arial"/>
              </a:rPr>
              <a:t>FST </a:t>
            </a:r>
            <a:r>
              <a:rPr lang="en-US" sz="1000" dirty="0" err="1" smtClean="0">
                <a:solidFill>
                  <a:srgbClr val="000000"/>
                </a:solidFill>
                <a:latin typeface="Arial"/>
              </a:rPr>
              <a:t>mbr</a:t>
            </a:r>
            <a:r>
              <a:rPr lang="en-US" sz="1000" dirty="0" smtClean="0">
                <a:solidFill>
                  <a:srgbClr val="000000"/>
                </a:solidFill>
                <a:latin typeface="Arial"/>
              </a:rPr>
              <a:t>, T-AH deploy, IA</a:t>
            </a:r>
            <a:endParaRPr lang="en-US" sz="1000" dirty="0">
              <a:solidFill>
                <a:srgbClr val="000000"/>
              </a:solidFill>
              <a:latin typeface="Arial"/>
            </a:endParaRPr>
          </a:p>
        </p:txBody>
      </p:sp>
      <p:sp>
        <p:nvSpPr>
          <p:cNvPr id="38" name="AutoShape 75"/>
          <p:cNvSpPr>
            <a:spLocks noChangeArrowheads="1"/>
          </p:cNvSpPr>
          <p:nvPr/>
        </p:nvSpPr>
        <p:spPr bwMode="auto">
          <a:xfrm>
            <a:off x="4186072" y="3276600"/>
            <a:ext cx="1774113" cy="1062660"/>
          </a:xfrm>
          <a:prstGeom prst="roundRect">
            <a:avLst>
              <a:gd name="adj" fmla="val 16667"/>
            </a:avLst>
          </a:prstGeom>
          <a:solidFill>
            <a:srgbClr val="CCECFF"/>
          </a:solidFill>
          <a:ln w="9525">
            <a:solidFill>
              <a:schemeClr val="tx1"/>
            </a:solidFill>
            <a:round/>
            <a:headEnd/>
            <a:tailEnd/>
          </a:ln>
        </p:spPr>
        <p:txBody>
          <a:bodyPr wrap="none" lIns="36576" anchor="ctr"/>
          <a:lstStyle/>
          <a:p>
            <a:pPr algn="ctr" eaLnBrk="0" hangingPunct="0"/>
            <a:r>
              <a:rPr lang="en-US" sz="1000" b="1" u="sng" dirty="0" smtClean="0">
                <a:solidFill>
                  <a:srgbClr val="000000"/>
                </a:solidFill>
                <a:latin typeface="Arial"/>
              </a:rPr>
              <a:t>Executive </a:t>
            </a:r>
            <a:r>
              <a:rPr lang="en-US" sz="1000" b="1" u="sng" dirty="0">
                <a:solidFill>
                  <a:srgbClr val="000000"/>
                </a:solidFill>
                <a:latin typeface="Arial"/>
              </a:rPr>
              <a:t>OMO Tour</a:t>
            </a:r>
          </a:p>
          <a:p>
            <a:pPr eaLnBrk="0" hangingPunct="0"/>
            <a:r>
              <a:rPr lang="en-US" sz="1000" dirty="0" smtClean="0">
                <a:solidFill>
                  <a:srgbClr val="000000"/>
                </a:solidFill>
                <a:latin typeface="Arial"/>
              </a:rPr>
              <a:t>CATF Surgeon / FST OIC</a:t>
            </a:r>
          </a:p>
          <a:p>
            <a:pPr eaLnBrk="0" hangingPunct="0"/>
            <a:r>
              <a:rPr lang="en-US" sz="1000" dirty="0" smtClean="0">
                <a:solidFill>
                  <a:srgbClr val="000000"/>
                </a:solidFill>
                <a:latin typeface="Arial"/>
              </a:rPr>
              <a:t>Regimental </a:t>
            </a:r>
            <a:r>
              <a:rPr lang="en-US" sz="1000" dirty="0" err="1">
                <a:solidFill>
                  <a:srgbClr val="000000"/>
                </a:solidFill>
                <a:latin typeface="Arial"/>
              </a:rPr>
              <a:t>Sgn</a:t>
            </a:r>
            <a:r>
              <a:rPr lang="en-US" sz="1000" dirty="0">
                <a:solidFill>
                  <a:srgbClr val="000000"/>
                </a:solidFill>
                <a:latin typeface="Arial"/>
              </a:rPr>
              <a:t> or Group </a:t>
            </a:r>
            <a:r>
              <a:rPr lang="en-US" sz="1000" dirty="0" smtClean="0">
                <a:solidFill>
                  <a:srgbClr val="000000"/>
                </a:solidFill>
                <a:latin typeface="Arial"/>
              </a:rPr>
              <a:t>FS</a:t>
            </a:r>
            <a:r>
              <a:rPr lang="en-US" sz="1000" dirty="0">
                <a:solidFill>
                  <a:srgbClr val="000000"/>
                </a:solidFill>
                <a:latin typeface="Arial"/>
              </a:rPr>
              <a:t/>
            </a:r>
            <a:br>
              <a:rPr lang="en-US" sz="1000" dirty="0">
                <a:solidFill>
                  <a:srgbClr val="000000"/>
                </a:solidFill>
                <a:latin typeface="Arial"/>
              </a:rPr>
            </a:br>
            <a:r>
              <a:rPr lang="en-US" sz="1000" dirty="0">
                <a:solidFill>
                  <a:srgbClr val="000000"/>
                </a:solidFill>
                <a:latin typeface="Arial"/>
              </a:rPr>
              <a:t>CVN or Group SMO</a:t>
            </a:r>
            <a:br>
              <a:rPr lang="en-US" sz="1000" dirty="0">
                <a:solidFill>
                  <a:srgbClr val="000000"/>
                </a:solidFill>
                <a:latin typeface="Arial"/>
              </a:rPr>
            </a:br>
            <a:r>
              <a:rPr lang="en-US" sz="1000" dirty="0">
                <a:solidFill>
                  <a:srgbClr val="000000"/>
                </a:solidFill>
                <a:latin typeface="Arial"/>
              </a:rPr>
              <a:t>GHE Staff Officer</a:t>
            </a:r>
          </a:p>
          <a:p>
            <a:pPr eaLnBrk="0" hangingPunct="0"/>
            <a:r>
              <a:rPr lang="en-US" sz="1000" dirty="0">
                <a:solidFill>
                  <a:srgbClr val="000000"/>
                </a:solidFill>
                <a:latin typeface="Arial"/>
              </a:rPr>
              <a:t>FST/</a:t>
            </a:r>
            <a:r>
              <a:rPr lang="en-US" sz="1000" dirty="0" err="1">
                <a:solidFill>
                  <a:srgbClr val="000000"/>
                </a:solidFill>
                <a:latin typeface="Arial"/>
              </a:rPr>
              <a:t>MedBN</a:t>
            </a:r>
            <a:r>
              <a:rPr lang="en-US" sz="1000" dirty="0">
                <a:solidFill>
                  <a:srgbClr val="000000"/>
                </a:solidFill>
                <a:latin typeface="Arial"/>
              </a:rPr>
              <a:t> Specialty Staff</a:t>
            </a:r>
          </a:p>
        </p:txBody>
      </p:sp>
      <p:sp>
        <p:nvSpPr>
          <p:cNvPr id="39" name="AutoShape 28"/>
          <p:cNvSpPr>
            <a:spLocks noChangeArrowheads="1"/>
          </p:cNvSpPr>
          <p:nvPr/>
        </p:nvSpPr>
        <p:spPr bwMode="auto">
          <a:xfrm>
            <a:off x="5943600" y="3276600"/>
            <a:ext cx="1633000" cy="1062659"/>
          </a:xfrm>
          <a:prstGeom prst="roundRect">
            <a:avLst>
              <a:gd name="adj" fmla="val 16667"/>
            </a:avLst>
          </a:prstGeom>
          <a:solidFill>
            <a:srgbClr val="CCECFF"/>
          </a:solidFill>
          <a:ln w="9525">
            <a:solidFill>
              <a:schemeClr val="tx1"/>
            </a:solidFill>
            <a:round/>
            <a:headEnd/>
            <a:tailEnd/>
          </a:ln>
        </p:spPr>
        <p:txBody>
          <a:bodyPr wrap="none" lIns="36576" anchor="ctr"/>
          <a:lstStyle/>
          <a:p>
            <a:pPr algn="ctr" eaLnBrk="0" hangingPunct="0"/>
            <a:r>
              <a:rPr lang="en-US" sz="1000" b="1" u="sng" dirty="0">
                <a:solidFill>
                  <a:srgbClr val="000000"/>
                </a:solidFill>
                <a:latin typeface="Arial"/>
                <a:cs typeface="Times New Roman" pitchFamily="18" charset="0"/>
              </a:rPr>
              <a:t>Senior </a:t>
            </a:r>
            <a:r>
              <a:rPr lang="en-US" sz="1000" b="1" u="sng" dirty="0" smtClean="0">
                <a:solidFill>
                  <a:srgbClr val="000000"/>
                </a:solidFill>
                <a:latin typeface="Arial"/>
                <a:cs typeface="Times New Roman" pitchFamily="18" charset="0"/>
              </a:rPr>
              <a:t>Exec </a:t>
            </a:r>
            <a:r>
              <a:rPr lang="en-US" sz="1000" b="1" u="sng" dirty="0">
                <a:solidFill>
                  <a:srgbClr val="000000"/>
                </a:solidFill>
                <a:latin typeface="Arial"/>
                <a:cs typeface="Times New Roman" pitchFamily="18" charset="0"/>
              </a:rPr>
              <a:t>Tour </a:t>
            </a:r>
          </a:p>
          <a:p>
            <a:pPr eaLnBrk="0" hangingPunct="0"/>
            <a:r>
              <a:rPr lang="en-US" sz="1000" dirty="0" smtClean="0">
                <a:solidFill>
                  <a:srgbClr val="000000"/>
                </a:solidFill>
                <a:latin typeface="Arial"/>
                <a:cs typeface="Times New Roman" pitchFamily="18" charset="0"/>
              </a:rPr>
              <a:t>TYCOM/Fleet </a:t>
            </a:r>
            <a:r>
              <a:rPr lang="en-US" sz="1000" dirty="0">
                <a:solidFill>
                  <a:srgbClr val="000000"/>
                </a:solidFill>
                <a:latin typeface="Arial"/>
                <a:cs typeface="Times New Roman" pitchFamily="18" charset="0"/>
              </a:rPr>
              <a:t>Surgeon</a:t>
            </a:r>
            <a:br>
              <a:rPr lang="en-US" sz="1000" dirty="0">
                <a:solidFill>
                  <a:srgbClr val="000000"/>
                </a:solidFill>
                <a:latin typeface="Arial"/>
                <a:cs typeface="Times New Roman" pitchFamily="18" charset="0"/>
              </a:rPr>
            </a:br>
            <a:r>
              <a:rPr lang="en-US" sz="1000" dirty="0">
                <a:solidFill>
                  <a:srgbClr val="000000"/>
                </a:solidFill>
                <a:latin typeface="Arial"/>
                <a:cs typeface="Times New Roman" pitchFamily="18" charset="0"/>
              </a:rPr>
              <a:t>Division/Group/Wing </a:t>
            </a:r>
            <a:r>
              <a:rPr lang="en-US" sz="1000" dirty="0" err="1" smtClean="0">
                <a:solidFill>
                  <a:srgbClr val="000000"/>
                </a:solidFill>
                <a:latin typeface="Arial"/>
                <a:cs typeface="Times New Roman" pitchFamily="18" charset="0"/>
              </a:rPr>
              <a:t>Sgn</a:t>
            </a:r>
            <a:r>
              <a:rPr lang="en-US" sz="1000" dirty="0">
                <a:solidFill>
                  <a:srgbClr val="000000"/>
                </a:solidFill>
                <a:latin typeface="Arial"/>
                <a:cs typeface="Times New Roman" pitchFamily="18" charset="0"/>
              </a:rPr>
              <a:t/>
            </a:r>
            <a:br>
              <a:rPr lang="en-US" sz="1000" dirty="0">
                <a:solidFill>
                  <a:srgbClr val="000000"/>
                </a:solidFill>
                <a:latin typeface="Arial"/>
                <a:cs typeface="Times New Roman" pitchFamily="18" charset="0"/>
              </a:rPr>
            </a:br>
            <a:r>
              <a:rPr lang="en-US" sz="1000" dirty="0">
                <a:solidFill>
                  <a:srgbClr val="000000"/>
                </a:solidFill>
                <a:latin typeface="Arial"/>
                <a:cs typeface="Times New Roman" pitchFamily="18" charset="0"/>
              </a:rPr>
              <a:t>Senior HQ/PERS</a:t>
            </a:r>
            <a:br>
              <a:rPr lang="en-US" sz="1000" dirty="0">
                <a:solidFill>
                  <a:srgbClr val="000000"/>
                </a:solidFill>
                <a:latin typeface="Arial"/>
                <a:cs typeface="Times New Roman" pitchFamily="18" charset="0"/>
              </a:rPr>
            </a:br>
            <a:r>
              <a:rPr lang="en-US" sz="1000" dirty="0">
                <a:solidFill>
                  <a:srgbClr val="000000"/>
                </a:solidFill>
                <a:latin typeface="Arial"/>
                <a:cs typeface="Times New Roman" pitchFamily="18" charset="0"/>
              </a:rPr>
              <a:t>Senior GHE Billet</a:t>
            </a:r>
          </a:p>
          <a:p>
            <a:pPr eaLnBrk="0" hangingPunct="0"/>
            <a:r>
              <a:rPr lang="en-US" sz="1000" dirty="0">
                <a:solidFill>
                  <a:srgbClr val="000000"/>
                </a:solidFill>
                <a:latin typeface="Arial"/>
                <a:cs typeface="Times New Roman" pitchFamily="18" charset="0"/>
              </a:rPr>
              <a:t>Alternative Senior Billet</a:t>
            </a:r>
          </a:p>
        </p:txBody>
      </p:sp>
      <p:sp>
        <p:nvSpPr>
          <p:cNvPr id="40" name="AutoShape 28"/>
          <p:cNvSpPr>
            <a:spLocks noChangeArrowheads="1"/>
          </p:cNvSpPr>
          <p:nvPr/>
        </p:nvSpPr>
        <p:spPr bwMode="auto">
          <a:xfrm>
            <a:off x="7576600" y="3280835"/>
            <a:ext cx="1299439" cy="2206936"/>
          </a:xfrm>
          <a:prstGeom prst="roundRect">
            <a:avLst>
              <a:gd name="adj" fmla="val 16667"/>
            </a:avLst>
          </a:prstGeom>
          <a:solidFill>
            <a:schemeClr val="accent6">
              <a:lumMod val="40000"/>
              <a:lumOff val="60000"/>
            </a:schemeClr>
          </a:solidFill>
          <a:ln w="9525">
            <a:solidFill>
              <a:schemeClr val="tx1"/>
            </a:solidFill>
            <a:round/>
            <a:headEnd/>
            <a:tailEnd/>
          </a:ln>
        </p:spPr>
        <p:txBody>
          <a:bodyPr wrap="none" lIns="36576" anchor="t"/>
          <a:lstStyle/>
          <a:p>
            <a:pPr algn="ctr" eaLnBrk="0" hangingPunct="0"/>
            <a:r>
              <a:rPr lang="en-US" sz="1000" b="1" u="sng" dirty="0" smtClean="0">
                <a:solidFill>
                  <a:srgbClr val="000000"/>
                </a:solidFill>
                <a:latin typeface="Arial"/>
                <a:cs typeface="Times New Roman" pitchFamily="18" charset="0"/>
              </a:rPr>
              <a:t>Flag </a:t>
            </a:r>
            <a:r>
              <a:rPr lang="en-US" sz="1000" b="1" u="sng" dirty="0">
                <a:solidFill>
                  <a:srgbClr val="000000"/>
                </a:solidFill>
                <a:latin typeface="Arial"/>
                <a:cs typeface="Times New Roman" pitchFamily="18" charset="0"/>
              </a:rPr>
              <a:t>Track</a:t>
            </a:r>
          </a:p>
          <a:p>
            <a:pPr eaLnBrk="0" hangingPunct="0"/>
            <a:r>
              <a:rPr lang="en-US" sz="1000" dirty="0">
                <a:solidFill>
                  <a:srgbClr val="000000"/>
                </a:solidFill>
                <a:latin typeface="Arial"/>
                <a:cs typeface="Times New Roman" pitchFamily="18" charset="0"/>
              </a:rPr>
              <a:t>COCOM Surgeon</a:t>
            </a:r>
            <a:br>
              <a:rPr lang="en-US" sz="1000" dirty="0">
                <a:solidFill>
                  <a:srgbClr val="000000"/>
                </a:solidFill>
                <a:latin typeface="Arial"/>
                <a:cs typeface="Times New Roman" pitchFamily="18" charset="0"/>
              </a:rPr>
            </a:br>
            <a:r>
              <a:rPr lang="en-US" sz="1000" dirty="0">
                <a:solidFill>
                  <a:srgbClr val="000000"/>
                </a:solidFill>
                <a:latin typeface="Arial"/>
                <a:cs typeface="Times New Roman" pitchFamily="18" charset="0"/>
              </a:rPr>
              <a:t>PACFLT Surgeon</a:t>
            </a:r>
          </a:p>
          <a:p>
            <a:pPr eaLnBrk="0" hangingPunct="0"/>
            <a:r>
              <a:rPr lang="en-US" sz="1000" dirty="0">
                <a:solidFill>
                  <a:srgbClr val="000000"/>
                </a:solidFill>
                <a:latin typeface="Arial"/>
                <a:cs typeface="Times New Roman" pitchFamily="18" charset="0"/>
              </a:rPr>
              <a:t>FLTFOR Surgeon</a:t>
            </a:r>
            <a:br>
              <a:rPr lang="en-US" sz="1000" dirty="0">
                <a:solidFill>
                  <a:srgbClr val="000000"/>
                </a:solidFill>
                <a:latin typeface="Arial"/>
                <a:cs typeface="Times New Roman" pitchFamily="18" charset="0"/>
              </a:rPr>
            </a:br>
            <a:r>
              <a:rPr lang="en-US" sz="1000" dirty="0">
                <a:solidFill>
                  <a:srgbClr val="000000"/>
                </a:solidFill>
                <a:latin typeface="Arial"/>
                <a:cs typeface="Times New Roman" pitchFamily="18" charset="0"/>
              </a:rPr>
              <a:t>MEF Surgeon</a:t>
            </a:r>
            <a:br>
              <a:rPr lang="en-US" sz="1000" dirty="0">
                <a:solidFill>
                  <a:srgbClr val="000000"/>
                </a:solidFill>
                <a:latin typeface="Arial"/>
                <a:cs typeface="Times New Roman" pitchFamily="18" charset="0"/>
              </a:rPr>
            </a:br>
            <a:r>
              <a:rPr lang="en-US" sz="1000" dirty="0">
                <a:solidFill>
                  <a:srgbClr val="000000"/>
                </a:solidFill>
                <a:latin typeface="Arial"/>
                <a:cs typeface="Times New Roman" pitchFamily="18" charset="0"/>
              </a:rPr>
              <a:t>MARFOR Surgeon</a:t>
            </a:r>
          </a:p>
          <a:p>
            <a:pPr eaLnBrk="0" hangingPunct="0"/>
            <a:r>
              <a:rPr lang="en-US" sz="1000" dirty="0">
                <a:solidFill>
                  <a:srgbClr val="000000"/>
                </a:solidFill>
                <a:latin typeface="Arial"/>
                <a:cs typeface="Times New Roman" pitchFamily="18" charset="0"/>
              </a:rPr>
              <a:t>Deputy TMO</a:t>
            </a:r>
          </a:p>
          <a:p>
            <a:pPr eaLnBrk="0" hangingPunct="0"/>
            <a:r>
              <a:rPr lang="en-US" sz="1000" dirty="0">
                <a:solidFill>
                  <a:srgbClr val="000000"/>
                </a:solidFill>
                <a:latin typeface="Arial"/>
                <a:cs typeface="Times New Roman" pitchFamily="18" charset="0"/>
              </a:rPr>
              <a:t>Senior HQ Director</a:t>
            </a:r>
          </a:p>
          <a:p>
            <a:pPr eaLnBrk="0" hangingPunct="0"/>
            <a:r>
              <a:rPr lang="en-US" sz="1000" dirty="0">
                <a:solidFill>
                  <a:srgbClr val="000000"/>
                </a:solidFill>
                <a:latin typeface="Arial"/>
                <a:cs typeface="Times New Roman" pitchFamily="18" charset="0"/>
              </a:rPr>
              <a:t>MEDCEN Director</a:t>
            </a:r>
          </a:p>
        </p:txBody>
      </p:sp>
      <p:sp>
        <p:nvSpPr>
          <p:cNvPr id="41" name="AutoShape 75"/>
          <p:cNvSpPr>
            <a:spLocks noChangeArrowheads="1"/>
          </p:cNvSpPr>
          <p:nvPr/>
        </p:nvSpPr>
        <p:spPr bwMode="auto">
          <a:xfrm>
            <a:off x="2395187" y="4572000"/>
            <a:ext cx="1790885" cy="915771"/>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rPr>
              <a:t>Fellowship</a:t>
            </a:r>
            <a:r>
              <a:rPr lang="en-US" sz="1000" dirty="0">
                <a:solidFill>
                  <a:srgbClr val="000000"/>
                </a:solidFill>
                <a:latin typeface="Arial"/>
              </a:rPr>
              <a:t/>
            </a:r>
            <a:br>
              <a:rPr lang="en-US" sz="1000" dirty="0">
                <a:solidFill>
                  <a:srgbClr val="000000"/>
                </a:solidFill>
                <a:latin typeface="Arial"/>
              </a:rPr>
            </a:br>
            <a:r>
              <a:rPr lang="en-US" sz="1000" dirty="0" err="1" smtClean="0">
                <a:solidFill>
                  <a:srgbClr val="000000"/>
                </a:solidFill>
                <a:latin typeface="Arial"/>
              </a:rPr>
              <a:t>DivO</a:t>
            </a:r>
            <a:r>
              <a:rPr lang="en-US" sz="1000" dirty="0" smtClean="0">
                <a:solidFill>
                  <a:srgbClr val="000000"/>
                </a:solidFill>
                <a:latin typeface="Arial"/>
              </a:rPr>
              <a:t> / </a:t>
            </a:r>
            <a:r>
              <a:rPr lang="en-US" sz="1000" dirty="0" err="1" smtClean="0">
                <a:solidFill>
                  <a:srgbClr val="000000"/>
                </a:solidFill>
                <a:latin typeface="Arial"/>
              </a:rPr>
              <a:t>Dept</a:t>
            </a:r>
            <a:r>
              <a:rPr lang="en-US" sz="1000" dirty="0" smtClean="0">
                <a:solidFill>
                  <a:srgbClr val="000000"/>
                </a:solidFill>
                <a:latin typeface="Arial"/>
              </a:rPr>
              <a:t> Head / CMIO</a:t>
            </a:r>
            <a:endParaRPr lang="en-US" sz="1000" dirty="0">
              <a:solidFill>
                <a:srgbClr val="000000"/>
              </a:solidFill>
              <a:latin typeface="Arial"/>
            </a:endParaRPr>
          </a:p>
          <a:p>
            <a:pPr eaLnBrk="0" hangingPunct="0"/>
            <a:r>
              <a:rPr lang="en-US" sz="1000" dirty="0" smtClean="0">
                <a:solidFill>
                  <a:srgbClr val="000000"/>
                </a:solidFill>
                <a:latin typeface="Arial"/>
              </a:rPr>
              <a:t>SMO / Associate Director</a:t>
            </a:r>
          </a:p>
          <a:p>
            <a:pPr eaLnBrk="0" hangingPunct="0"/>
            <a:r>
              <a:rPr lang="en-US" sz="1000" dirty="0" smtClean="0">
                <a:solidFill>
                  <a:srgbClr val="000000"/>
                </a:solidFill>
                <a:latin typeface="Arial"/>
              </a:rPr>
              <a:t>Assistant </a:t>
            </a:r>
            <a:r>
              <a:rPr lang="en-US" sz="1000" dirty="0">
                <a:solidFill>
                  <a:srgbClr val="000000"/>
                </a:solidFill>
                <a:latin typeface="Arial"/>
              </a:rPr>
              <a:t>Program Director</a:t>
            </a:r>
            <a:br>
              <a:rPr lang="en-US" sz="1000" dirty="0">
                <a:solidFill>
                  <a:srgbClr val="000000"/>
                </a:solidFill>
                <a:latin typeface="Arial"/>
              </a:rPr>
            </a:br>
            <a:r>
              <a:rPr lang="en-US" sz="1000" dirty="0" smtClean="0">
                <a:solidFill>
                  <a:srgbClr val="000000"/>
                </a:solidFill>
                <a:latin typeface="Arial"/>
              </a:rPr>
              <a:t>MEC / MTF </a:t>
            </a:r>
            <a:r>
              <a:rPr lang="en-US" sz="1000" dirty="0" err="1" smtClean="0">
                <a:solidFill>
                  <a:srgbClr val="000000"/>
                </a:solidFill>
                <a:latin typeface="Arial"/>
              </a:rPr>
              <a:t>Cmte</a:t>
            </a:r>
            <a:r>
              <a:rPr lang="en-US" sz="1000" dirty="0" smtClean="0">
                <a:solidFill>
                  <a:srgbClr val="000000"/>
                </a:solidFill>
                <a:latin typeface="Arial"/>
              </a:rPr>
              <a:t> Member</a:t>
            </a:r>
          </a:p>
          <a:p>
            <a:pPr eaLnBrk="0" hangingPunct="0"/>
            <a:r>
              <a:rPr lang="en-US" sz="1000" dirty="0" smtClean="0">
                <a:solidFill>
                  <a:srgbClr val="000000"/>
                </a:solidFill>
                <a:latin typeface="Arial"/>
              </a:rPr>
              <a:t>Residency Faculty</a:t>
            </a:r>
            <a:endParaRPr lang="en-US" sz="1000" dirty="0">
              <a:solidFill>
                <a:srgbClr val="000000"/>
              </a:solidFill>
              <a:latin typeface="Arial"/>
            </a:endParaRPr>
          </a:p>
        </p:txBody>
      </p:sp>
      <p:sp>
        <p:nvSpPr>
          <p:cNvPr id="42" name="AutoShape 76"/>
          <p:cNvSpPr>
            <a:spLocks noChangeArrowheads="1"/>
          </p:cNvSpPr>
          <p:nvPr/>
        </p:nvSpPr>
        <p:spPr bwMode="auto">
          <a:xfrm>
            <a:off x="4191000" y="4572000"/>
            <a:ext cx="1785957" cy="910688"/>
          </a:xfrm>
          <a:prstGeom prst="roundRect">
            <a:avLst>
              <a:gd name="adj" fmla="val 16667"/>
            </a:avLst>
          </a:prstGeom>
          <a:solidFill>
            <a:schemeClr val="bg1">
              <a:lumMod val="85000"/>
            </a:schemeClr>
          </a:solidFill>
          <a:ln w="9525">
            <a:solidFill>
              <a:schemeClr val="tx1"/>
            </a:solidFill>
            <a:round/>
            <a:headEnd/>
            <a:tailEnd/>
          </a:ln>
        </p:spPr>
        <p:txBody>
          <a:bodyPr wrap="none" lIns="36576" anchor="t"/>
          <a:lstStyle/>
          <a:p>
            <a:pPr eaLnBrk="0" hangingPunct="0"/>
            <a:r>
              <a:rPr lang="en-US" sz="1000" dirty="0" smtClean="0">
                <a:solidFill>
                  <a:srgbClr val="000000"/>
                </a:solidFill>
                <a:latin typeface="Arial"/>
                <a:cs typeface="Times New Roman" pitchFamily="18" charset="0"/>
              </a:rPr>
              <a:t>CMO / OIC / Regional CMIO</a:t>
            </a:r>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Director/Large MTF DH</a:t>
            </a:r>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Program Director</a:t>
            </a:r>
            <a:r>
              <a:rPr lang="en-US" sz="1000" dirty="0">
                <a:solidFill>
                  <a:srgbClr val="000000"/>
                </a:solidFill>
                <a:latin typeface="Arial"/>
                <a:cs typeface="Times New Roman" pitchFamily="18" charset="0"/>
              </a:rPr>
              <a:t/>
            </a:r>
            <a:br>
              <a:rPr lang="en-US" sz="1000" dirty="0">
                <a:solidFill>
                  <a:srgbClr val="000000"/>
                </a:solidFill>
                <a:latin typeface="Arial"/>
                <a:cs typeface="Times New Roman" pitchFamily="18" charset="0"/>
              </a:rPr>
            </a:br>
            <a:r>
              <a:rPr lang="en-US" sz="1000" dirty="0">
                <a:solidFill>
                  <a:srgbClr val="000000"/>
                </a:solidFill>
                <a:latin typeface="Arial"/>
                <a:cs typeface="Times New Roman" pitchFamily="18" charset="0"/>
              </a:rPr>
              <a:t>MEC </a:t>
            </a:r>
            <a:r>
              <a:rPr lang="en-US" sz="1000" dirty="0" smtClean="0">
                <a:solidFill>
                  <a:srgbClr val="000000"/>
                </a:solidFill>
                <a:latin typeface="Arial"/>
                <a:cs typeface="Times New Roman" pitchFamily="18" charset="0"/>
              </a:rPr>
              <a:t>Chair / MTF </a:t>
            </a:r>
            <a:r>
              <a:rPr lang="en-US" sz="1000" dirty="0" err="1" smtClean="0">
                <a:solidFill>
                  <a:srgbClr val="000000"/>
                </a:solidFill>
                <a:latin typeface="Arial"/>
                <a:cs typeface="Times New Roman" pitchFamily="18" charset="0"/>
              </a:rPr>
              <a:t>Cmte</a:t>
            </a:r>
            <a:r>
              <a:rPr lang="en-US" sz="1000" dirty="0" smtClean="0">
                <a:solidFill>
                  <a:srgbClr val="000000"/>
                </a:solidFill>
                <a:latin typeface="Arial"/>
                <a:cs typeface="Times New Roman" pitchFamily="18" charset="0"/>
              </a:rPr>
              <a:t> Chair</a:t>
            </a:r>
          </a:p>
          <a:p>
            <a:pPr eaLnBrk="0" hangingPunct="0"/>
            <a:r>
              <a:rPr lang="en-US" sz="1000" dirty="0" smtClean="0">
                <a:solidFill>
                  <a:srgbClr val="000000"/>
                </a:solidFill>
                <a:latin typeface="Arial"/>
                <a:cs typeface="Times New Roman" pitchFamily="18" charset="0"/>
              </a:rPr>
              <a:t>DHA / BUMED / Detailer</a:t>
            </a:r>
          </a:p>
        </p:txBody>
      </p:sp>
      <p:sp>
        <p:nvSpPr>
          <p:cNvPr id="43" name="AutoShape 28"/>
          <p:cNvSpPr>
            <a:spLocks noChangeArrowheads="1"/>
          </p:cNvSpPr>
          <p:nvPr/>
        </p:nvSpPr>
        <p:spPr bwMode="auto">
          <a:xfrm>
            <a:off x="5990365" y="4572000"/>
            <a:ext cx="1594528" cy="910688"/>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CO / XO</a:t>
            </a:r>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Large </a:t>
            </a:r>
            <a:r>
              <a:rPr lang="en-US" sz="1000" dirty="0">
                <a:solidFill>
                  <a:srgbClr val="000000"/>
                </a:solidFill>
                <a:latin typeface="Arial"/>
                <a:cs typeface="Times New Roman" pitchFamily="18" charset="0"/>
              </a:rPr>
              <a:t>NMRTC CMO</a:t>
            </a:r>
          </a:p>
          <a:p>
            <a:pPr eaLnBrk="0" hangingPunct="0"/>
            <a:r>
              <a:rPr lang="en-US" sz="1000" dirty="0">
                <a:solidFill>
                  <a:srgbClr val="000000"/>
                </a:solidFill>
                <a:latin typeface="Arial"/>
                <a:cs typeface="Times New Roman" pitchFamily="18" charset="0"/>
              </a:rPr>
              <a:t>Large NMRTC Director</a:t>
            </a:r>
            <a:br>
              <a:rPr lang="en-US" sz="1000" dirty="0">
                <a:solidFill>
                  <a:srgbClr val="000000"/>
                </a:solidFill>
                <a:latin typeface="Arial"/>
                <a:cs typeface="Times New Roman" pitchFamily="18" charset="0"/>
              </a:rPr>
            </a:br>
            <a:r>
              <a:rPr lang="en-US" sz="1000" dirty="0">
                <a:solidFill>
                  <a:srgbClr val="000000"/>
                </a:solidFill>
                <a:latin typeface="Arial"/>
                <a:cs typeface="Times New Roman" pitchFamily="18" charset="0"/>
              </a:rPr>
              <a:t>Specialty Leader</a:t>
            </a:r>
          </a:p>
          <a:p>
            <a:pPr eaLnBrk="0" hangingPunct="0"/>
            <a:r>
              <a:rPr lang="en-US" sz="1000" dirty="0">
                <a:solidFill>
                  <a:srgbClr val="000000"/>
                </a:solidFill>
                <a:latin typeface="Arial"/>
                <a:cs typeface="Times New Roman" pitchFamily="18" charset="0"/>
              </a:rPr>
              <a:t>DIO/GME </a:t>
            </a:r>
            <a:r>
              <a:rPr lang="en-US" sz="1000" dirty="0" smtClean="0">
                <a:solidFill>
                  <a:srgbClr val="000000"/>
                </a:solidFill>
                <a:latin typeface="Arial"/>
                <a:cs typeface="Times New Roman" pitchFamily="18" charset="0"/>
              </a:rPr>
              <a:t>Dir/USU Chair</a:t>
            </a:r>
            <a:endParaRPr lang="en-US" sz="1000" dirty="0">
              <a:solidFill>
                <a:srgbClr val="000000"/>
              </a:solidFill>
              <a:latin typeface="Arial"/>
              <a:cs typeface="Times New Roman" pitchFamily="18" charset="0"/>
            </a:endParaRPr>
          </a:p>
        </p:txBody>
      </p:sp>
      <p:graphicFrame>
        <p:nvGraphicFramePr>
          <p:cNvPr id="44" name="Table 43"/>
          <p:cNvGraphicFramePr>
            <a:graphicFrameLocks noGrp="1"/>
          </p:cNvGraphicFramePr>
          <p:nvPr>
            <p:extLst/>
          </p:nvPr>
        </p:nvGraphicFramePr>
        <p:xfrm>
          <a:off x="556770" y="1386344"/>
          <a:ext cx="8319269" cy="1471381"/>
        </p:xfrm>
        <a:graphic>
          <a:graphicData uri="http://schemas.openxmlformats.org/drawingml/2006/table">
            <a:tbl>
              <a:tblPr firstRow="1" bandRow="1"/>
              <a:tblGrid>
                <a:gridCol w="264250">
                  <a:extLst>
                    <a:ext uri="{9D8B030D-6E8A-4147-A177-3AD203B41FA5}">
                      <a16:colId xmlns:a16="http://schemas.microsoft.com/office/drawing/2014/main" xmlns="" val="20000"/>
                    </a:ext>
                  </a:extLst>
                </a:gridCol>
                <a:gridCol w="1564852">
                  <a:extLst>
                    <a:ext uri="{9D8B030D-6E8A-4147-A177-3AD203B41FA5}">
                      <a16:colId xmlns:a16="http://schemas.microsoft.com/office/drawing/2014/main" xmlns="" val="20004"/>
                    </a:ext>
                  </a:extLst>
                </a:gridCol>
                <a:gridCol w="483563">
                  <a:extLst>
                    <a:ext uri="{9D8B030D-6E8A-4147-A177-3AD203B41FA5}">
                      <a16:colId xmlns:a16="http://schemas.microsoft.com/office/drawing/2014/main" xmlns="" val="20001"/>
                    </a:ext>
                  </a:extLst>
                </a:gridCol>
                <a:gridCol w="1113581">
                  <a:extLst>
                    <a:ext uri="{9D8B030D-6E8A-4147-A177-3AD203B41FA5}">
                      <a16:colId xmlns:a16="http://schemas.microsoft.com/office/drawing/2014/main" xmlns="" val="20005"/>
                    </a:ext>
                  </a:extLst>
                </a:gridCol>
                <a:gridCol w="220000">
                  <a:extLst>
                    <a:ext uri="{9D8B030D-6E8A-4147-A177-3AD203B41FA5}">
                      <a16:colId xmlns:a16="http://schemas.microsoft.com/office/drawing/2014/main" xmlns="" val="20006"/>
                    </a:ext>
                  </a:extLst>
                </a:gridCol>
                <a:gridCol w="1021514">
                  <a:extLst>
                    <a:ext uri="{9D8B030D-6E8A-4147-A177-3AD203B41FA5}">
                      <a16:colId xmlns:a16="http://schemas.microsoft.com/office/drawing/2014/main" xmlns="" val="20002"/>
                    </a:ext>
                  </a:extLst>
                </a:gridCol>
                <a:gridCol w="877270">
                  <a:extLst>
                    <a:ext uri="{9D8B030D-6E8A-4147-A177-3AD203B41FA5}">
                      <a16:colId xmlns:a16="http://schemas.microsoft.com/office/drawing/2014/main" xmlns="" val="20007"/>
                    </a:ext>
                  </a:extLst>
                </a:gridCol>
                <a:gridCol w="2774239">
                  <a:extLst>
                    <a:ext uri="{9D8B030D-6E8A-4147-A177-3AD203B41FA5}">
                      <a16:colId xmlns:a16="http://schemas.microsoft.com/office/drawing/2014/main" xmlns="" val="20003"/>
                    </a:ext>
                  </a:extLst>
                </a:gridCol>
              </a:tblGrid>
              <a:tr h="230898">
                <a:tc grid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u="none" dirty="0" smtClean="0">
                          <a:latin typeface="+mn-lt"/>
                          <a:cs typeface="Arial" pitchFamily="34" charset="0"/>
                        </a:rPr>
                        <a:t>Recommended Medical</a:t>
                      </a:r>
                      <a:r>
                        <a:rPr lang="en-US" sz="1000" b="1" u="none" baseline="0" dirty="0" smtClean="0">
                          <a:latin typeface="+mn-lt"/>
                          <a:cs typeface="Arial" pitchFamily="34" charset="0"/>
                        </a:rPr>
                        <a:t> and Professional</a:t>
                      </a:r>
                      <a:r>
                        <a:rPr lang="en-US" sz="1000" b="1" u="none" dirty="0" smtClean="0">
                          <a:latin typeface="+mn-lt"/>
                          <a:cs typeface="Arial" pitchFamily="34" charset="0"/>
                        </a:rPr>
                        <a:t> Achievement</a:t>
                      </a:r>
                      <a:r>
                        <a:rPr lang="en-US" sz="1000" b="1" u="none" baseline="0" dirty="0" smtClean="0">
                          <a:latin typeface="+mn-lt"/>
                          <a:cs typeface="Arial" pitchFamily="34" charset="0"/>
                        </a:rPr>
                        <a:t> Windows</a:t>
                      </a:r>
                      <a:endParaRPr lang="en-US" sz="1000" b="1" u="none" dirty="0" smtClean="0">
                        <a:latin typeface="+mn-lt"/>
                        <a:cs typeface="Arial"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hMerge="1">
                  <a:txBody>
                    <a:bodyPr/>
                    <a:lstStyle/>
                    <a:p>
                      <a:endParaRPr lang="en-US"/>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sng"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hMerge="1">
                  <a:txBody>
                    <a:bodyPr/>
                    <a:lstStyle/>
                    <a:p>
                      <a:endParaRPr lang="en-US"/>
                    </a:p>
                  </a:txBody>
                  <a:tcPr/>
                </a:tc>
                <a:tc hMerge="1">
                  <a:txBody>
                    <a:bodyPr/>
                    <a:lstStyle/>
                    <a:p>
                      <a:endParaRPr lang="en-US"/>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hMerge="1">
                  <a:txBody>
                    <a:bodyPr/>
                    <a:lstStyle/>
                    <a:p>
                      <a:endParaRPr lang="en-US"/>
                    </a:p>
                  </a:txBody>
                  <a:tcPr/>
                </a:tc>
                <a:tc hMerge="1">
                  <a: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en-US" sz="10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extLst>
                  <a:ext uri="{0D108BD9-81ED-4DB2-BD59-A6C34878D82A}">
                    <a16:rowId xmlns:a16="http://schemas.microsoft.com/office/drawing/2014/main" xmlns="" val="10001"/>
                  </a:ext>
                </a:extLst>
              </a:tr>
              <a:tr h="416495">
                <a:tc>
                  <a:txBody>
                    <a:bodyPr/>
                    <a:lstStyle>
                      <a:lvl1pPr marL="0" algn="l" defTabSz="914400" rtl="0" eaLnBrk="1" latinLnBrk="0" hangingPunct="1">
                        <a:defRPr sz="1800" kern="1200">
                          <a:solidFill>
                            <a:schemeClr val="tx1"/>
                          </a:solidFill>
                          <a:latin typeface="Times New Roman"/>
                        </a:defRPr>
                      </a:lvl1pPr>
                      <a:lvl2pPr marL="457200" algn="l" defTabSz="914400" rtl="0" eaLnBrk="1" latinLnBrk="0" hangingPunct="1">
                        <a:defRPr sz="1800" kern="1200">
                          <a:solidFill>
                            <a:schemeClr val="tx1"/>
                          </a:solidFill>
                          <a:latin typeface="Times New Roman"/>
                        </a:defRPr>
                      </a:lvl2pPr>
                      <a:lvl3pPr marL="914400" algn="l" defTabSz="914400" rtl="0" eaLnBrk="1" latinLnBrk="0" hangingPunct="1">
                        <a:defRPr sz="1800" kern="1200">
                          <a:solidFill>
                            <a:schemeClr val="tx1"/>
                          </a:solidFill>
                          <a:latin typeface="Times New Roman"/>
                        </a:defRPr>
                      </a:lvl3pPr>
                      <a:lvl4pPr marL="1371600" algn="l" defTabSz="914400" rtl="0" eaLnBrk="1" latinLnBrk="0" hangingPunct="1">
                        <a:defRPr sz="1800" kern="1200">
                          <a:solidFill>
                            <a:schemeClr val="tx1"/>
                          </a:solidFill>
                          <a:latin typeface="Times New Roman"/>
                        </a:defRPr>
                      </a:lvl4pPr>
                      <a:lvl5pPr marL="1828800" algn="l" defTabSz="914400" rtl="0" eaLnBrk="1" latinLnBrk="0" hangingPunct="1">
                        <a:defRPr sz="1800" kern="1200">
                          <a:solidFill>
                            <a:schemeClr val="tx1"/>
                          </a:solidFill>
                          <a:latin typeface="Times New Roman"/>
                        </a:defRPr>
                      </a:lvl5pPr>
                      <a:lvl6pPr marL="2286000" algn="l" defTabSz="914400" rtl="0" eaLnBrk="1" latinLnBrk="0" hangingPunct="1">
                        <a:defRPr sz="1800" kern="1200">
                          <a:solidFill>
                            <a:schemeClr val="tx1"/>
                          </a:solidFill>
                          <a:latin typeface="Times New Roman"/>
                        </a:defRPr>
                      </a:lvl6pPr>
                      <a:lvl7pPr marL="2743200" algn="l" defTabSz="914400" rtl="0" eaLnBrk="1" latinLnBrk="0" hangingPunct="1">
                        <a:defRPr sz="1800" kern="1200">
                          <a:solidFill>
                            <a:schemeClr val="tx1"/>
                          </a:solidFill>
                          <a:latin typeface="Times New Roman"/>
                        </a:defRPr>
                      </a:lvl7pPr>
                      <a:lvl8pPr marL="3200400" algn="l" defTabSz="914400" rtl="0" eaLnBrk="1" latinLnBrk="0" hangingPunct="1">
                        <a:defRPr sz="1800" kern="1200">
                          <a:solidFill>
                            <a:schemeClr val="tx1"/>
                          </a:solidFill>
                          <a:latin typeface="Times New Roman"/>
                        </a:defRPr>
                      </a:lvl8pPr>
                      <a:lvl9pPr marL="3657600" algn="l" defTabSz="914400" rtl="0" eaLnBrk="1" latinLnBrk="0" hangingPunct="1">
                        <a:defRPr sz="1800" kern="1200">
                          <a:solidFill>
                            <a:schemeClr val="tx1"/>
                          </a:solidFill>
                          <a:latin typeface="Times New Roman"/>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u="none" dirty="0" smtClean="0">
                          <a:latin typeface="+mn-lt"/>
                          <a:cs typeface="Arial" pitchFamily="34" charset="0"/>
                        </a:rPr>
                        <a:t>INTERN</a:t>
                      </a:r>
                      <a:endParaRPr lang="en-US" sz="900" b="1" u="none" dirty="0">
                        <a:latin typeface="+mn-lt"/>
                        <a:cs typeface="Arial" pitchFamily="34" charset="0"/>
                      </a:endParaRPr>
                    </a:p>
                  </a:txBody>
                  <a:tcPr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u="none" dirty="0" smtClean="0">
                          <a:latin typeface="+mn-lt"/>
                          <a:cs typeface="Arial" panose="020B0604020202020204" pitchFamily="34" charset="0"/>
                        </a:rPr>
                        <a:t>-</a:t>
                      </a:r>
                      <a:r>
                        <a:rPr lang="en-US" sz="1000" b="1" u="none" baseline="0" dirty="0" smtClean="0">
                          <a:latin typeface="+mn-lt"/>
                          <a:cs typeface="Arial" panose="020B0604020202020204" pitchFamily="34" charset="0"/>
                        </a:rPr>
                        <a:t> Residency Training</a:t>
                      </a:r>
                      <a:endParaRPr lang="en-US" sz="1000" b="1" u="sng" dirty="0">
                        <a:latin typeface="+mn-lt"/>
                        <a:cs typeface="Arial" panose="020B0604020202020204" pitchFamily="34" charset="0"/>
                      </a:endParaRPr>
                    </a:p>
                    <a:p>
                      <a:endParaRPr lang="en-US" sz="1000" b="1" u="sng" dirty="0">
                        <a:latin typeface="+mn-lt"/>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gridSpan="3">
                  <a:txBody>
                    <a:bodyPr/>
                    <a:lstStyle>
                      <a:lvl1pPr marL="0" algn="l" defTabSz="914400" rtl="0" eaLnBrk="1" latinLnBrk="0" hangingPunct="1">
                        <a:defRPr sz="1800" kern="1200">
                          <a:solidFill>
                            <a:schemeClr val="tx1"/>
                          </a:solidFill>
                          <a:latin typeface="Times New Roman"/>
                        </a:defRPr>
                      </a:lvl1pPr>
                      <a:lvl2pPr marL="457200" algn="l" defTabSz="914400" rtl="0" eaLnBrk="1" latinLnBrk="0" hangingPunct="1">
                        <a:defRPr sz="1800" kern="1200">
                          <a:solidFill>
                            <a:schemeClr val="tx1"/>
                          </a:solidFill>
                          <a:latin typeface="Times New Roman"/>
                        </a:defRPr>
                      </a:lvl2pPr>
                      <a:lvl3pPr marL="914400" algn="l" defTabSz="914400" rtl="0" eaLnBrk="1" latinLnBrk="0" hangingPunct="1">
                        <a:defRPr sz="1800" kern="1200">
                          <a:solidFill>
                            <a:schemeClr val="tx1"/>
                          </a:solidFill>
                          <a:latin typeface="Times New Roman"/>
                        </a:defRPr>
                      </a:lvl3pPr>
                      <a:lvl4pPr marL="1371600" algn="l" defTabSz="914400" rtl="0" eaLnBrk="1" latinLnBrk="0" hangingPunct="1">
                        <a:defRPr sz="1800" kern="1200">
                          <a:solidFill>
                            <a:schemeClr val="tx1"/>
                          </a:solidFill>
                          <a:latin typeface="Times New Roman"/>
                        </a:defRPr>
                      </a:lvl4pPr>
                      <a:lvl5pPr marL="1828800" algn="l" defTabSz="914400" rtl="0" eaLnBrk="1" latinLnBrk="0" hangingPunct="1">
                        <a:defRPr sz="1800" kern="1200">
                          <a:solidFill>
                            <a:schemeClr val="tx1"/>
                          </a:solidFill>
                          <a:latin typeface="Times New Roman"/>
                        </a:defRPr>
                      </a:lvl5pPr>
                      <a:lvl6pPr marL="2286000" algn="l" defTabSz="914400" rtl="0" eaLnBrk="1" latinLnBrk="0" hangingPunct="1">
                        <a:defRPr sz="1800" kern="1200">
                          <a:solidFill>
                            <a:schemeClr val="tx1"/>
                          </a:solidFill>
                          <a:latin typeface="Times New Roman"/>
                        </a:defRPr>
                      </a:lvl6pPr>
                      <a:lvl7pPr marL="2743200" algn="l" defTabSz="914400" rtl="0" eaLnBrk="1" latinLnBrk="0" hangingPunct="1">
                        <a:defRPr sz="1800" kern="1200">
                          <a:solidFill>
                            <a:schemeClr val="tx1"/>
                          </a:solidFill>
                          <a:latin typeface="Times New Roman"/>
                        </a:defRPr>
                      </a:lvl7pPr>
                      <a:lvl8pPr marL="3200400" algn="l" defTabSz="914400" rtl="0" eaLnBrk="1" latinLnBrk="0" hangingPunct="1">
                        <a:defRPr sz="1800" kern="1200">
                          <a:solidFill>
                            <a:schemeClr val="tx1"/>
                          </a:solidFill>
                          <a:latin typeface="Times New Roman"/>
                        </a:defRPr>
                      </a:lvl8pPr>
                      <a:lvl9pPr marL="3657600" algn="l" defTabSz="914400" rtl="0" eaLnBrk="1" latinLnBrk="0" hangingPunct="1">
                        <a:defRPr sz="1800" kern="1200">
                          <a:solidFill>
                            <a:schemeClr val="tx1"/>
                          </a:solidFill>
                          <a:latin typeface="Times New Roman"/>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smtClean="0">
                          <a:ln>
                            <a:noFill/>
                          </a:ln>
                          <a:solidFill>
                            <a:srgbClr val="000000"/>
                          </a:solidFill>
                          <a:effectLst/>
                          <a:uLnTx/>
                          <a:uFillTx/>
                          <a:latin typeface="+mn-lt"/>
                          <a:ea typeface="+mn-ea"/>
                          <a:cs typeface="Arial" panose="020B0604020202020204" pitchFamily="34" charset="0"/>
                        </a:rPr>
                        <a:t>- Board </a:t>
                      </a:r>
                      <a:r>
                        <a:rPr kumimoji="0" lang="en-US" sz="10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certification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 Junior or Senior </a:t>
                      </a:r>
                      <a:r>
                        <a:rPr kumimoji="0" lang="en-US" sz="1000" b="1" i="0" u="none" strike="noStrike" kern="1200" cap="none" spc="0" normalizeH="0" baseline="0" noProof="0" dirty="0" smtClean="0">
                          <a:ln>
                            <a:noFill/>
                          </a:ln>
                          <a:solidFill>
                            <a:srgbClr val="000000"/>
                          </a:solidFill>
                          <a:effectLst/>
                          <a:uLnTx/>
                          <a:uFillTx/>
                          <a:latin typeface="+mn-lt"/>
                          <a:ea typeface="+mn-ea"/>
                          <a:cs typeface="Arial" panose="020B0604020202020204" pitchFamily="34" charset="0"/>
                        </a:rPr>
                        <a:t>OMO</a:t>
                      </a:r>
                      <a:endParaRPr kumimoji="0" lang="en-US" sz="1000" b="1" i="0" u="sng" strike="noStrike" kern="1200" cap="none" spc="0" normalizeH="0" baseline="30000" noProof="0" dirty="0">
                        <a:ln>
                          <a:noFill/>
                        </a:ln>
                        <a:solidFill>
                          <a:srgbClr val="000000"/>
                        </a:solidFill>
                        <a:effectLst/>
                        <a:uLnTx/>
                        <a:uFillTx/>
                        <a:latin typeface="+mn-lt"/>
                        <a:ea typeface="+mn-ea"/>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hMerge="1">
                  <a:txBody>
                    <a:bodyPr/>
                    <a:lstStyle/>
                    <a:p>
                      <a:endParaRPr lang="en-US"/>
                    </a:p>
                  </a:txBody>
                  <a:tcPr/>
                </a:tc>
                <a:tc hMerge="1">
                  <a:txBody>
                    <a:bodyPr/>
                    <a:lstStyle/>
                    <a:p>
                      <a:endParaRPr lang="en-US"/>
                    </a:p>
                  </a:txBody>
                  <a:tcPr/>
                </a:tc>
                <a:tc gridSpan="2">
                  <a:txBody>
                    <a:bodyPr/>
                    <a:lstStyle>
                      <a:lvl1pPr marL="0" algn="l" defTabSz="914400" rtl="0" eaLnBrk="1" latinLnBrk="0" hangingPunct="1">
                        <a:defRPr sz="1800" kern="1200">
                          <a:solidFill>
                            <a:schemeClr val="tx1"/>
                          </a:solidFill>
                          <a:latin typeface="Times New Roman"/>
                        </a:defRPr>
                      </a:lvl1pPr>
                      <a:lvl2pPr marL="457200" algn="l" defTabSz="914400" rtl="0" eaLnBrk="1" latinLnBrk="0" hangingPunct="1">
                        <a:defRPr sz="1800" kern="1200">
                          <a:solidFill>
                            <a:schemeClr val="tx1"/>
                          </a:solidFill>
                          <a:latin typeface="Times New Roman"/>
                        </a:defRPr>
                      </a:lvl2pPr>
                      <a:lvl3pPr marL="914400" algn="l" defTabSz="914400" rtl="0" eaLnBrk="1" latinLnBrk="0" hangingPunct="1">
                        <a:defRPr sz="1800" kern="1200">
                          <a:solidFill>
                            <a:schemeClr val="tx1"/>
                          </a:solidFill>
                          <a:latin typeface="Times New Roman"/>
                        </a:defRPr>
                      </a:lvl3pPr>
                      <a:lvl4pPr marL="1371600" algn="l" defTabSz="914400" rtl="0" eaLnBrk="1" latinLnBrk="0" hangingPunct="1">
                        <a:defRPr sz="1800" kern="1200">
                          <a:solidFill>
                            <a:schemeClr val="tx1"/>
                          </a:solidFill>
                          <a:latin typeface="Times New Roman"/>
                        </a:defRPr>
                      </a:lvl4pPr>
                      <a:lvl5pPr marL="1828800" algn="l" defTabSz="914400" rtl="0" eaLnBrk="1" latinLnBrk="0" hangingPunct="1">
                        <a:defRPr sz="1800" kern="1200">
                          <a:solidFill>
                            <a:schemeClr val="tx1"/>
                          </a:solidFill>
                          <a:latin typeface="Times New Roman"/>
                        </a:defRPr>
                      </a:lvl5pPr>
                      <a:lvl6pPr marL="2286000" algn="l" defTabSz="914400" rtl="0" eaLnBrk="1" latinLnBrk="0" hangingPunct="1">
                        <a:defRPr sz="1800" kern="1200">
                          <a:solidFill>
                            <a:schemeClr val="tx1"/>
                          </a:solidFill>
                          <a:latin typeface="Times New Roman"/>
                        </a:defRPr>
                      </a:lvl6pPr>
                      <a:lvl7pPr marL="2743200" algn="l" defTabSz="914400" rtl="0" eaLnBrk="1" latinLnBrk="0" hangingPunct="1">
                        <a:defRPr sz="1800" kern="1200">
                          <a:solidFill>
                            <a:schemeClr val="tx1"/>
                          </a:solidFill>
                          <a:latin typeface="Times New Roman"/>
                        </a:defRPr>
                      </a:lvl7pPr>
                      <a:lvl8pPr marL="3200400" algn="l" defTabSz="914400" rtl="0" eaLnBrk="1" latinLnBrk="0" hangingPunct="1">
                        <a:defRPr sz="1800" kern="1200">
                          <a:solidFill>
                            <a:schemeClr val="tx1"/>
                          </a:solidFill>
                          <a:latin typeface="Times New Roman"/>
                        </a:defRPr>
                      </a:lvl8pPr>
                      <a:lvl9pPr marL="3657600" algn="l" defTabSz="914400" rtl="0" eaLnBrk="1" latinLnBrk="0" hangingPunct="1">
                        <a:defRPr sz="1800" kern="1200">
                          <a:solidFill>
                            <a:schemeClr val="tx1"/>
                          </a:solidFill>
                          <a:latin typeface="Times New Roman"/>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smtClean="0">
                          <a:ln>
                            <a:noFill/>
                          </a:ln>
                          <a:solidFill>
                            <a:srgbClr val="000000"/>
                          </a:solidFill>
                          <a:effectLst/>
                          <a:uLnTx/>
                          <a:uFillTx/>
                          <a:latin typeface="+mn-lt"/>
                          <a:ea typeface="+mn-ea"/>
                          <a:cs typeface="Arial" panose="020B0604020202020204" pitchFamily="34" charset="0"/>
                        </a:rPr>
                        <a:t>- </a:t>
                      </a:r>
                      <a:r>
                        <a:rPr kumimoji="0" lang="en-US" sz="10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Executive OMO</a:t>
                      </a:r>
                      <a:endParaRPr kumimoji="0" lang="en-US" sz="1000" b="1" i="0" u="none" strike="noStrike" kern="1200" cap="none" spc="0" normalizeH="0" baseline="30000" noProof="0" dirty="0">
                        <a:ln>
                          <a:noFill/>
                        </a:ln>
                        <a:solidFill>
                          <a:srgbClr val="000000"/>
                        </a:solidFill>
                        <a:effectLst/>
                        <a:uLnTx/>
                        <a:uFillTx/>
                        <a:latin typeface="+mn-lt"/>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smtClean="0">
                          <a:ln>
                            <a:noFill/>
                          </a:ln>
                          <a:solidFill>
                            <a:srgbClr val="000000"/>
                          </a:solidFill>
                          <a:effectLst/>
                          <a:uLnTx/>
                          <a:uFillTx/>
                          <a:latin typeface="+mn-lt"/>
                          <a:ea typeface="+mn-ea"/>
                          <a:cs typeface="Arial" panose="020B0604020202020204" pitchFamily="34" charset="0"/>
                        </a:rPr>
                        <a:t>- JPME I/II</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hMerge="1">
                  <a:txBody>
                    <a:bodyPr/>
                    <a:lstStyle/>
                    <a:p>
                      <a:endParaRPr lang="en-US"/>
                    </a:p>
                  </a:txBody>
                  <a:tcPr/>
                </a:tc>
                <a:tc>
                  <a:txBody>
                    <a:bodyPr/>
                    <a:lstStyle>
                      <a:lvl1pPr marL="0" algn="l" defTabSz="914400" rtl="0" eaLnBrk="1" latinLnBrk="0" hangingPunct="1">
                        <a:defRPr sz="1800" kern="1200">
                          <a:solidFill>
                            <a:schemeClr val="tx1"/>
                          </a:solidFill>
                          <a:latin typeface="Times New Roman"/>
                        </a:defRPr>
                      </a:lvl1pPr>
                      <a:lvl2pPr marL="457200" algn="l" defTabSz="914400" rtl="0" eaLnBrk="1" latinLnBrk="0" hangingPunct="1">
                        <a:defRPr sz="1800" kern="1200">
                          <a:solidFill>
                            <a:schemeClr val="tx1"/>
                          </a:solidFill>
                          <a:latin typeface="Times New Roman"/>
                        </a:defRPr>
                      </a:lvl2pPr>
                      <a:lvl3pPr marL="914400" algn="l" defTabSz="914400" rtl="0" eaLnBrk="1" latinLnBrk="0" hangingPunct="1">
                        <a:defRPr sz="1800" kern="1200">
                          <a:solidFill>
                            <a:schemeClr val="tx1"/>
                          </a:solidFill>
                          <a:latin typeface="Times New Roman"/>
                        </a:defRPr>
                      </a:lvl3pPr>
                      <a:lvl4pPr marL="1371600" algn="l" defTabSz="914400" rtl="0" eaLnBrk="1" latinLnBrk="0" hangingPunct="1">
                        <a:defRPr sz="1800" kern="1200">
                          <a:solidFill>
                            <a:schemeClr val="tx1"/>
                          </a:solidFill>
                          <a:latin typeface="Times New Roman"/>
                        </a:defRPr>
                      </a:lvl4pPr>
                      <a:lvl5pPr marL="1828800" algn="l" defTabSz="914400" rtl="0" eaLnBrk="1" latinLnBrk="0" hangingPunct="1">
                        <a:defRPr sz="1800" kern="1200">
                          <a:solidFill>
                            <a:schemeClr val="tx1"/>
                          </a:solidFill>
                          <a:latin typeface="Times New Roman"/>
                        </a:defRPr>
                      </a:lvl5pPr>
                      <a:lvl6pPr marL="2286000" algn="l" defTabSz="914400" rtl="0" eaLnBrk="1" latinLnBrk="0" hangingPunct="1">
                        <a:defRPr sz="1800" kern="1200">
                          <a:solidFill>
                            <a:schemeClr val="tx1"/>
                          </a:solidFill>
                          <a:latin typeface="Times New Roman"/>
                        </a:defRPr>
                      </a:lvl6pPr>
                      <a:lvl7pPr marL="2743200" algn="l" defTabSz="914400" rtl="0" eaLnBrk="1" latinLnBrk="0" hangingPunct="1">
                        <a:defRPr sz="1800" kern="1200">
                          <a:solidFill>
                            <a:schemeClr val="tx1"/>
                          </a:solidFill>
                          <a:latin typeface="Times New Roman"/>
                        </a:defRPr>
                      </a:lvl7pPr>
                      <a:lvl8pPr marL="3200400" algn="l" defTabSz="914400" rtl="0" eaLnBrk="1" latinLnBrk="0" hangingPunct="1">
                        <a:defRPr sz="1800" kern="1200">
                          <a:solidFill>
                            <a:schemeClr val="tx1"/>
                          </a:solidFill>
                          <a:latin typeface="Times New Roman"/>
                        </a:defRPr>
                      </a:lvl8pPr>
                      <a:lvl9pPr marL="3657600" algn="l" defTabSz="914400" rtl="0" eaLnBrk="1" latinLnBrk="0" hangingPunct="1">
                        <a:defRPr sz="1800" kern="1200">
                          <a:solidFill>
                            <a:schemeClr val="tx1"/>
                          </a:solidFill>
                          <a:latin typeface="Times New Roman"/>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smtClean="0">
                          <a:ln>
                            <a:noFill/>
                          </a:ln>
                          <a:solidFill>
                            <a:srgbClr val="000000"/>
                          </a:solidFill>
                          <a:effectLst/>
                          <a:uLnTx/>
                          <a:uFillTx/>
                          <a:latin typeface="+mn-lt"/>
                          <a:ea typeface="+mn-ea"/>
                          <a:cs typeface="Arial" panose="020B0604020202020204" pitchFamily="34" charset="0"/>
                        </a:rPr>
                        <a:t>- Advanced </a:t>
                      </a:r>
                      <a:r>
                        <a:rPr kumimoji="0" lang="en-US" sz="10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Leadership/Business Degree</a:t>
                      </a:r>
                      <a:endParaRPr kumimoji="0" lang="en-US" sz="1000" b="1" i="0" u="sng"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extLst>
                  <a:ext uri="{0D108BD9-81ED-4DB2-BD59-A6C34878D82A}">
                    <a16:rowId xmlns:a16="http://schemas.microsoft.com/office/drawing/2014/main" xmlns="" val="10000"/>
                  </a:ext>
                </a:extLst>
              </a:tr>
              <a:tr h="230898">
                <a:tc grid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u="none" dirty="0" smtClean="0">
                          <a:latin typeface="+mn-lt"/>
                          <a:cs typeface="Arial" pitchFamily="34" charset="0"/>
                        </a:rPr>
                        <a:t>Recommended High Reliability Organization (HRO) and Culture of Safety</a:t>
                      </a:r>
                      <a:r>
                        <a:rPr lang="en-US" sz="1000" b="1" u="none" baseline="0" dirty="0" smtClean="0">
                          <a:latin typeface="+mn-lt"/>
                          <a:cs typeface="Arial" pitchFamily="34" charset="0"/>
                        </a:rPr>
                        <a:t> Developmental Training Opportunities</a:t>
                      </a:r>
                      <a:endParaRPr lang="en-US" sz="1000" b="1" u="none" dirty="0">
                        <a:latin typeface="+mn-lt"/>
                        <a:cs typeface="Arial"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hMerge="1">
                  <a:txBody>
                    <a:bodyPr/>
                    <a:lstStyle/>
                    <a:p>
                      <a:endParaRPr lang="en-US"/>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sng"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hMerge="1">
                  <a:txBody>
                    <a:bodyPr/>
                    <a:lstStyle/>
                    <a:p>
                      <a:endParaRPr lang="en-US"/>
                    </a:p>
                  </a:txBody>
                  <a:tcPr/>
                </a:tc>
                <a:tc hMerge="1">
                  <a:txBody>
                    <a:bodyPr/>
                    <a:lstStyle/>
                    <a:p>
                      <a:endParaRPr lang="en-US"/>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hMerge="1">
                  <a:txBody>
                    <a:bodyPr/>
                    <a:lstStyle/>
                    <a:p>
                      <a:endParaRPr lang="en-US"/>
                    </a:p>
                  </a:txBody>
                  <a:tcPr/>
                </a:tc>
                <a:tc hMerge="1">
                  <a: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en-US" sz="10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extLst>
                  <a:ext uri="{0D108BD9-81ED-4DB2-BD59-A6C34878D82A}">
                    <a16:rowId xmlns:a16="http://schemas.microsoft.com/office/drawing/2014/main" xmlns="" val="10002"/>
                  </a:ext>
                </a:extLst>
              </a:tr>
              <a:tr h="567206">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u="none" baseline="0" dirty="0" smtClean="0">
                          <a:latin typeface="+mn-lt"/>
                          <a:cs typeface="Arial" pitchFamily="34" charset="0"/>
                        </a:rPr>
                        <a:t>Residency and Operational School-house Training</a:t>
                      </a:r>
                    </a:p>
                  </a:txBody>
                  <a:tcPr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hMerge="1">
                  <a:txBody>
                    <a:bodyPr/>
                    <a:lstStyle/>
                    <a:p>
                      <a:endParaRPr lang="en-US"/>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smtClean="0">
                          <a:ln>
                            <a:noFill/>
                          </a:ln>
                          <a:solidFill>
                            <a:srgbClr val="000000"/>
                          </a:solidFill>
                          <a:effectLst/>
                          <a:uLnTx/>
                          <a:uFillTx/>
                          <a:latin typeface="+mn-lt"/>
                          <a:ea typeface="+mn-ea"/>
                          <a:cs typeface="Arial" panose="020B0604020202020204" pitchFamily="34" charset="0"/>
                        </a:rPr>
                        <a:t>Basic Readiness Officer Course (BROC)</a:t>
                      </a:r>
                      <a:endParaRPr kumimoji="0" lang="en-US" sz="10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smtClean="0">
                          <a:ln>
                            <a:noFill/>
                          </a:ln>
                          <a:solidFill>
                            <a:srgbClr val="000000"/>
                          </a:solidFill>
                          <a:effectLst/>
                          <a:uLnTx/>
                          <a:uFillTx/>
                          <a:latin typeface="+mn-lt"/>
                          <a:ea typeface="+mn-ea"/>
                          <a:cs typeface="Arial" panose="020B0604020202020204" pitchFamily="34" charset="0"/>
                        </a:rPr>
                        <a:t>Advanced Readiness Officer Course (AROC)</a:t>
                      </a:r>
                      <a:endParaRPr kumimoji="0" lang="en-US" sz="10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smtClean="0">
                          <a:ln>
                            <a:noFill/>
                          </a:ln>
                          <a:solidFill>
                            <a:srgbClr val="000000"/>
                          </a:solidFill>
                          <a:effectLst/>
                          <a:uLnTx/>
                          <a:uFillTx/>
                          <a:latin typeface="+mn-lt"/>
                          <a:ea typeface="+mn-ea"/>
                          <a:cs typeface="Arial" panose="020B0604020202020204" pitchFamily="34" charset="0"/>
                        </a:rPr>
                        <a:t>Quality and Safety Leadership Academy (QSLA)</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smtClean="0">
                        <a:ln>
                          <a:noFill/>
                        </a:ln>
                        <a:solidFill>
                          <a:srgbClr val="000000"/>
                        </a:solidFill>
                        <a:effectLst/>
                        <a:uLnTx/>
                        <a:uFillTx/>
                        <a:latin typeface="+mn-lt"/>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smtClean="0">
                          <a:ln>
                            <a:noFill/>
                          </a:ln>
                          <a:solidFill>
                            <a:srgbClr val="000000"/>
                          </a:solidFill>
                          <a:effectLst/>
                          <a:uLnTx/>
                          <a:uFillTx/>
                          <a:latin typeface="+mn-lt"/>
                          <a:ea typeface="+mn-ea"/>
                          <a:cs typeface="Arial" panose="020B0604020202020204" pitchFamily="34" charset="0"/>
                        </a:rPr>
                        <a:t>HRO emphasized throughout Medical Corps Training Pipeline</a:t>
                      </a:r>
                      <a:endParaRPr kumimoji="0" lang="en-US" sz="1000" b="0" i="1"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extLst>
                  <a:ext uri="{0D108BD9-81ED-4DB2-BD59-A6C34878D82A}">
                    <a16:rowId xmlns:a16="http://schemas.microsoft.com/office/drawing/2014/main" xmlns="" val="10003"/>
                  </a:ext>
                </a:extLst>
              </a:tr>
            </a:tbl>
          </a:graphicData>
        </a:graphic>
      </p:graphicFrame>
      <p:pic>
        <p:nvPicPr>
          <p:cNvPr id="95"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341" t="1634" r="18549" b="68868"/>
          <a:stretch/>
        </p:blipFill>
        <p:spPr bwMode="auto">
          <a:xfrm>
            <a:off x="814537" y="2971800"/>
            <a:ext cx="284719" cy="269328"/>
          </a:xfrm>
          <a:prstGeom prst="rect">
            <a:avLst/>
          </a:prstGeom>
          <a:noFill/>
          <a:ln>
            <a:noFill/>
          </a:ln>
          <a:effectLst>
            <a:softEdge rad="254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4" name="Picture 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4298" t="1510" r="28267" b="69953"/>
          <a:stretch/>
        </p:blipFill>
        <p:spPr bwMode="auto">
          <a:xfrm>
            <a:off x="2436547" y="2971800"/>
            <a:ext cx="297183" cy="281120"/>
          </a:xfrm>
          <a:prstGeom prst="rect">
            <a:avLst/>
          </a:prstGeom>
          <a:noFill/>
          <a:ln>
            <a:noFill/>
          </a:ln>
          <a:effectLst>
            <a:softEdge rad="25400"/>
          </a:effectLst>
          <a:extLst/>
        </p:spPr>
      </p:pic>
      <p:pic>
        <p:nvPicPr>
          <p:cNvPr id="93" name="Picture 6"/>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2641" r="29050" b="71346"/>
          <a:stretch/>
        </p:blipFill>
        <p:spPr bwMode="auto">
          <a:xfrm>
            <a:off x="4191000" y="2971800"/>
            <a:ext cx="292762" cy="271901"/>
          </a:xfrm>
          <a:prstGeom prst="rect">
            <a:avLst/>
          </a:prstGeom>
          <a:solidFill>
            <a:srgbClr val="CCECFF"/>
          </a:solidFill>
          <a:ln>
            <a:noFill/>
          </a:ln>
          <a:effectLst>
            <a:softEdge rad="25400"/>
          </a:effectLst>
          <a:extLst/>
        </p:spPr>
      </p:pic>
      <p:pic>
        <p:nvPicPr>
          <p:cNvPr id="92" name="Picture 7"/>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0867" r="10412" b="65895"/>
          <a:stretch/>
        </p:blipFill>
        <p:spPr bwMode="auto">
          <a:xfrm>
            <a:off x="5927610" y="2971800"/>
            <a:ext cx="426840" cy="270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rot="16200000">
            <a:off x="138683" y="3648120"/>
            <a:ext cx="914033" cy="261610"/>
          </a:xfrm>
          <a:prstGeom prst="rect">
            <a:avLst/>
          </a:prstGeom>
          <a:noFill/>
        </p:spPr>
        <p:txBody>
          <a:bodyPr wrap="none" rtlCol="0">
            <a:spAutoFit/>
          </a:bodyPr>
          <a:lstStyle/>
          <a:p>
            <a:r>
              <a:rPr lang="en-US" sz="1100" dirty="0" smtClean="0"/>
              <a:t>Operational</a:t>
            </a:r>
            <a:endParaRPr lang="en-US" sz="1100" dirty="0"/>
          </a:p>
        </p:txBody>
      </p:sp>
      <p:sp>
        <p:nvSpPr>
          <p:cNvPr id="45" name="TextBox 44"/>
          <p:cNvSpPr txBox="1"/>
          <p:nvPr/>
        </p:nvSpPr>
        <p:spPr>
          <a:xfrm rot="16200000">
            <a:off x="-153815" y="4785520"/>
            <a:ext cx="1378903" cy="430887"/>
          </a:xfrm>
          <a:prstGeom prst="rect">
            <a:avLst/>
          </a:prstGeom>
          <a:noFill/>
        </p:spPr>
        <p:txBody>
          <a:bodyPr wrap="none" rtlCol="0">
            <a:spAutoFit/>
          </a:bodyPr>
          <a:lstStyle/>
          <a:p>
            <a:pPr algn="ctr"/>
            <a:r>
              <a:rPr lang="en-US" sz="1100" dirty="0" smtClean="0"/>
              <a:t>MTF / </a:t>
            </a:r>
          </a:p>
          <a:p>
            <a:pPr algn="ctr"/>
            <a:r>
              <a:rPr lang="en-US" sz="1100" dirty="0" smtClean="0"/>
              <a:t>Clinical / Academic</a:t>
            </a:r>
            <a:endParaRPr lang="en-US" sz="1100" dirty="0"/>
          </a:p>
        </p:txBody>
      </p:sp>
      <p:sp>
        <p:nvSpPr>
          <p:cNvPr id="46" name="TextBox 45"/>
          <p:cNvSpPr txBox="1"/>
          <p:nvPr/>
        </p:nvSpPr>
        <p:spPr>
          <a:xfrm rot="16200000">
            <a:off x="71403" y="5768849"/>
            <a:ext cx="928459" cy="430887"/>
          </a:xfrm>
          <a:prstGeom prst="rect">
            <a:avLst/>
          </a:prstGeom>
          <a:noFill/>
        </p:spPr>
        <p:txBody>
          <a:bodyPr wrap="none" rtlCol="0">
            <a:spAutoFit/>
          </a:bodyPr>
          <a:lstStyle/>
          <a:p>
            <a:r>
              <a:rPr lang="en-US" sz="1100" dirty="0" smtClean="0"/>
              <a:t>Education / </a:t>
            </a:r>
          </a:p>
          <a:p>
            <a:r>
              <a:rPr lang="en-US" sz="1100" dirty="0" smtClean="0"/>
              <a:t>Learning</a:t>
            </a:r>
            <a:r>
              <a:rPr lang="en-US" sz="1100" baseline="30000" dirty="0" smtClean="0"/>
              <a:t>†</a:t>
            </a:r>
            <a:endParaRPr lang="en-US" sz="1100" dirty="0"/>
          </a:p>
        </p:txBody>
      </p:sp>
      <p:sp>
        <p:nvSpPr>
          <p:cNvPr id="47" name="Text Box 67"/>
          <p:cNvSpPr txBox="1">
            <a:spLocks noChangeArrowheads="1"/>
          </p:cNvSpPr>
          <p:nvPr/>
        </p:nvSpPr>
        <p:spPr bwMode="auto">
          <a:xfrm>
            <a:off x="1066800" y="685800"/>
            <a:ext cx="7441730" cy="746358"/>
          </a:xfrm>
          <a:prstGeom prst="rect">
            <a:avLst/>
          </a:prstGeom>
          <a:noFill/>
          <a:ln w="9525">
            <a:noFill/>
            <a:miter lim="800000"/>
            <a:headEnd/>
            <a:tailEnd/>
          </a:ln>
          <a:effectLst/>
        </p:spPr>
        <p:txBody>
          <a:bodyPr wrap="square">
            <a:spAutoFit/>
          </a:bodyPr>
          <a:lstStyle/>
          <a:p>
            <a:pPr eaLnBrk="0" hangingPunct="0">
              <a:lnSpc>
                <a:spcPct val="85000"/>
              </a:lnSpc>
              <a:defRPr/>
            </a:pPr>
            <a:r>
              <a:rPr lang="en-US" sz="1000" b="1" dirty="0">
                <a:solidFill>
                  <a:srgbClr val="000000"/>
                </a:solidFill>
                <a:latin typeface="Arial"/>
              </a:rPr>
              <a:t>Intent: </a:t>
            </a:r>
            <a:r>
              <a:rPr lang="en-US" sz="1000" dirty="0">
                <a:solidFill>
                  <a:srgbClr val="000000"/>
                </a:solidFill>
                <a:latin typeface="Arial"/>
              </a:rPr>
              <a:t>The Navy Medical Corps Officer career path will deliberately develop the clinical, operational, and leadership skillsets required to lead Navy Medicine in positions of progressively increasing scope and responsibility</a:t>
            </a:r>
            <a:r>
              <a:rPr lang="en-US" sz="1000" dirty="0" smtClean="0">
                <a:solidFill>
                  <a:srgbClr val="000000"/>
                </a:solidFill>
                <a:latin typeface="Arial"/>
              </a:rPr>
              <a:t>. This slide addresses opportunities within the Family Medicine Career pathway and suitable operational billets.</a:t>
            </a:r>
            <a:r>
              <a:rPr lang="en-US" sz="1000" dirty="0">
                <a:solidFill>
                  <a:srgbClr val="000000"/>
                </a:solidFill>
                <a:latin typeface="Arial"/>
              </a:rPr>
              <a:t/>
            </a:r>
            <a:br>
              <a:rPr lang="en-US" sz="1000" dirty="0">
                <a:solidFill>
                  <a:srgbClr val="000000"/>
                </a:solidFill>
                <a:latin typeface="Arial"/>
              </a:rPr>
            </a:br>
            <a:r>
              <a:rPr lang="en-US" sz="1000" b="1" dirty="0" smtClean="0">
                <a:solidFill>
                  <a:srgbClr val="000000"/>
                </a:solidFill>
                <a:latin typeface="Arial"/>
              </a:rPr>
              <a:t>Expectations</a:t>
            </a:r>
            <a:r>
              <a:rPr lang="en-US" sz="1000" b="1" dirty="0">
                <a:solidFill>
                  <a:srgbClr val="000000"/>
                </a:solidFill>
                <a:latin typeface="Arial"/>
              </a:rPr>
              <a:t>:</a:t>
            </a:r>
            <a:r>
              <a:rPr lang="en-US" sz="1000" dirty="0">
                <a:solidFill>
                  <a:srgbClr val="000000"/>
                </a:solidFill>
                <a:latin typeface="Arial"/>
              </a:rPr>
              <a:t> Officers who are competitive for promotion will have accrued both the operational and clinical experience necessary to serve in billets that are commensurate with the next rank. </a:t>
            </a:r>
            <a:endParaRPr lang="en-US" sz="1000" b="1" dirty="0">
              <a:solidFill>
                <a:srgbClr val="000000"/>
              </a:solidFill>
              <a:latin typeface="Arial"/>
            </a:endParaRPr>
          </a:p>
        </p:txBody>
      </p:sp>
      <p:sp>
        <p:nvSpPr>
          <p:cNvPr id="50" name="AutoShape 29"/>
          <p:cNvSpPr>
            <a:spLocks noChangeArrowheads="1"/>
          </p:cNvSpPr>
          <p:nvPr/>
        </p:nvSpPr>
        <p:spPr bwMode="auto">
          <a:xfrm>
            <a:off x="770294" y="4343400"/>
            <a:ext cx="3399006" cy="207815"/>
          </a:xfrm>
          <a:prstGeom prst="roundRect">
            <a:avLst>
              <a:gd name="adj" fmla="val 16667"/>
            </a:avLst>
          </a:prstGeom>
          <a:solidFill>
            <a:srgbClr val="FFFF99"/>
          </a:solidFill>
          <a:ln w="9525">
            <a:solidFill>
              <a:schemeClr val="tx1"/>
            </a:solidFill>
            <a:round/>
            <a:headEnd/>
            <a:tailEnd/>
          </a:ln>
        </p:spPr>
        <p:txBody>
          <a:bodyPr wrap="none" lIns="36576" anchor="t"/>
          <a:lstStyle/>
          <a:p>
            <a:pPr algn="ctr"/>
            <a:r>
              <a:rPr lang="en-US" sz="1000" dirty="0" smtClean="0"/>
              <a:t>Should </a:t>
            </a:r>
            <a:r>
              <a:rPr lang="en-US" sz="1000" dirty="0"/>
              <a:t>complete at least 1 OMO tour before IZ for </a:t>
            </a:r>
            <a:r>
              <a:rPr lang="en-US" sz="1000" dirty="0" smtClean="0"/>
              <a:t>CDR</a:t>
            </a:r>
            <a:endParaRPr lang="en-US" sz="1000" dirty="0"/>
          </a:p>
        </p:txBody>
      </p:sp>
      <p:sp>
        <p:nvSpPr>
          <p:cNvPr id="51" name="AutoShape 29"/>
          <p:cNvSpPr>
            <a:spLocks noChangeArrowheads="1"/>
          </p:cNvSpPr>
          <p:nvPr/>
        </p:nvSpPr>
        <p:spPr bwMode="auto">
          <a:xfrm>
            <a:off x="4169300" y="4343400"/>
            <a:ext cx="3390528" cy="218007"/>
          </a:xfrm>
          <a:prstGeom prst="roundRect">
            <a:avLst>
              <a:gd name="adj" fmla="val 16667"/>
            </a:avLst>
          </a:prstGeom>
          <a:solidFill>
            <a:srgbClr val="FFFF99"/>
          </a:solidFill>
          <a:ln w="9525">
            <a:solidFill>
              <a:schemeClr val="tx1"/>
            </a:solidFill>
            <a:round/>
            <a:headEnd/>
            <a:tailEnd/>
          </a:ln>
        </p:spPr>
        <p:txBody>
          <a:bodyPr wrap="none" lIns="36576" anchor="t"/>
          <a:lstStyle/>
          <a:p>
            <a:pPr algn="ctr"/>
            <a:r>
              <a:rPr lang="en-US" sz="1000" dirty="0" smtClean="0"/>
              <a:t>Should complete Sr. or Exec OMO Tour before CAPT </a:t>
            </a:r>
            <a:endParaRPr lang="en-US" sz="1000" dirty="0"/>
          </a:p>
        </p:txBody>
      </p:sp>
      <p:sp>
        <p:nvSpPr>
          <p:cNvPr id="3" name="TextBox 2"/>
          <p:cNvSpPr txBox="1"/>
          <p:nvPr/>
        </p:nvSpPr>
        <p:spPr>
          <a:xfrm>
            <a:off x="7602128" y="5486400"/>
            <a:ext cx="1273911" cy="1015663"/>
          </a:xfrm>
          <a:prstGeom prst="rect">
            <a:avLst/>
          </a:prstGeom>
          <a:noFill/>
        </p:spPr>
        <p:txBody>
          <a:bodyPr wrap="square" rtlCol="0">
            <a:spAutoFit/>
          </a:bodyPr>
          <a:lstStyle/>
          <a:p>
            <a:r>
              <a:rPr lang="en-US" sz="900" dirty="0" smtClean="0"/>
              <a:t>Timelines are guides; some  opportunities may span ranks.</a:t>
            </a:r>
          </a:p>
          <a:p>
            <a:endParaRPr lang="en-US" sz="900" baseline="30000" dirty="0" smtClean="0"/>
          </a:p>
          <a:p>
            <a:r>
              <a:rPr lang="en-US" sz="900" baseline="30000" dirty="0" smtClean="0"/>
              <a:t>†</a:t>
            </a:r>
            <a:r>
              <a:rPr lang="en-US" sz="900" dirty="0" smtClean="0"/>
              <a:t>See </a:t>
            </a:r>
            <a:r>
              <a:rPr lang="en-US" sz="900" i="1" dirty="0" smtClean="0"/>
              <a:t>Leadership Course Offering</a:t>
            </a:r>
            <a:r>
              <a:rPr lang="en-US" sz="900" dirty="0" smtClean="0"/>
              <a:t> for expanded course list.</a:t>
            </a:r>
            <a:endParaRPr lang="en-US" sz="900" dirty="0"/>
          </a:p>
        </p:txBody>
      </p:sp>
    </p:spTree>
    <p:extLst>
      <p:ext uri="{BB962C8B-B14F-4D97-AF65-F5344CB8AC3E}">
        <p14:creationId xmlns:p14="http://schemas.microsoft.com/office/powerpoint/2010/main" val="39560352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77"/>
          <p:cNvGrpSpPr>
            <a:grpSpLocks/>
          </p:cNvGrpSpPr>
          <p:nvPr/>
        </p:nvGrpSpPr>
        <p:grpSpPr bwMode="auto">
          <a:xfrm>
            <a:off x="563570" y="1897487"/>
            <a:ext cx="8310893" cy="380389"/>
            <a:chOff x="100" y="2555"/>
            <a:chExt cx="5664" cy="413"/>
          </a:xfrm>
        </p:grpSpPr>
        <p:sp>
          <p:nvSpPr>
            <p:cNvPr id="105" name="Line 79"/>
            <p:cNvSpPr>
              <a:spLocks noChangeShapeType="1"/>
            </p:cNvSpPr>
            <p:nvPr/>
          </p:nvSpPr>
          <p:spPr bwMode="auto">
            <a:xfrm flipV="1">
              <a:off x="202" y="2660"/>
              <a:ext cx="5467" cy="1"/>
            </a:xfrm>
            <a:prstGeom prst="line">
              <a:avLst/>
            </a:prstGeom>
            <a:noFill/>
            <a:ln w="25400">
              <a:solidFill>
                <a:schemeClr val="tx1"/>
              </a:solidFill>
              <a:round/>
              <a:headEnd/>
              <a:tailEnd type="triangle" w="med" len="med"/>
            </a:ln>
          </p:spPr>
          <p:txBody>
            <a:bodyPr wrap="none" anchor="ctr"/>
            <a:lstStyle/>
            <a:p>
              <a:pPr eaLnBrk="0" hangingPunct="0"/>
              <a:endParaRPr lang="en-US" sz="2400">
                <a:solidFill>
                  <a:srgbClr val="000000"/>
                </a:solidFill>
                <a:latin typeface="Arial"/>
              </a:endParaRPr>
            </a:p>
          </p:txBody>
        </p:sp>
        <p:sp>
          <p:nvSpPr>
            <p:cNvPr id="104" name="Rectangle 78"/>
            <p:cNvSpPr>
              <a:spLocks noChangeArrowheads="1"/>
            </p:cNvSpPr>
            <p:nvPr/>
          </p:nvSpPr>
          <p:spPr bwMode="auto">
            <a:xfrm>
              <a:off x="100" y="2601"/>
              <a:ext cx="5664" cy="367"/>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1600" dirty="0">
                  <a:solidFill>
                    <a:srgbClr val="000000"/>
                  </a:solidFill>
                  <a:latin typeface="Times New Roman" pitchFamily="18" charset="0"/>
                  <a:cs typeface="Times New Roman" pitchFamily="18" charset="0"/>
                </a:rPr>
                <a:t> </a:t>
              </a:r>
              <a:r>
                <a:rPr lang="en-US" sz="1400" b="1" dirty="0">
                  <a:solidFill>
                    <a:srgbClr val="000000"/>
                  </a:solidFill>
                  <a:latin typeface="Arial"/>
                  <a:cs typeface="Times New Roman" pitchFamily="18" charset="0"/>
                </a:rPr>
                <a:t> </a:t>
              </a:r>
              <a:r>
                <a:rPr lang="en-US" sz="1400" b="1" dirty="0" smtClean="0">
                  <a:solidFill>
                    <a:srgbClr val="000000"/>
                  </a:solidFill>
                  <a:latin typeface="Arial"/>
                  <a:cs typeface="Times New Roman" pitchFamily="18" charset="0"/>
                </a:rPr>
                <a:t>                                       </a:t>
              </a:r>
              <a:r>
                <a:rPr lang="en-US" sz="1000" b="1" dirty="0" smtClean="0">
                  <a:solidFill>
                    <a:srgbClr val="000000"/>
                  </a:solidFill>
                  <a:latin typeface="Arial"/>
                  <a:cs typeface="Times New Roman" pitchFamily="18" charset="0"/>
                </a:rPr>
                <a:t>6                                                12                                                    18                                          24         </a:t>
              </a:r>
              <a:r>
                <a:rPr lang="en-US" sz="1400" b="1" dirty="0" smtClean="0">
                  <a:solidFill>
                    <a:srgbClr val="000000"/>
                  </a:solidFill>
                  <a:latin typeface="Arial"/>
                  <a:cs typeface="Times New Roman" pitchFamily="18" charset="0"/>
                </a:rPr>
                <a:t>   </a:t>
              </a:r>
              <a:endParaRPr lang="en-US" sz="1400" b="1" dirty="0">
                <a:solidFill>
                  <a:srgbClr val="000000"/>
                </a:solidFill>
                <a:latin typeface="Arial"/>
                <a:cs typeface="Times New Roman" pitchFamily="18" charset="0"/>
              </a:endParaRPr>
            </a:p>
          </p:txBody>
        </p:sp>
        <p:sp>
          <p:nvSpPr>
            <p:cNvPr id="106" name="Line 80"/>
            <p:cNvSpPr>
              <a:spLocks noChangeShapeType="1"/>
            </p:cNvSpPr>
            <p:nvPr/>
          </p:nvSpPr>
          <p:spPr bwMode="auto">
            <a:xfrm>
              <a:off x="204" y="2555"/>
              <a:ext cx="0" cy="191"/>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5" name="Line 93"/>
            <p:cNvSpPr>
              <a:spLocks noChangeShapeType="1"/>
            </p:cNvSpPr>
            <p:nvPr/>
          </p:nvSpPr>
          <p:spPr bwMode="auto">
            <a:xfrm flipH="1">
              <a:off x="3788" y="2653"/>
              <a:ext cx="0" cy="80"/>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7" name="Line 95"/>
            <p:cNvSpPr>
              <a:spLocks noChangeShapeType="1"/>
            </p:cNvSpPr>
            <p:nvPr/>
          </p:nvSpPr>
          <p:spPr bwMode="auto">
            <a:xfrm>
              <a:off x="4766" y="2653"/>
              <a:ext cx="0" cy="68"/>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2" name="Line 100"/>
            <p:cNvSpPr>
              <a:spLocks noChangeShapeType="1"/>
            </p:cNvSpPr>
            <p:nvPr/>
          </p:nvSpPr>
          <p:spPr bwMode="auto">
            <a:xfrm>
              <a:off x="2555" y="2660"/>
              <a:ext cx="0" cy="73"/>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5" name="Line 103"/>
            <p:cNvSpPr>
              <a:spLocks noChangeShapeType="1"/>
            </p:cNvSpPr>
            <p:nvPr/>
          </p:nvSpPr>
          <p:spPr bwMode="auto">
            <a:xfrm flipH="1">
              <a:off x="1435" y="2674"/>
              <a:ext cx="0" cy="59"/>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grpSp>
      <p:sp>
        <p:nvSpPr>
          <p:cNvPr id="3091" name="Rectangle 80"/>
          <p:cNvSpPr>
            <a:spLocks noChangeArrowheads="1"/>
          </p:cNvSpPr>
          <p:nvPr/>
        </p:nvSpPr>
        <p:spPr bwMode="auto">
          <a:xfrm>
            <a:off x="1143000" y="381000"/>
            <a:ext cx="7744800" cy="923330"/>
          </a:xfrm>
          <a:prstGeom prst="rect">
            <a:avLst/>
          </a:prstGeom>
          <a:noFill/>
          <a:ln w="9525">
            <a:noFill/>
            <a:miter lim="800000"/>
            <a:headEnd/>
            <a:tailEnd/>
          </a:ln>
        </p:spPr>
        <p:txBody>
          <a:bodyPr wrap="square" lIns="0" tIns="0" rIns="0" bIns="0">
            <a:spAutoFit/>
          </a:bodyPr>
          <a:lstStyle/>
          <a:p>
            <a:pPr algn="ctr" eaLnBrk="0" hangingPunct="0"/>
            <a:r>
              <a:rPr lang="en-US" sz="3600" b="1" dirty="0" smtClean="0">
                <a:solidFill>
                  <a:srgbClr val="000000"/>
                </a:solidFill>
                <a:latin typeface="Arial"/>
                <a:cs typeface="Times New Roman" pitchFamily="18" charset="0"/>
              </a:rPr>
              <a:t>MC </a:t>
            </a:r>
            <a:r>
              <a:rPr lang="en-US" sz="3600" b="1" dirty="0" smtClean="0">
                <a:latin typeface="Arial"/>
                <a:cs typeface="Times New Roman" pitchFamily="18" charset="0"/>
              </a:rPr>
              <a:t>General Surgery </a:t>
            </a:r>
            <a:r>
              <a:rPr lang="en-US" sz="3600" b="1" dirty="0" smtClean="0">
                <a:solidFill>
                  <a:srgbClr val="000000"/>
                </a:solidFill>
                <a:latin typeface="Arial"/>
                <a:cs typeface="Times New Roman" pitchFamily="18" charset="0"/>
              </a:rPr>
              <a:t>Planner</a:t>
            </a:r>
          </a:p>
          <a:p>
            <a:pPr algn="ctr" eaLnBrk="0" hangingPunct="0"/>
            <a:r>
              <a:rPr lang="en-US" sz="1200" b="1" dirty="0">
                <a:solidFill>
                  <a:srgbClr val="000000"/>
                </a:solidFill>
                <a:latin typeface="Arial"/>
                <a:cs typeface="Times New Roman" pitchFamily="18" charset="0"/>
              </a:rPr>
              <a:t>Includes Cardiothoracic, Colorectal, Vascular and Trauma</a:t>
            </a:r>
          </a:p>
          <a:p>
            <a:pPr algn="ctr" eaLnBrk="0" hangingPunct="0"/>
            <a:endParaRPr lang="en-US" sz="1200" b="1" dirty="0">
              <a:solidFill>
                <a:srgbClr val="000000"/>
              </a:solidFill>
              <a:latin typeface="Arial"/>
              <a:cs typeface="Times New Roman" pitchFamily="18" charset="0"/>
            </a:endParaRPr>
          </a:p>
        </p:txBody>
      </p:sp>
      <p:sp>
        <p:nvSpPr>
          <p:cNvPr id="57" name="AutoShape 28"/>
          <p:cNvSpPr>
            <a:spLocks noChangeArrowheads="1"/>
          </p:cNvSpPr>
          <p:nvPr/>
        </p:nvSpPr>
        <p:spPr bwMode="auto">
          <a:xfrm>
            <a:off x="6244019" y="2300123"/>
            <a:ext cx="1699564" cy="1733432"/>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SENIOR EXECUTIVE</a:t>
            </a:r>
          </a:p>
          <a:p>
            <a:pPr eaLnBrk="0" hangingPunct="0"/>
            <a:r>
              <a:rPr lang="en-US" sz="1000" dirty="0" smtClean="0">
                <a:solidFill>
                  <a:srgbClr val="000000"/>
                </a:solidFill>
                <a:latin typeface="Arial"/>
                <a:cs typeface="Times New Roman" pitchFamily="18" charset="0"/>
              </a:rPr>
              <a:t>TYCOM, Fleet, MEF</a:t>
            </a:r>
          </a:p>
          <a:p>
            <a:pPr marL="171450" indent="-171450" eaLnBrk="0" hangingPunct="0">
              <a:buFontTx/>
              <a:buChar char="-"/>
            </a:pPr>
            <a:r>
              <a:rPr lang="en-US" sz="1000" dirty="0" smtClean="0">
                <a:solidFill>
                  <a:srgbClr val="000000"/>
                </a:solidFill>
                <a:latin typeface="Arial"/>
                <a:cs typeface="Times New Roman" pitchFamily="18" charset="0"/>
              </a:rPr>
              <a:t>All nominative positions</a:t>
            </a:r>
          </a:p>
          <a:p>
            <a:pPr marL="171450" indent="-171450" eaLnBrk="0" hangingPunct="0">
              <a:buFontTx/>
              <a:buChar char="-"/>
            </a:pPr>
            <a:r>
              <a:rPr lang="en-US" sz="1000" dirty="0" smtClean="0">
                <a:solidFill>
                  <a:srgbClr val="000000"/>
                </a:solidFill>
                <a:latin typeface="Arial"/>
                <a:cs typeface="Times New Roman" pitchFamily="18" charset="0"/>
              </a:rPr>
              <a:t>Selected by corps chief</a:t>
            </a:r>
          </a:p>
          <a:p>
            <a:pPr marL="171450" indent="-171450" eaLnBrk="0" hangingPunct="0">
              <a:buFontTx/>
              <a:buChar char="-"/>
            </a:pPr>
            <a:r>
              <a:rPr lang="en-US" sz="1000" dirty="0" smtClean="0">
                <a:solidFill>
                  <a:srgbClr val="000000"/>
                </a:solidFill>
                <a:latin typeface="Arial"/>
                <a:cs typeface="Times New Roman" pitchFamily="18" charset="0"/>
              </a:rPr>
              <a:t>Must have significant</a:t>
            </a:r>
          </a:p>
          <a:p>
            <a:pPr eaLnBrk="0" hangingPunct="0"/>
            <a:r>
              <a:rPr lang="en-US" sz="1000" dirty="0">
                <a:solidFill>
                  <a:srgbClr val="000000"/>
                </a:solidFill>
                <a:latin typeface="Arial"/>
                <a:cs typeface="Times New Roman" pitchFamily="18" charset="0"/>
              </a:rPr>
              <a:t>o</a:t>
            </a:r>
            <a:r>
              <a:rPr lang="en-US" sz="1000" dirty="0" smtClean="0">
                <a:solidFill>
                  <a:srgbClr val="000000"/>
                </a:solidFill>
                <a:latin typeface="Arial"/>
                <a:cs typeface="Times New Roman" pitchFamily="18" charset="0"/>
              </a:rPr>
              <a:t>perational experience</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Talk to SL, detailer and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Corps Chief leadership to</a:t>
            </a:r>
          </a:p>
          <a:p>
            <a:pPr eaLnBrk="0" hangingPunct="0"/>
            <a:r>
              <a:rPr lang="en-US" sz="1000" i="1" dirty="0">
                <a:effectLst>
                  <a:outerShdw blurRad="38100" dist="38100" dir="2700000" algn="tl">
                    <a:srgbClr val="000000">
                      <a:alpha val="43137"/>
                    </a:srgbClr>
                  </a:outerShdw>
                </a:effectLst>
                <a:latin typeface="Arial"/>
                <a:cs typeface="Times New Roman" pitchFamily="18" charset="0"/>
              </a:rPr>
              <a:t>i</a:t>
            </a:r>
            <a:r>
              <a:rPr lang="en-US" sz="1000" i="1" dirty="0" smtClean="0">
                <a:effectLst>
                  <a:outerShdw blurRad="38100" dist="38100" dir="2700000" algn="tl">
                    <a:srgbClr val="000000">
                      <a:alpha val="43137"/>
                    </a:srgbClr>
                  </a:outerShdw>
                </a:effectLst>
                <a:latin typeface="Arial"/>
                <a:cs typeface="Times New Roman" pitchFamily="18" charset="0"/>
              </a:rPr>
              <a:t>nquire about nominative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billets.</a:t>
            </a:r>
          </a:p>
        </p:txBody>
      </p:sp>
      <p:sp>
        <p:nvSpPr>
          <p:cNvPr id="58" name="AutoShape 29"/>
          <p:cNvSpPr>
            <a:spLocks noChangeArrowheads="1"/>
          </p:cNvSpPr>
          <p:nvPr/>
        </p:nvSpPr>
        <p:spPr bwMode="auto">
          <a:xfrm>
            <a:off x="713236" y="2297458"/>
            <a:ext cx="3711055" cy="1750541"/>
          </a:xfrm>
          <a:prstGeom prst="roundRect">
            <a:avLst>
              <a:gd name="adj" fmla="val 16667"/>
            </a:avLst>
          </a:prstGeom>
          <a:solidFill>
            <a:srgbClr val="CCECFF"/>
          </a:solidFill>
          <a:ln w="9525">
            <a:solidFill>
              <a:schemeClr val="tx1"/>
            </a:solidFill>
            <a:round/>
            <a:headEnd/>
            <a:tailEnd/>
          </a:ln>
        </p:spPr>
        <p:txBody>
          <a:bodyPr wrap="none" lIns="36576" numCol="2" anchor="ctr"/>
          <a:lstStyle/>
          <a:p>
            <a:pPr eaLnBrk="0" hangingPunct="0"/>
            <a:r>
              <a:rPr lang="en-US" sz="1000" b="1" u="sng" dirty="0" smtClean="0">
                <a:solidFill>
                  <a:srgbClr val="000000"/>
                </a:solidFill>
                <a:latin typeface="Arial"/>
                <a:cs typeface="Times New Roman" pitchFamily="18" charset="0"/>
              </a:rPr>
              <a:t>JUNIOR OPERATIONAL    </a:t>
            </a:r>
          </a:p>
          <a:p>
            <a:pPr eaLnBrk="0" hangingPunct="0"/>
            <a:r>
              <a:rPr lang="en-US" sz="1000" dirty="0" smtClean="0">
                <a:solidFill>
                  <a:srgbClr val="000000"/>
                </a:solidFill>
                <a:latin typeface="Arial"/>
                <a:cs typeface="Times New Roman" pitchFamily="18" charset="0"/>
              </a:rPr>
              <a:t>Squadron/Unit FS or UMO</a:t>
            </a:r>
          </a:p>
          <a:p>
            <a:pPr eaLnBrk="0" hangingPunct="0"/>
            <a:r>
              <a:rPr lang="en-US" sz="1000" dirty="0" smtClean="0">
                <a:solidFill>
                  <a:srgbClr val="000000"/>
                </a:solidFill>
                <a:latin typeface="Arial"/>
                <a:cs typeface="Times New Roman" pitchFamily="18" charset="0"/>
              </a:rPr>
              <a:t>Small Deck SMO</a:t>
            </a:r>
          </a:p>
          <a:p>
            <a:pPr eaLnBrk="0" hangingPunct="0"/>
            <a:r>
              <a:rPr lang="en-US" sz="1000" dirty="0" smtClean="0">
                <a:solidFill>
                  <a:srgbClr val="000000"/>
                </a:solidFill>
                <a:latin typeface="Arial"/>
                <a:cs typeface="Times New Roman" pitchFamily="18" charset="0"/>
              </a:rPr>
              <a:t>USMC Battalion Surgeon</a:t>
            </a: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91" name="Text Box 67"/>
          <p:cNvSpPr txBox="1">
            <a:spLocks noChangeArrowheads="1"/>
          </p:cNvSpPr>
          <p:nvPr/>
        </p:nvSpPr>
        <p:spPr bwMode="auto">
          <a:xfrm>
            <a:off x="218402" y="1134009"/>
            <a:ext cx="8707195" cy="779059"/>
          </a:xfrm>
          <a:prstGeom prst="rect">
            <a:avLst/>
          </a:prstGeom>
          <a:noFill/>
          <a:ln w="9525">
            <a:noFill/>
            <a:miter lim="800000"/>
            <a:headEnd/>
            <a:tailEnd/>
          </a:ln>
          <a:effectLst/>
        </p:spPr>
        <p:txBody>
          <a:bodyPr wrap="square">
            <a:spAutoFit/>
          </a:bodyPr>
          <a:lstStyle/>
          <a:p>
            <a:pPr eaLnBrk="0" hangingPunct="0">
              <a:lnSpc>
                <a:spcPct val="85000"/>
              </a:lnSpc>
              <a:defRPr/>
            </a:pPr>
            <a:r>
              <a:rPr lang="en-US" sz="1050" b="1" dirty="0">
                <a:solidFill>
                  <a:srgbClr val="000000"/>
                </a:solidFill>
                <a:latin typeface="Arial"/>
              </a:rPr>
              <a:t>Intent: </a:t>
            </a:r>
            <a:r>
              <a:rPr lang="en-US" sz="1050" dirty="0">
                <a:solidFill>
                  <a:srgbClr val="000000"/>
                </a:solidFill>
                <a:latin typeface="Arial"/>
              </a:rPr>
              <a:t>The Navy </a:t>
            </a:r>
            <a:r>
              <a:rPr lang="en-US" sz="1050" dirty="0" smtClean="0">
                <a:solidFill>
                  <a:srgbClr val="000000"/>
                </a:solidFill>
                <a:latin typeface="Arial"/>
              </a:rPr>
              <a:t>MC Career Progression slide displays the larger leadership and promotional spectrum with an operational focus.  This slide specifically addresses opportunities within the </a:t>
            </a:r>
            <a:r>
              <a:rPr lang="en-US" sz="1050" dirty="0" smtClean="0">
                <a:latin typeface="Arial"/>
              </a:rPr>
              <a:t>General Surgery and Surgical Subspecialty </a:t>
            </a:r>
            <a:r>
              <a:rPr lang="en-US" sz="1050" dirty="0" smtClean="0">
                <a:solidFill>
                  <a:srgbClr val="000000"/>
                </a:solidFill>
                <a:latin typeface="Arial"/>
              </a:rPr>
              <a:t>career pathway and suitable operational billets.</a:t>
            </a:r>
            <a:r>
              <a:rPr lang="en-US" sz="1050" dirty="0">
                <a:solidFill>
                  <a:srgbClr val="000000"/>
                </a:solidFill>
                <a:latin typeface="Arial"/>
              </a:rPr>
              <a:t/>
            </a:r>
            <a:br>
              <a:rPr lang="en-US" sz="1050" dirty="0">
                <a:solidFill>
                  <a:srgbClr val="000000"/>
                </a:solidFill>
                <a:latin typeface="Arial"/>
              </a:rPr>
            </a:br>
            <a:r>
              <a:rPr lang="en-US" sz="1050" b="1" dirty="0" smtClean="0">
                <a:solidFill>
                  <a:srgbClr val="000000"/>
                </a:solidFill>
                <a:latin typeface="Arial"/>
              </a:rPr>
              <a:t>Expectations</a:t>
            </a:r>
            <a:r>
              <a:rPr lang="en-US" sz="1050" b="1" dirty="0">
                <a:solidFill>
                  <a:srgbClr val="000000"/>
                </a:solidFill>
                <a:latin typeface="Arial"/>
              </a:rPr>
              <a:t>:</a:t>
            </a:r>
            <a:r>
              <a:rPr lang="en-US" sz="1050" dirty="0">
                <a:solidFill>
                  <a:srgbClr val="000000"/>
                </a:solidFill>
                <a:latin typeface="Arial"/>
              </a:rPr>
              <a:t> </a:t>
            </a:r>
            <a:r>
              <a:rPr lang="en-US" sz="1050" dirty="0" smtClean="0">
                <a:solidFill>
                  <a:srgbClr val="000000"/>
                </a:solidFill>
                <a:latin typeface="Arial"/>
              </a:rPr>
              <a:t>The career minded Navy Physician is expected to balance the demands of excellence as a physician against those of operational medicine leadership.  Maintaining currency in the three domains listed below is optimal and requires intentional career management.  The listed opportunities are illustrative but not exhaustive.  </a:t>
            </a:r>
            <a:endParaRPr lang="en-US" sz="1050" b="1" dirty="0">
              <a:solidFill>
                <a:srgbClr val="000000"/>
              </a:solidFill>
              <a:latin typeface="Arial"/>
            </a:endParaRPr>
          </a:p>
        </p:txBody>
      </p:sp>
      <p:sp>
        <p:nvSpPr>
          <p:cNvPr id="98" name="AutoShape 76"/>
          <p:cNvSpPr>
            <a:spLocks noChangeArrowheads="1"/>
          </p:cNvSpPr>
          <p:nvPr/>
        </p:nvSpPr>
        <p:spPr bwMode="auto">
          <a:xfrm>
            <a:off x="4424292" y="2298221"/>
            <a:ext cx="1810447" cy="1735334"/>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EXECUTIVE OPERATIONAL</a:t>
            </a:r>
          </a:p>
          <a:p>
            <a:pPr eaLnBrk="0" hangingPunct="0"/>
            <a:r>
              <a:rPr lang="en-US" sz="1000" dirty="0" smtClean="0">
                <a:solidFill>
                  <a:srgbClr val="000000"/>
                </a:solidFill>
                <a:latin typeface="Arial"/>
                <a:cs typeface="Times New Roman" pitchFamily="18" charset="0"/>
              </a:rPr>
              <a:t>CVN/LHD/LHA SMO</a:t>
            </a:r>
          </a:p>
          <a:p>
            <a:pPr eaLnBrk="0" hangingPunct="0"/>
            <a:r>
              <a:rPr lang="en-US" sz="1000" dirty="0">
                <a:solidFill>
                  <a:srgbClr val="000000"/>
                </a:solidFill>
                <a:latin typeface="Arial"/>
                <a:cs typeface="Times New Roman" pitchFamily="18" charset="0"/>
              </a:rPr>
              <a:t>Group UMO</a:t>
            </a:r>
          </a:p>
          <a:p>
            <a:pPr eaLnBrk="0" hangingPunct="0"/>
            <a:r>
              <a:rPr lang="en-US" sz="1000" dirty="0" smtClean="0">
                <a:solidFill>
                  <a:srgbClr val="000000"/>
                </a:solidFill>
                <a:latin typeface="Arial"/>
                <a:cs typeface="Times New Roman" pitchFamily="18" charset="0"/>
              </a:rPr>
              <a:t>CATF Surgeon/FST OIC</a:t>
            </a:r>
          </a:p>
          <a:p>
            <a:pPr eaLnBrk="0" hangingPunct="0"/>
            <a:r>
              <a:rPr lang="en-US" sz="1000" dirty="0" smtClean="0">
                <a:solidFill>
                  <a:srgbClr val="000000"/>
                </a:solidFill>
                <a:latin typeface="Arial"/>
                <a:cs typeface="Times New Roman" pitchFamily="18" charset="0"/>
              </a:rPr>
              <a:t>MARDIV/MLG/Wing Surgeon</a:t>
            </a:r>
          </a:p>
          <a:p>
            <a:pPr eaLnBrk="0" hangingPunct="0"/>
            <a:r>
              <a:rPr lang="en-US" sz="1000" dirty="0" smtClean="0">
                <a:solidFill>
                  <a:srgbClr val="000000"/>
                </a:solidFill>
                <a:latin typeface="Arial"/>
                <a:cs typeface="Times New Roman" pitchFamily="18" charset="0"/>
              </a:rPr>
              <a:t>T-AH Director/DH</a:t>
            </a:r>
          </a:p>
          <a:p>
            <a:pPr eaLnBrk="0" hangingPunct="0"/>
            <a:r>
              <a:rPr lang="en-US" sz="1000" dirty="0" smtClean="0">
                <a:solidFill>
                  <a:srgbClr val="000000"/>
                </a:solidFill>
                <a:latin typeface="Arial"/>
                <a:cs typeface="Times New Roman" pitchFamily="18" charset="0"/>
              </a:rPr>
              <a:t>Senior GHE billet</a:t>
            </a:r>
          </a:p>
          <a:p>
            <a:pPr eaLnBrk="0" hangingPunct="0"/>
            <a:r>
              <a:rPr lang="en-US" sz="1000" dirty="0" smtClean="0">
                <a:solidFill>
                  <a:srgbClr val="000000"/>
                </a:solidFill>
                <a:latin typeface="Arial"/>
                <a:cs typeface="Times New Roman" pitchFamily="18" charset="0"/>
              </a:rPr>
              <a:t>TMD KAF/MTF</a:t>
            </a:r>
          </a:p>
          <a:p>
            <a:pPr eaLnBrk="0" hangingPunct="0"/>
            <a:r>
              <a:rPr lang="en-US" sz="1000" dirty="0" smtClean="0">
                <a:solidFill>
                  <a:srgbClr val="000000"/>
                </a:solidFill>
                <a:latin typeface="Arial"/>
                <a:cs typeface="Times New Roman" pitchFamily="18" charset="0"/>
              </a:rPr>
              <a:t>OIC EMU</a:t>
            </a:r>
          </a:p>
          <a:p>
            <a:pPr eaLnBrk="0" hangingPunct="0"/>
            <a:r>
              <a:rPr lang="en-US" sz="1000" dirty="0" smtClean="0">
                <a:solidFill>
                  <a:srgbClr val="000000"/>
                </a:solidFill>
                <a:latin typeface="Arial"/>
                <a:cs typeface="Times New Roman" pitchFamily="18" charset="0"/>
              </a:rPr>
              <a:t>OIC Role 2</a:t>
            </a:r>
          </a:p>
          <a:p>
            <a:pPr eaLnBrk="0" hangingPunct="0"/>
            <a:r>
              <a:rPr lang="en-US" sz="1000" dirty="0" smtClean="0">
                <a:solidFill>
                  <a:srgbClr val="000000"/>
                </a:solidFill>
                <a:latin typeface="Arial"/>
                <a:cs typeface="Times New Roman" pitchFamily="18" charset="0"/>
              </a:rPr>
              <a:t>JTS Leadership</a:t>
            </a:r>
            <a:endParaRPr lang="en-US" sz="1000" dirty="0">
              <a:solidFill>
                <a:srgbClr val="000000"/>
              </a:solidFill>
              <a:latin typeface="Arial"/>
              <a:cs typeface="Times New Roman" pitchFamily="18" charset="0"/>
            </a:endParaRPr>
          </a:p>
        </p:txBody>
      </p:sp>
      <p:sp>
        <p:nvSpPr>
          <p:cNvPr id="110" name="AutoShape 75"/>
          <p:cNvSpPr>
            <a:spLocks noChangeArrowheads="1"/>
          </p:cNvSpPr>
          <p:nvPr/>
        </p:nvSpPr>
        <p:spPr bwMode="auto">
          <a:xfrm>
            <a:off x="737452" y="4055864"/>
            <a:ext cx="3686839" cy="699487"/>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rPr>
              <a:t>Res/Fellowship/Board Cert - Board Cert 1 to 2 </a:t>
            </a:r>
            <a:r>
              <a:rPr lang="en-US" sz="1000" dirty="0" err="1" smtClean="0">
                <a:solidFill>
                  <a:srgbClr val="000000"/>
                </a:solidFill>
                <a:latin typeface="Arial"/>
              </a:rPr>
              <a:t>yrs</a:t>
            </a:r>
            <a:r>
              <a:rPr lang="en-US" sz="1000" smtClean="0">
                <a:solidFill>
                  <a:srgbClr val="000000"/>
                </a:solidFill>
                <a:latin typeface="Arial"/>
              </a:rPr>
              <a:t> post training</a:t>
            </a:r>
            <a:endParaRPr lang="en-US" sz="1000" i="1" dirty="0" smtClean="0">
              <a:effectLst>
                <a:outerShdw blurRad="38100" dist="38100" dir="2700000" algn="tl">
                  <a:srgbClr val="000000">
                    <a:alpha val="43137"/>
                  </a:srgbClr>
                </a:outerShdw>
              </a:effectLst>
              <a:latin typeface="Arial"/>
            </a:endParaRPr>
          </a:p>
          <a:p>
            <a:pPr eaLnBrk="0" hangingPunct="0"/>
            <a:r>
              <a:rPr lang="en-US" sz="1000" dirty="0" smtClean="0">
                <a:solidFill>
                  <a:srgbClr val="000000"/>
                </a:solidFill>
                <a:latin typeface="Arial"/>
              </a:rPr>
              <a:t>USU Instructor of Surgery/Assistant Program Director</a:t>
            </a:r>
          </a:p>
          <a:p>
            <a:pPr eaLnBrk="0" hangingPunct="0"/>
            <a:r>
              <a:rPr lang="en-US" sz="1000" dirty="0" smtClean="0">
                <a:solidFill>
                  <a:srgbClr val="000000"/>
                </a:solidFill>
                <a:latin typeface="Arial"/>
              </a:rPr>
              <a:t>MEC Committee Member</a:t>
            </a:r>
          </a:p>
          <a:p>
            <a:pPr eaLnBrk="0" hangingPunct="0"/>
            <a:r>
              <a:rPr lang="en-US" sz="1000" dirty="0" smtClean="0">
                <a:solidFill>
                  <a:srgbClr val="000000"/>
                </a:solidFill>
                <a:latin typeface="Arial"/>
              </a:rPr>
              <a:t>House Staff Council</a:t>
            </a:r>
          </a:p>
        </p:txBody>
      </p:sp>
      <p:sp>
        <p:nvSpPr>
          <p:cNvPr id="111" name="AutoShape 76"/>
          <p:cNvSpPr>
            <a:spLocks noChangeArrowheads="1"/>
          </p:cNvSpPr>
          <p:nvPr/>
        </p:nvSpPr>
        <p:spPr bwMode="auto">
          <a:xfrm>
            <a:off x="4415012" y="4033556"/>
            <a:ext cx="1829875" cy="713160"/>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Associate Master Clinician</a:t>
            </a:r>
          </a:p>
          <a:p>
            <a:pPr eaLnBrk="0" hangingPunct="0"/>
            <a:r>
              <a:rPr lang="en-US" sz="1000" dirty="0" smtClean="0">
                <a:latin typeface="Arial"/>
                <a:cs typeface="Times New Roman" pitchFamily="18" charset="0"/>
              </a:rPr>
              <a:t>USU Assist Prof/Program Dir</a:t>
            </a:r>
          </a:p>
          <a:p>
            <a:pPr eaLnBrk="0" hangingPunct="0"/>
            <a:r>
              <a:rPr lang="en-US" sz="1000" dirty="0" smtClean="0">
                <a:latin typeface="Arial"/>
                <a:cs typeface="Times New Roman" pitchFamily="18" charset="0"/>
              </a:rPr>
              <a:t>Med Exec Committee Chair</a:t>
            </a:r>
          </a:p>
          <a:p>
            <a:pPr eaLnBrk="0" hangingPunct="0"/>
            <a:r>
              <a:rPr lang="en-US" sz="1000" dirty="0" smtClean="0">
                <a:latin typeface="Arial"/>
                <a:cs typeface="Times New Roman" pitchFamily="18" charset="0"/>
              </a:rPr>
              <a:t>FACS, Subspecialty Fellow</a:t>
            </a:r>
          </a:p>
          <a:p>
            <a:pPr eaLnBrk="0" hangingPunct="0"/>
            <a:endParaRPr lang="en-US" sz="1000" dirty="0">
              <a:solidFill>
                <a:srgbClr val="000000"/>
              </a:solidFill>
              <a:latin typeface="Arial"/>
              <a:cs typeface="Times New Roman" pitchFamily="18" charset="0"/>
            </a:endParaRPr>
          </a:p>
        </p:txBody>
      </p:sp>
      <p:sp>
        <p:nvSpPr>
          <p:cNvPr id="112" name="AutoShape 28"/>
          <p:cNvSpPr>
            <a:spLocks noChangeArrowheads="1"/>
          </p:cNvSpPr>
          <p:nvPr/>
        </p:nvSpPr>
        <p:spPr bwMode="auto">
          <a:xfrm>
            <a:off x="6255787" y="4041420"/>
            <a:ext cx="1687795" cy="705295"/>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Master Clinician</a:t>
            </a:r>
          </a:p>
          <a:p>
            <a:pPr eaLnBrk="0" hangingPunct="0"/>
            <a:r>
              <a:rPr lang="en-US" sz="1000" dirty="0" smtClean="0">
                <a:solidFill>
                  <a:srgbClr val="000000"/>
                </a:solidFill>
                <a:latin typeface="Arial"/>
                <a:cs typeface="Times New Roman" pitchFamily="18" charset="0"/>
              </a:rPr>
              <a:t>USU Associate Professor</a:t>
            </a:r>
          </a:p>
          <a:p>
            <a:pPr eaLnBrk="0" hangingPunct="0"/>
            <a:r>
              <a:rPr lang="en-US" sz="1000" dirty="0" smtClean="0">
                <a:solidFill>
                  <a:srgbClr val="000000"/>
                </a:solidFill>
                <a:latin typeface="Arial"/>
                <a:cs typeface="Times New Roman" pitchFamily="18" charset="0"/>
              </a:rPr>
              <a:t>Specialty Leader</a:t>
            </a:r>
          </a:p>
          <a:p>
            <a:pPr eaLnBrk="0" hangingPunct="0"/>
            <a:r>
              <a:rPr lang="en-US" sz="1000" dirty="0" smtClean="0">
                <a:latin typeface="Arial"/>
                <a:cs typeface="Times New Roman" pitchFamily="18" charset="0"/>
              </a:rPr>
              <a:t>DHA Committee Chair </a:t>
            </a:r>
          </a:p>
        </p:txBody>
      </p:sp>
      <p:pic>
        <p:nvPicPr>
          <p:cNvPr id="92"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67" r="10412" b="65895"/>
          <a:stretch/>
        </p:blipFill>
        <p:spPr bwMode="auto">
          <a:xfrm>
            <a:off x="6553705" y="2007091"/>
            <a:ext cx="426840" cy="270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641" r="29050" b="71346"/>
          <a:stretch/>
        </p:blipFill>
        <p:spPr bwMode="auto">
          <a:xfrm>
            <a:off x="4623740" y="2018479"/>
            <a:ext cx="292762" cy="271901"/>
          </a:xfrm>
          <a:prstGeom prst="rect">
            <a:avLst/>
          </a:prstGeom>
          <a:solidFill>
            <a:srgbClr val="CCECFF"/>
          </a:solidFill>
          <a:ln>
            <a:noFill/>
          </a:ln>
          <a:effectLst>
            <a:softEdge rad="25400"/>
          </a:effectLst>
          <a:extLst/>
        </p:spPr>
      </p:pic>
      <p:pic>
        <p:nvPicPr>
          <p:cNvPr id="94"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298" t="1510" r="28267" b="69953"/>
          <a:stretch/>
        </p:blipFill>
        <p:spPr bwMode="auto">
          <a:xfrm>
            <a:off x="2759647" y="2019064"/>
            <a:ext cx="297183" cy="281120"/>
          </a:xfrm>
          <a:prstGeom prst="rect">
            <a:avLst/>
          </a:prstGeom>
          <a:noFill/>
          <a:ln>
            <a:noFill/>
          </a:ln>
          <a:effectLst>
            <a:softEdge rad="25400"/>
          </a:effectLst>
          <a:extLst/>
        </p:spPr>
      </p:pic>
      <p:pic>
        <p:nvPicPr>
          <p:cNvPr id="95"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341" t="1634" r="18549" b="68868"/>
          <a:stretch/>
        </p:blipFill>
        <p:spPr bwMode="auto">
          <a:xfrm>
            <a:off x="963966" y="2028131"/>
            <a:ext cx="284719" cy="269328"/>
          </a:xfrm>
          <a:prstGeom prst="rect">
            <a:avLst/>
          </a:prstGeom>
          <a:noFill/>
          <a:ln>
            <a:noFill/>
          </a:ln>
          <a:effectLst>
            <a:softEdge rad="254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rot="16200000">
            <a:off x="-1013026" y="3889273"/>
            <a:ext cx="3004349" cy="492443"/>
          </a:xfrm>
          <a:prstGeom prst="rect">
            <a:avLst/>
          </a:prstGeom>
          <a:noFill/>
        </p:spPr>
        <p:txBody>
          <a:bodyPr wrap="none" rtlCol="0">
            <a:spAutoFit/>
          </a:bodyPr>
          <a:lstStyle/>
          <a:p>
            <a:pPr algn="ctr"/>
            <a:r>
              <a:rPr lang="en-US" sz="1400" b="1" u="sng" dirty="0" smtClean="0"/>
              <a:t>Opportunities</a:t>
            </a:r>
          </a:p>
          <a:p>
            <a:pPr algn="ctr"/>
            <a:r>
              <a:rPr lang="en-US" sz="1200" u="sng" dirty="0" smtClean="0"/>
              <a:t>Educational</a:t>
            </a:r>
            <a:r>
              <a:rPr lang="en-US" sz="1200" dirty="0" smtClean="0"/>
              <a:t>  </a:t>
            </a:r>
            <a:r>
              <a:rPr lang="en-US" sz="1200" u="sng" dirty="0" smtClean="0"/>
              <a:t> Clinical</a:t>
            </a:r>
            <a:r>
              <a:rPr lang="en-US" sz="1200" dirty="0" smtClean="0"/>
              <a:t>              </a:t>
            </a:r>
            <a:r>
              <a:rPr lang="en-US" sz="1200" u="sng" dirty="0" smtClean="0"/>
              <a:t>Operational</a:t>
            </a:r>
            <a:endParaRPr lang="en-US" sz="1200" u="sng" dirty="0"/>
          </a:p>
        </p:txBody>
      </p:sp>
      <p:sp>
        <p:nvSpPr>
          <p:cNvPr id="34" name="AutoShape 29"/>
          <p:cNvSpPr>
            <a:spLocks noChangeArrowheads="1"/>
          </p:cNvSpPr>
          <p:nvPr/>
        </p:nvSpPr>
        <p:spPr bwMode="auto">
          <a:xfrm>
            <a:off x="801332" y="4761672"/>
            <a:ext cx="3685622" cy="705296"/>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BROC/BMDOC,</a:t>
            </a:r>
          </a:p>
          <a:p>
            <a:pPr eaLnBrk="0" hangingPunct="0"/>
            <a:r>
              <a:rPr lang="en-US" sz="1000" dirty="0" smtClean="0">
                <a:solidFill>
                  <a:srgbClr val="000000"/>
                </a:solidFill>
                <a:latin typeface="Arial"/>
                <a:cs typeface="Times New Roman" pitchFamily="18" charset="0"/>
              </a:rPr>
              <a:t>Tropical Medicine</a:t>
            </a:r>
          </a:p>
          <a:p>
            <a:pPr eaLnBrk="0" hangingPunct="0"/>
            <a:r>
              <a:rPr lang="en-US" sz="1000" dirty="0" smtClean="0">
                <a:solidFill>
                  <a:srgbClr val="000000"/>
                </a:solidFill>
                <a:latin typeface="Arial"/>
                <a:cs typeface="Times New Roman" pitchFamily="18" charset="0"/>
              </a:rPr>
              <a:t>Med Excellence</a:t>
            </a:r>
            <a:endParaRPr lang="en-US" sz="1000" dirty="0">
              <a:solidFill>
                <a:srgbClr val="000000"/>
              </a:solidFill>
              <a:latin typeface="Arial"/>
              <a:cs typeface="Times New Roman" pitchFamily="18" charset="0"/>
            </a:endParaRPr>
          </a:p>
        </p:txBody>
      </p:sp>
      <p:sp>
        <p:nvSpPr>
          <p:cNvPr id="35" name="AutoShape 29"/>
          <p:cNvSpPr>
            <a:spLocks noChangeArrowheads="1"/>
          </p:cNvSpPr>
          <p:nvPr/>
        </p:nvSpPr>
        <p:spPr bwMode="auto">
          <a:xfrm>
            <a:off x="4434842" y="4736807"/>
            <a:ext cx="1819728"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i="1"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JPME1</a:t>
            </a:r>
          </a:p>
          <a:p>
            <a:pPr eaLnBrk="0" hangingPunct="0"/>
            <a:r>
              <a:rPr lang="en-US" sz="1000" dirty="0" smtClean="0">
                <a:solidFill>
                  <a:srgbClr val="000000"/>
                </a:solidFill>
                <a:latin typeface="Arial"/>
                <a:cs typeface="Times New Roman" pitchFamily="18" charset="0"/>
              </a:rPr>
              <a:t>Peer Reviewer</a:t>
            </a:r>
          </a:p>
          <a:p>
            <a:pPr eaLnBrk="0" hangingPunct="0"/>
            <a:r>
              <a:rPr lang="en-US" sz="1000" dirty="0" smtClean="0">
                <a:solidFill>
                  <a:srgbClr val="000000"/>
                </a:solidFill>
                <a:latin typeface="Arial"/>
                <a:cs typeface="Times New Roman" pitchFamily="18" charset="0"/>
              </a:rPr>
              <a:t>AROC/AMDOC</a:t>
            </a:r>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7" name="AutoShape 29"/>
          <p:cNvSpPr>
            <a:spLocks noChangeArrowheads="1"/>
          </p:cNvSpPr>
          <p:nvPr/>
        </p:nvSpPr>
        <p:spPr bwMode="auto">
          <a:xfrm>
            <a:off x="6255787" y="4754579"/>
            <a:ext cx="1687795"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 MPH, MBA, MHA</a:t>
            </a:r>
          </a:p>
          <a:p>
            <a:pPr eaLnBrk="0" hangingPunct="0"/>
            <a:r>
              <a:rPr lang="en-US" sz="1000" dirty="0" smtClean="0">
                <a:solidFill>
                  <a:srgbClr val="000000"/>
                </a:solidFill>
                <a:latin typeface="Arial"/>
                <a:cs typeface="Times New Roman" pitchFamily="18" charset="0"/>
              </a:rPr>
              <a:t>LSS Green/Black Belt</a:t>
            </a:r>
          </a:p>
          <a:p>
            <a:pPr eaLnBrk="0" hangingPunct="0"/>
            <a:r>
              <a:rPr lang="en-US" sz="1000" dirty="0" smtClean="0">
                <a:solidFill>
                  <a:srgbClr val="000000"/>
                </a:solidFill>
                <a:latin typeface="Arial"/>
                <a:cs typeface="Times New Roman" pitchFamily="18" charset="0"/>
              </a:rPr>
              <a:t>Navy Senior Leader Course</a:t>
            </a:r>
          </a:p>
          <a:p>
            <a:pPr eaLnBrk="0" hangingPunct="0"/>
            <a:r>
              <a:rPr lang="en-US" sz="1000" dirty="0" smtClean="0">
                <a:solidFill>
                  <a:srgbClr val="000000"/>
                </a:solidFill>
                <a:latin typeface="Arial"/>
                <a:cs typeface="Times New Roman" pitchFamily="18" charset="0"/>
              </a:rPr>
              <a:t>JPME2</a:t>
            </a:r>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8" name="TextBox 37"/>
          <p:cNvSpPr txBox="1"/>
          <p:nvPr/>
        </p:nvSpPr>
        <p:spPr>
          <a:xfrm>
            <a:off x="737452" y="5475603"/>
            <a:ext cx="7206130" cy="1015663"/>
          </a:xfrm>
          <a:prstGeom prst="rect">
            <a:avLst/>
          </a:prstGeom>
          <a:noFill/>
          <a:ln>
            <a:solidFill>
              <a:schemeClr val="tx1"/>
            </a:solidFill>
            <a:prstDash val="solid"/>
          </a:ln>
        </p:spPr>
        <p:txBody>
          <a:bodyPr wrap="square" rtlCol="0">
            <a:spAutoFit/>
          </a:bodyPr>
          <a:lstStyle/>
          <a:p>
            <a:r>
              <a:rPr lang="en-US" sz="1000" b="1" dirty="0"/>
              <a:t>Operational </a:t>
            </a:r>
            <a:r>
              <a:rPr lang="en-US" sz="1000" b="1" dirty="0" smtClean="0"/>
              <a:t>Billets </a:t>
            </a:r>
            <a:r>
              <a:rPr lang="en-US" sz="1000" dirty="0" smtClean="0"/>
              <a:t>are </a:t>
            </a:r>
            <a:r>
              <a:rPr lang="en-US" sz="1000" dirty="0"/>
              <a:t>central to career </a:t>
            </a:r>
            <a:r>
              <a:rPr lang="en-US" sz="1000" dirty="0" smtClean="0"/>
              <a:t>progression and to the development of operational competency.  You should have completed at least one tour by the time you are in zone for CDR, if not more.  A senior operational tour or exec operational tour should be in your record by the time you are in zone for CAPT.  Executive Operational billets are increasingly nominative.</a:t>
            </a:r>
            <a:r>
              <a:rPr lang="en-US" sz="1000" dirty="0"/>
              <a:t/>
            </a:r>
            <a:br>
              <a:rPr lang="en-US" sz="1000" dirty="0"/>
            </a:br>
            <a:r>
              <a:rPr lang="en-US" sz="1000" b="1" dirty="0" smtClean="0"/>
              <a:t>MTF Leadership </a:t>
            </a:r>
            <a:r>
              <a:rPr lang="en-US" sz="1000" dirty="0" smtClean="0"/>
              <a:t>demonstrates clinical expertise and leadership: Chairing committees, leading divisions, departments and directorates.  The guidance above does not supplant but rather compliments demonstrating operational and clinical expertise.</a:t>
            </a:r>
            <a:endParaRPr lang="en-US" sz="1000" b="1" dirty="0" smtClean="0"/>
          </a:p>
          <a:p>
            <a:r>
              <a:rPr lang="en-US" sz="1000" b="1" dirty="0" smtClean="0">
                <a:solidFill>
                  <a:srgbClr val="000000"/>
                </a:solidFill>
                <a:latin typeface="Arial"/>
              </a:rPr>
              <a:t>Bottom Line</a:t>
            </a:r>
            <a:r>
              <a:rPr lang="en-US" sz="1000" dirty="0" smtClean="0">
                <a:solidFill>
                  <a:srgbClr val="000000"/>
                </a:solidFill>
                <a:latin typeface="Arial"/>
              </a:rPr>
              <a:t>: </a:t>
            </a:r>
            <a:r>
              <a:rPr lang="en-US" sz="1000" dirty="0">
                <a:solidFill>
                  <a:srgbClr val="000000"/>
                </a:solidFill>
                <a:latin typeface="Arial"/>
              </a:rPr>
              <a:t>Keeping operational currency </a:t>
            </a:r>
            <a:r>
              <a:rPr lang="en-US" sz="1000" dirty="0" smtClean="0">
                <a:solidFill>
                  <a:srgbClr val="000000"/>
                </a:solidFill>
                <a:latin typeface="Arial"/>
              </a:rPr>
              <a:t>and relevancy will </a:t>
            </a:r>
            <a:r>
              <a:rPr lang="en-US" sz="1000" dirty="0">
                <a:solidFill>
                  <a:srgbClr val="000000"/>
                </a:solidFill>
                <a:latin typeface="Arial"/>
              </a:rPr>
              <a:t>be critical moving forward to justify Navy Medicine in uniform</a:t>
            </a:r>
            <a:r>
              <a:rPr lang="en-US" sz="1000" dirty="0" smtClean="0">
                <a:solidFill>
                  <a:srgbClr val="000000"/>
                </a:solidFill>
                <a:latin typeface="Arial"/>
              </a:rPr>
              <a:t>.</a:t>
            </a:r>
            <a:endParaRPr lang="en-US" sz="1000" b="1" dirty="0">
              <a:solidFill>
                <a:srgbClr val="000000"/>
              </a:solidFill>
              <a:latin typeface="Arial"/>
            </a:endParaRPr>
          </a:p>
        </p:txBody>
      </p:sp>
      <p:sp>
        <p:nvSpPr>
          <p:cNvPr id="7" name="TextBox 6"/>
          <p:cNvSpPr txBox="1"/>
          <p:nvPr/>
        </p:nvSpPr>
        <p:spPr>
          <a:xfrm>
            <a:off x="2330787" y="2436965"/>
            <a:ext cx="2084225" cy="707886"/>
          </a:xfrm>
          <a:prstGeom prst="rect">
            <a:avLst/>
          </a:prstGeom>
          <a:noFill/>
        </p:spPr>
        <p:txBody>
          <a:bodyPr wrap="none" rtlCol="0">
            <a:spAutoFit/>
          </a:bodyPr>
          <a:lstStyle/>
          <a:p>
            <a:pPr eaLnBrk="0" hangingPunct="0"/>
            <a:r>
              <a:rPr lang="en-US" sz="1000" b="1" u="sng" dirty="0" smtClean="0">
                <a:latin typeface="Arial"/>
              </a:rPr>
              <a:t>SENIOR OPERATIONAL</a:t>
            </a:r>
          </a:p>
          <a:p>
            <a:pPr eaLnBrk="0" hangingPunct="0"/>
            <a:r>
              <a:rPr lang="en-US" sz="1000" dirty="0">
                <a:solidFill>
                  <a:srgbClr val="000000"/>
                </a:solidFill>
                <a:latin typeface="Arial"/>
              </a:rPr>
              <a:t>Regional/Group </a:t>
            </a:r>
            <a:r>
              <a:rPr lang="en-US" sz="1000" dirty="0" smtClean="0">
                <a:solidFill>
                  <a:srgbClr val="000000"/>
                </a:solidFill>
                <a:latin typeface="Arial"/>
              </a:rPr>
              <a:t>FS/UMO</a:t>
            </a:r>
          </a:p>
          <a:p>
            <a:pPr eaLnBrk="0" hangingPunct="0"/>
            <a:r>
              <a:rPr lang="en-US" sz="1000" dirty="0" smtClean="0">
                <a:solidFill>
                  <a:srgbClr val="000000"/>
                </a:solidFill>
                <a:latin typeface="Arial"/>
              </a:rPr>
              <a:t>Large Deck/Group </a:t>
            </a:r>
            <a:r>
              <a:rPr lang="en-US" sz="1000" dirty="0">
                <a:solidFill>
                  <a:srgbClr val="000000"/>
                </a:solidFill>
                <a:latin typeface="Arial"/>
              </a:rPr>
              <a:t>SMO</a:t>
            </a:r>
          </a:p>
          <a:p>
            <a:pPr eaLnBrk="0" hangingPunct="0"/>
            <a:r>
              <a:rPr lang="en-US" sz="1000" dirty="0">
                <a:solidFill>
                  <a:srgbClr val="000000"/>
                </a:solidFill>
                <a:latin typeface="Arial"/>
              </a:rPr>
              <a:t>Regimental </a:t>
            </a:r>
            <a:r>
              <a:rPr lang="en-US" sz="1000" dirty="0" smtClean="0">
                <a:solidFill>
                  <a:srgbClr val="000000"/>
                </a:solidFill>
                <a:latin typeface="Arial"/>
              </a:rPr>
              <a:t>Surgeon/</a:t>
            </a:r>
            <a:r>
              <a:rPr lang="en-US" sz="1000" dirty="0" err="1" smtClean="0">
                <a:solidFill>
                  <a:srgbClr val="000000"/>
                </a:solidFill>
                <a:latin typeface="Arial"/>
              </a:rPr>
              <a:t>MedBN</a:t>
            </a:r>
            <a:r>
              <a:rPr lang="en-US" sz="1000" dirty="0" smtClean="0">
                <a:solidFill>
                  <a:srgbClr val="000000"/>
                </a:solidFill>
                <a:latin typeface="Arial"/>
              </a:rPr>
              <a:t> staff</a:t>
            </a:r>
            <a:endParaRPr lang="en-US" sz="1000" dirty="0">
              <a:solidFill>
                <a:srgbClr val="000000"/>
              </a:solidFill>
              <a:latin typeface="Arial"/>
            </a:endParaRPr>
          </a:p>
        </p:txBody>
      </p:sp>
      <p:sp>
        <p:nvSpPr>
          <p:cNvPr id="8" name="TextBox 7"/>
          <p:cNvSpPr txBox="1"/>
          <p:nvPr/>
        </p:nvSpPr>
        <p:spPr>
          <a:xfrm>
            <a:off x="1019464" y="3081372"/>
            <a:ext cx="3525324" cy="861774"/>
          </a:xfrm>
          <a:prstGeom prst="rect">
            <a:avLst/>
          </a:prstGeom>
          <a:noFill/>
        </p:spPr>
        <p:txBody>
          <a:bodyPr wrap="none" rtlCol="0">
            <a:spAutoFit/>
          </a:bodyPr>
          <a:lstStyle/>
          <a:p>
            <a:pPr eaLnBrk="0" hangingPunct="0"/>
            <a:r>
              <a:rPr lang="en-US" sz="1000" dirty="0">
                <a:solidFill>
                  <a:srgbClr val="000000"/>
                </a:solidFill>
                <a:latin typeface="Arial"/>
              </a:rPr>
              <a:t>Fleet Surgical </a:t>
            </a:r>
            <a:r>
              <a:rPr lang="en-US" sz="1000" dirty="0" smtClean="0">
                <a:solidFill>
                  <a:srgbClr val="000000"/>
                </a:solidFill>
                <a:latin typeface="Arial"/>
              </a:rPr>
              <a:t>Team member, GHE </a:t>
            </a:r>
            <a:r>
              <a:rPr lang="en-US" sz="1000" dirty="0">
                <a:solidFill>
                  <a:srgbClr val="000000"/>
                </a:solidFill>
                <a:latin typeface="Arial"/>
              </a:rPr>
              <a:t>Staff </a:t>
            </a:r>
            <a:r>
              <a:rPr lang="en-US" sz="1000" dirty="0" smtClean="0">
                <a:solidFill>
                  <a:srgbClr val="000000"/>
                </a:solidFill>
                <a:latin typeface="Arial"/>
              </a:rPr>
              <a:t>Officer,</a:t>
            </a:r>
          </a:p>
          <a:p>
            <a:pPr eaLnBrk="0" hangingPunct="0"/>
            <a:r>
              <a:rPr lang="en-US" sz="1000" dirty="0" smtClean="0">
                <a:solidFill>
                  <a:srgbClr val="000000"/>
                </a:solidFill>
                <a:latin typeface="Arial"/>
                <a:cs typeface="Times New Roman" pitchFamily="18" charset="0"/>
              </a:rPr>
              <a:t>T-AH deployment, Individual </a:t>
            </a:r>
            <a:r>
              <a:rPr lang="en-US" sz="1000" dirty="0" err="1">
                <a:solidFill>
                  <a:srgbClr val="000000"/>
                </a:solidFill>
                <a:latin typeface="Arial"/>
                <a:cs typeface="Times New Roman" pitchFamily="18" charset="0"/>
              </a:rPr>
              <a:t>Augmentee</a:t>
            </a:r>
            <a:r>
              <a:rPr lang="en-US" sz="1000" dirty="0">
                <a:solidFill>
                  <a:srgbClr val="000000"/>
                </a:solidFill>
                <a:latin typeface="Arial"/>
                <a:cs typeface="Times New Roman" pitchFamily="18" charset="0"/>
              </a:rPr>
              <a:t> (AFG, </a:t>
            </a:r>
            <a:r>
              <a:rPr lang="en-US" sz="1000" dirty="0" err="1">
                <a:solidFill>
                  <a:srgbClr val="000000"/>
                </a:solidFill>
                <a:latin typeface="Arial"/>
                <a:cs typeface="Times New Roman" pitchFamily="18" charset="0"/>
              </a:rPr>
              <a:t>HoA</a:t>
            </a:r>
            <a:r>
              <a:rPr lang="en-US" sz="1000" dirty="0" smtClean="0">
                <a:solidFill>
                  <a:srgbClr val="000000"/>
                </a:solidFill>
                <a:latin typeface="Arial"/>
                <a:cs typeface="Times New Roman" pitchFamily="18" charset="0"/>
              </a:rPr>
              <a:t>)</a:t>
            </a:r>
          </a:p>
          <a:p>
            <a:pPr eaLnBrk="0" hangingPunct="0"/>
            <a:r>
              <a:rPr lang="en-US" sz="1000" dirty="0" smtClean="0">
                <a:solidFill>
                  <a:srgbClr val="000000"/>
                </a:solidFill>
                <a:latin typeface="Arial"/>
                <a:cs typeface="Times New Roman" pitchFamily="18" charset="0"/>
              </a:rPr>
              <a:t>Carrier Surgeon, OIC Role 2 Surgical Team, </a:t>
            </a:r>
          </a:p>
          <a:p>
            <a:pPr eaLnBrk="0" hangingPunct="0"/>
            <a:r>
              <a:rPr lang="en-US" sz="1000" dirty="0" smtClean="0">
                <a:solidFill>
                  <a:srgbClr val="000000"/>
                </a:solidFill>
                <a:latin typeface="Arial"/>
                <a:cs typeface="Times New Roman" pitchFamily="18" charset="0"/>
              </a:rPr>
              <a:t>Med Battalion Deployment, Damage Control Surgery Team</a:t>
            </a:r>
          </a:p>
          <a:p>
            <a:pPr eaLnBrk="0" hangingPunct="0"/>
            <a:r>
              <a:rPr lang="en-US" sz="1000" dirty="0" smtClean="0">
                <a:solidFill>
                  <a:srgbClr val="000000"/>
                </a:solidFill>
                <a:latin typeface="Arial"/>
                <a:cs typeface="Times New Roman" pitchFamily="18" charset="0"/>
              </a:rPr>
              <a:t>ERSS Platform</a:t>
            </a:r>
            <a:endParaRPr lang="en-US" sz="1000" dirty="0">
              <a:solidFill>
                <a:srgbClr val="000000"/>
              </a:solidFill>
              <a:latin typeface="Arial"/>
              <a:cs typeface="Times New Roman" pitchFamily="18" charset="0"/>
            </a:endParaRPr>
          </a:p>
        </p:txBody>
      </p:sp>
    </p:spTree>
    <p:extLst>
      <p:ext uri="{BB962C8B-B14F-4D97-AF65-F5344CB8AC3E}">
        <p14:creationId xmlns:p14="http://schemas.microsoft.com/office/powerpoint/2010/main" val="8093522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77"/>
          <p:cNvGrpSpPr>
            <a:grpSpLocks/>
          </p:cNvGrpSpPr>
          <p:nvPr/>
        </p:nvGrpSpPr>
        <p:grpSpPr bwMode="auto">
          <a:xfrm>
            <a:off x="428685" y="2819400"/>
            <a:ext cx="8310893" cy="433778"/>
            <a:chOff x="103" y="2555"/>
            <a:chExt cx="5664" cy="464"/>
          </a:xfrm>
        </p:grpSpPr>
        <p:sp>
          <p:nvSpPr>
            <p:cNvPr id="105" name="Line 79"/>
            <p:cNvSpPr>
              <a:spLocks noChangeShapeType="1"/>
            </p:cNvSpPr>
            <p:nvPr/>
          </p:nvSpPr>
          <p:spPr bwMode="auto">
            <a:xfrm flipV="1">
              <a:off x="202" y="2660"/>
              <a:ext cx="5467" cy="1"/>
            </a:xfrm>
            <a:prstGeom prst="line">
              <a:avLst/>
            </a:prstGeom>
            <a:noFill/>
            <a:ln w="25400">
              <a:solidFill>
                <a:schemeClr val="tx1"/>
              </a:solidFill>
              <a:round/>
              <a:headEnd/>
              <a:tailEnd type="triangle" w="med" len="med"/>
            </a:ln>
          </p:spPr>
          <p:txBody>
            <a:bodyPr wrap="none" anchor="ctr"/>
            <a:lstStyle/>
            <a:p>
              <a:pPr eaLnBrk="0" hangingPunct="0"/>
              <a:endParaRPr lang="en-US" sz="2400">
                <a:solidFill>
                  <a:srgbClr val="000000"/>
                </a:solidFill>
                <a:latin typeface="Arial"/>
              </a:endParaRPr>
            </a:p>
          </p:txBody>
        </p:sp>
        <p:sp>
          <p:nvSpPr>
            <p:cNvPr id="104" name="Rectangle 78"/>
            <p:cNvSpPr>
              <a:spLocks noChangeArrowheads="1"/>
            </p:cNvSpPr>
            <p:nvPr/>
          </p:nvSpPr>
          <p:spPr bwMode="auto">
            <a:xfrm>
              <a:off x="103" y="2652"/>
              <a:ext cx="5664" cy="367"/>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1600" dirty="0">
                  <a:solidFill>
                    <a:srgbClr val="000000"/>
                  </a:solidFill>
                  <a:latin typeface="Times New Roman" pitchFamily="18" charset="0"/>
                  <a:cs typeface="Times New Roman" pitchFamily="18" charset="0"/>
                </a:rPr>
                <a:t> </a:t>
              </a:r>
              <a:r>
                <a:rPr lang="en-US" sz="1400" b="1" dirty="0">
                  <a:solidFill>
                    <a:srgbClr val="000000"/>
                  </a:solidFill>
                  <a:latin typeface="Arial"/>
                  <a:cs typeface="Times New Roman" pitchFamily="18" charset="0"/>
                </a:rPr>
                <a:t> </a:t>
              </a:r>
              <a:r>
                <a:rPr lang="en-US" sz="1400" b="1" dirty="0" smtClean="0">
                  <a:solidFill>
                    <a:srgbClr val="000000"/>
                  </a:solidFill>
                  <a:latin typeface="Arial"/>
                  <a:cs typeface="Times New Roman" pitchFamily="18" charset="0"/>
                </a:rPr>
                <a:t>                                   </a:t>
              </a:r>
              <a:r>
                <a:rPr lang="en-US" sz="1000" b="1" dirty="0" smtClean="0">
                  <a:solidFill>
                    <a:srgbClr val="000000"/>
                  </a:solidFill>
                  <a:latin typeface="Arial"/>
                  <a:cs typeface="Times New Roman" pitchFamily="18" charset="0"/>
                </a:rPr>
                <a:t>6                                             12                                               18                                      24         </a:t>
              </a:r>
              <a:r>
                <a:rPr lang="en-US" sz="1400" b="1" dirty="0" smtClean="0">
                  <a:solidFill>
                    <a:srgbClr val="000000"/>
                  </a:solidFill>
                  <a:latin typeface="Arial"/>
                  <a:cs typeface="Times New Roman" pitchFamily="18" charset="0"/>
                </a:rPr>
                <a:t>   </a:t>
              </a:r>
              <a:endParaRPr lang="en-US" sz="1400" b="1" dirty="0">
                <a:solidFill>
                  <a:srgbClr val="000000"/>
                </a:solidFill>
                <a:latin typeface="Arial"/>
                <a:cs typeface="Times New Roman" pitchFamily="18" charset="0"/>
              </a:endParaRPr>
            </a:p>
          </p:txBody>
        </p:sp>
        <p:sp>
          <p:nvSpPr>
            <p:cNvPr id="106" name="Line 80"/>
            <p:cNvSpPr>
              <a:spLocks noChangeShapeType="1"/>
            </p:cNvSpPr>
            <p:nvPr/>
          </p:nvSpPr>
          <p:spPr bwMode="auto">
            <a:xfrm>
              <a:off x="204" y="2555"/>
              <a:ext cx="0" cy="191"/>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5" name="Line 93"/>
            <p:cNvSpPr>
              <a:spLocks noChangeShapeType="1"/>
            </p:cNvSpPr>
            <p:nvPr/>
          </p:nvSpPr>
          <p:spPr bwMode="auto">
            <a:xfrm flipH="1">
              <a:off x="3788" y="2653"/>
              <a:ext cx="0" cy="80"/>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7" name="Line 95"/>
            <p:cNvSpPr>
              <a:spLocks noChangeShapeType="1"/>
            </p:cNvSpPr>
            <p:nvPr/>
          </p:nvSpPr>
          <p:spPr bwMode="auto">
            <a:xfrm>
              <a:off x="4766" y="2653"/>
              <a:ext cx="0" cy="68"/>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2" name="Line 100"/>
            <p:cNvSpPr>
              <a:spLocks noChangeShapeType="1"/>
            </p:cNvSpPr>
            <p:nvPr/>
          </p:nvSpPr>
          <p:spPr bwMode="auto">
            <a:xfrm>
              <a:off x="2555" y="2660"/>
              <a:ext cx="0" cy="73"/>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5" name="Line 103"/>
            <p:cNvSpPr>
              <a:spLocks noChangeShapeType="1"/>
            </p:cNvSpPr>
            <p:nvPr/>
          </p:nvSpPr>
          <p:spPr bwMode="auto">
            <a:xfrm flipH="1">
              <a:off x="1435" y="2674"/>
              <a:ext cx="0" cy="59"/>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grpSp>
      <p:sp>
        <p:nvSpPr>
          <p:cNvPr id="3091" name="Rectangle 80"/>
          <p:cNvSpPr>
            <a:spLocks noChangeArrowheads="1"/>
          </p:cNvSpPr>
          <p:nvPr/>
        </p:nvSpPr>
        <p:spPr bwMode="auto">
          <a:xfrm>
            <a:off x="1066800" y="212310"/>
            <a:ext cx="7744800" cy="430887"/>
          </a:xfrm>
          <a:prstGeom prst="rect">
            <a:avLst/>
          </a:prstGeom>
          <a:noFill/>
          <a:ln w="9525">
            <a:noFill/>
            <a:miter lim="800000"/>
            <a:headEnd/>
            <a:tailEnd/>
          </a:ln>
        </p:spPr>
        <p:txBody>
          <a:bodyPr wrap="square" lIns="0" tIns="0" rIns="0" bIns="0">
            <a:spAutoFit/>
          </a:bodyPr>
          <a:lstStyle/>
          <a:p>
            <a:pPr algn="ctr" eaLnBrk="0" hangingPunct="0"/>
            <a:r>
              <a:rPr lang="en-US" sz="2800" b="1" dirty="0" smtClean="0">
                <a:solidFill>
                  <a:srgbClr val="000000"/>
                </a:solidFill>
                <a:latin typeface="Arial"/>
                <a:cs typeface="Times New Roman" pitchFamily="18" charset="0"/>
              </a:rPr>
              <a:t> MC Internal Med &amp; Subspecialties Planner</a:t>
            </a:r>
            <a:endParaRPr lang="en-US" sz="2800" b="1" dirty="0">
              <a:solidFill>
                <a:srgbClr val="000000"/>
              </a:solidFill>
              <a:latin typeface="Arial"/>
              <a:cs typeface="Times New Roman" pitchFamily="18" charset="0"/>
            </a:endParaRPr>
          </a:p>
        </p:txBody>
      </p:sp>
      <p:sp>
        <p:nvSpPr>
          <p:cNvPr id="34" name="AutoShape 29"/>
          <p:cNvSpPr>
            <a:spLocks noChangeArrowheads="1"/>
          </p:cNvSpPr>
          <p:nvPr/>
        </p:nvSpPr>
        <p:spPr bwMode="auto">
          <a:xfrm>
            <a:off x="770294" y="5486400"/>
            <a:ext cx="3407299" cy="9733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GME / Board </a:t>
            </a:r>
            <a:r>
              <a:rPr lang="en-US" sz="1000" dirty="0">
                <a:solidFill>
                  <a:srgbClr val="000000"/>
                </a:solidFill>
                <a:latin typeface="Arial"/>
                <a:cs typeface="Times New Roman" pitchFamily="18" charset="0"/>
              </a:rPr>
              <a:t>Cert -&gt; </a:t>
            </a:r>
            <a:r>
              <a:rPr lang="en-US" sz="1000" b="1" dirty="0">
                <a:solidFill>
                  <a:srgbClr val="000000"/>
                </a:solidFill>
                <a:latin typeface="Arial"/>
                <a:cs typeface="Times New Roman" pitchFamily="18" charset="0"/>
              </a:rPr>
              <a:t>vital to make O5 </a:t>
            </a:r>
          </a:p>
          <a:p>
            <a:pPr eaLnBrk="0" hangingPunct="0"/>
            <a:r>
              <a:rPr lang="en-US" sz="1000" dirty="0" smtClean="0">
                <a:solidFill>
                  <a:srgbClr val="000000"/>
                </a:solidFill>
                <a:latin typeface="Arial"/>
                <a:cs typeface="Times New Roman" pitchFamily="18" charset="0"/>
              </a:rPr>
              <a:t>BROC/BMDOC (LT) -&gt; AROC/AMDOC (LCDR/CDR)</a:t>
            </a:r>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rPr>
              <a:t>    USU </a:t>
            </a:r>
            <a:r>
              <a:rPr lang="en-US" sz="1000" dirty="0">
                <a:solidFill>
                  <a:srgbClr val="000000"/>
                </a:solidFill>
                <a:latin typeface="Arial"/>
              </a:rPr>
              <a:t>Assistant </a:t>
            </a:r>
            <a:r>
              <a:rPr lang="en-US" sz="1000" dirty="0" smtClean="0">
                <a:solidFill>
                  <a:srgbClr val="000000"/>
                </a:solidFill>
                <a:latin typeface="Arial"/>
              </a:rPr>
              <a:t>Professor (post GME)</a:t>
            </a:r>
            <a:endParaRPr lang="en-US" sz="1000" dirty="0">
              <a:solidFill>
                <a:srgbClr val="000000"/>
              </a:solidFill>
              <a:latin typeface="Arial"/>
            </a:endParaRPr>
          </a:p>
          <a:p>
            <a:pPr eaLnBrk="0" hangingPunct="0"/>
            <a:r>
              <a:rPr lang="en-US" sz="1000" dirty="0" smtClean="0">
                <a:solidFill>
                  <a:srgbClr val="000000"/>
                </a:solidFill>
                <a:latin typeface="Arial"/>
                <a:cs typeface="Times New Roman" pitchFamily="18" charset="0"/>
              </a:rPr>
              <a:t>    LSS Green/Yellow Belt</a:t>
            </a:r>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    Tropical Medicine/Global Health Engagement</a:t>
            </a:r>
          </a:p>
          <a:p>
            <a:pPr eaLnBrk="0" hangingPunct="0"/>
            <a:r>
              <a:rPr lang="en-US" sz="1000" dirty="0" smtClean="0">
                <a:solidFill>
                  <a:srgbClr val="000000"/>
                </a:solidFill>
                <a:latin typeface="Arial"/>
                <a:cs typeface="Times New Roman" pitchFamily="18" charset="0"/>
              </a:rPr>
              <a:t> C4 / ILC / Clinic </a:t>
            </a:r>
            <a:r>
              <a:rPr lang="en-US" sz="1000" dirty="0" err="1" smtClean="0">
                <a:solidFill>
                  <a:srgbClr val="000000"/>
                </a:solidFill>
                <a:latin typeface="Arial"/>
                <a:cs typeface="Times New Roman" pitchFamily="18" charset="0"/>
              </a:rPr>
              <a:t>Mgr</a:t>
            </a:r>
            <a:r>
              <a:rPr lang="en-US" sz="1000" dirty="0" smtClean="0">
                <a:solidFill>
                  <a:srgbClr val="000000"/>
                </a:solidFill>
                <a:latin typeface="Arial"/>
                <a:cs typeface="Times New Roman" pitchFamily="18" charset="0"/>
              </a:rPr>
              <a:t> Course / JMOC</a:t>
            </a:r>
          </a:p>
        </p:txBody>
      </p:sp>
      <p:sp>
        <p:nvSpPr>
          <p:cNvPr id="35" name="AutoShape 29"/>
          <p:cNvSpPr>
            <a:spLocks noChangeArrowheads="1"/>
          </p:cNvSpPr>
          <p:nvPr/>
        </p:nvSpPr>
        <p:spPr bwMode="auto">
          <a:xfrm>
            <a:off x="4191000" y="5486400"/>
            <a:ext cx="1785957" cy="995646"/>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i="1"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(MPH, MBA, MHA)</a:t>
            </a:r>
          </a:p>
          <a:p>
            <a:pPr eaLnBrk="0" hangingPunct="0"/>
            <a:r>
              <a:rPr lang="en-US" sz="1000" dirty="0" smtClean="0">
                <a:solidFill>
                  <a:srgbClr val="000000"/>
                </a:solidFill>
                <a:latin typeface="Arial"/>
                <a:cs typeface="Times New Roman" pitchFamily="18" charset="0"/>
              </a:rPr>
              <a:t>JPME1 (O5 or Sr. O4)</a:t>
            </a:r>
            <a:endParaRPr lang="en-US" sz="1000" dirty="0">
              <a:solidFill>
                <a:srgbClr val="000000"/>
              </a:solidFill>
              <a:latin typeface="Arial"/>
              <a:cs typeface="Times New Roman" pitchFamily="18" charset="0"/>
            </a:endParaRPr>
          </a:p>
          <a:p>
            <a:pPr eaLnBrk="0" hangingPunct="0"/>
            <a:r>
              <a:rPr lang="en-US" sz="1000" dirty="0" smtClean="0">
                <a:latin typeface="Arial"/>
                <a:cs typeface="Times New Roman" pitchFamily="18" charset="0"/>
              </a:rPr>
              <a:t>USU </a:t>
            </a:r>
            <a:r>
              <a:rPr lang="en-US" sz="1000" dirty="0" err="1" smtClean="0">
                <a:latin typeface="Arial"/>
                <a:cs typeface="Times New Roman" pitchFamily="18" charset="0"/>
              </a:rPr>
              <a:t>Asst</a:t>
            </a:r>
            <a:r>
              <a:rPr lang="en-US" sz="1000" dirty="0" smtClean="0">
                <a:latin typeface="Arial"/>
                <a:cs typeface="Times New Roman" pitchFamily="18" charset="0"/>
              </a:rPr>
              <a:t> / Assoc. </a:t>
            </a:r>
            <a:r>
              <a:rPr lang="en-US" sz="1000" dirty="0">
                <a:latin typeface="Arial"/>
                <a:cs typeface="Times New Roman" pitchFamily="18" charset="0"/>
              </a:rPr>
              <a:t>Professor</a:t>
            </a:r>
          </a:p>
          <a:p>
            <a:pPr eaLnBrk="0" hangingPunct="0"/>
            <a:r>
              <a:rPr lang="en-US" sz="1000" dirty="0" smtClean="0">
                <a:solidFill>
                  <a:srgbClr val="000000"/>
                </a:solidFill>
                <a:latin typeface="Arial"/>
                <a:cs typeface="Times New Roman" pitchFamily="18" charset="0"/>
              </a:rPr>
              <a:t>LSS Black Belt</a:t>
            </a:r>
          </a:p>
          <a:p>
            <a:pPr eaLnBrk="0" hangingPunct="0"/>
            <a:r>
              <a:rPr lang="en-US" sz="1000" dirty="0" smtClean="0">
                <a:solidFill>
                  <a:srgbClr val="000000"/>
                </a:solidFill>
                <a:latin typeface="Arial"/>
                <a:cs typeface="Times New Roman" pitchFamily="18" charset="0"/>
              </a:rPr>
              <a:t>Faculty</a:t>
            </a:r>
          </a:p>
          <a:p>
            <a:pPr eaLnBrk="0" hangingPunct="0"/>
            <a:r>
              <a:rPr lang="en-US" sz="1000" dirty="0" err="1" smtClean="0">
                <a:solidFill>
                  <a:srgbClr val="000000"/>
                </a:solidFill>
                <a:latin typeface="Arial"/>
                <a:cs typeface="Times New Roman" pitchFamily="18" charset="0"/>
              </a:rPr>
              <a:t>MedXellence</a:t>
            </a:r>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7" name="AutoShape 29"/>
          <p:cNvSpPr>
            <a:spLocks noChangeArrowheads="1"/>
          </p:cNvSpPr>
          <p:nvPr/>
        </p:nvSpPr>
        <p:spPr bwMode="auto">
          <a:xfrm>
            <a:off x="5990364" y="5503473"/>
            <a:ext cx="1599642" cy="973527"/>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t"/>
          <a:lstStyle/>
          <a:p>
            <a:pPr eaLnBrk="0" hangingPunct="0"/>
            <a:r>
              <a:rPr lang="en-US" sz="1000" dirty="0" smtClean="0">
                <a:solidFill>
                  <a:srgbClr val="000000"/>
                </a:solidFill>
                <a:latin typeface="Arial"/>
                <a:cs typeface="Times New Roman" pitchFamily="18" charset="0"/>
              </a:rPr>
              <a:t>Navy </a:t>
            </a:r>
            <a:r>
              <a:rPr lang="en-US" sz="1000" dirty="0" err="1" smtClean="0">
                <a:solidFill>
                  <a:srgbClr val="000000"/>
                </a:solidFill>
                <a:latin typeface="Arial"/>
                <a:cs typeface="Times New Roman" pitchFamily="18" charset="0"/>
              </a:rPr>
              <a:t>Sr</a:t>
            </a:r>
            <a:r>
              <a:rPr lang="en-US" sz="1000" dirty="0" smtClean="0">
                <a:solidFill>
                  <a:srgbClr val="000000"/>
                </a:solidFill>
                <a:latin typeface="Arial"/>
                <a:cs typeface="Times New Roman" pitchFamily="18" charset="0"/>
              </a:rPr>
              <a:t> Leader Course</a:t>
            </a:r>
          </a:p>
          <a:p>
            <a:pPr eaLnBrk="0" hangingPunct="0"/>
            <a:r>
              <a:rPr lang="en-US" sz="1000" dirty="0" smtClean="0">
                <a:solidFill>
                  <a:srgbClr val="000000"/>
                </a:solidFill>
                <a:latin typeface="Arial"/>
                <a:cs typeface="Times New Roman" pitchFamily="18" charset="0"/>
              </a:rPr>
              <a:t>JPME-2</a:t>
            </a:r>
          </a:p>
          <a:p>
            <a:pPr eaLnBrk="0" hangingPunct="0"/>
            <a:r>
              <a:rPr lang="en-US" sz="1000" dirty="0">
                <a:solidFill>
                  <a:srgbClr val="000000"/>
                </a:solidFill>
                <a:latin typeface="Arial"/>
                <a:cs typeface="Times New Roman" pitchFamily="18" charset="0"/>
              </a:rPr>
              <a:t>Naval War College</a:t>
            </a:r>
          </a:p>
          <a:p>
            <a:pPr eaLnBrk="0" hangingPunct="0"/>
            <a:r>
              <a:rPr lang="en-US" sz="1000" dirty="0" smtClean="0">
                <a:solidFill>
                  <a:srgbClr val="000000"/>
                </a:solidFill>
                <a:latin typeface="Arial"/>
                <a:cs typeface="Times New Roman" pitchFamily="18" charset="0"/>
              </a:rPr>
              <a:t>USU </a:t>
            </a:r>
            <a:r>
              <a:rPr lang="en-US" sz="1000" dirty="0" err="1" smtClean="0">
                <a:solidFill>
                  <a:srgbClr val="000000"/>
                </a:solidFill>
                <a:latin typeface="Arial"/>
                <a:cs typeface="Times New Roman" pitchFamily="18" charset="0"/>
              </a:rPr>
              <a:t>Assoc</a:t>
            </a:r>
            <a:r>
              <a:rPr lang="en-US" sz="1000" dirty="0" smtClean="0">
                <a:solidFill>
                  <a:srgbClr val="000000"/>
                </a:solidFill>
                <a:latin typeface="Arial"/>
                <a:cs typeface="Times New Roman" pitchFamily="18" charset="0"/>
              </a:rPr>
              <a:t>/Full Professor</a:t>
            </a:r>
          </a:p>
          <a:p>
            <a:pPr eaLnBrk="0" hangingPunct="0"/>
            <a:r>
              <a:rPr lang="en-US" sz="1000" dirty="0" smtClean="0">
                <a:solidFill>
                  <a:srgbClr val="000000"/>
                </a:solidFill>
                <a:latin typeface="Arial"/>
                <a:cs typeface="Times New Roman" pitchFamily="18" charset="0"/>
              </a:rPr>
              <a:t>LSS </a:t>
            </a:r>
            <a:r>
              <a:rPr lang="en-US" sz="1000" dirty="0">
                <a:solidFill>
                  <a:srgbClr val="000000"/>
                </a:solidFill>
                <a:latin typeface="Arial"/>
                <a:cs typeface="Times New Roman" pitchFamily="18" charset="0"/>
              </a:rPr>
              <a:t>Master Black Belt</a:t>
            </a:r>
          </a:p>
          <a:p>
            <a:pPr eaLnBrk="0" hangingPunct="0"/>
            <a:endParaRPr lang="en-US" sz="1000" dirty="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p:txBody>
      </p:sp>
      <p:sp>
        <p:nvSpPr>
          <p:cNvPr id="32" name="AutoShape 29"/>
          <p:cNvSpPr>
            <a:spLocks noChangeArrowheads="1"/>
          </p:cNvSpPr>
          <p:nvPr/>
        </p:nvSpPr>
        <p:spPr bwMode="auto">
          <a:xfrm>
            <a:off x="762000" y="4551215"/>
            <a:ext cx="1633188" cy="927373"/>
          </a:xfrm>
          <a:prstGeom prst="roundRect">
            <a:avLst>
              <a:gd name="adj" fmla="val 16667"/>
            </a:avLst>
          </a:prstGeom>
          <a:solidFill>
            <a:schemeClr val="bg1">
              <a:lumMod val="85000"/>
            </a:schemeClr>
          </a:solidFill>
          <a:ln w="9525">
            <a:solidFill>
              <a:schemeClr val="tx1"/>
            </a:solidFill>
            <a:round/>
            <a:headEnd/>
            <a:tailEnd/>
          </a:ln>
        </p:spPr>
        <p:txBody>
          <a:bodyPr wrap="none" lIns="36576" anchor="t"/>
          <a:lstStyle/>
          <a:p>
            <a:pPr eaLnBrk="0" hangingPunct="0"/>
            <a:r>
              <a:rPr lang="en-US" sz="1000" dirty="0" smtClean="0">
                <a:solidFill>
                  <a:srgbClr val="000000"/>
                </a:solidFill>
                <a:latin typeface="Arial"/>
                <a:cs typeface="Times New Roman" pitchFamily="18" charset="0"/>
              </a:rPr>
              <a:t>Residency</a:t>
            </a:r>
            <a:r>
              <a:rPr lang="en-US" sz="1000" dirty="0">
                <a:solidFill>
                  <a:srgbClr val="000000"/>
                </a:solidFill>
                <a:latin typeface="Arial"/>
                <a:cs typeface="Times New Roman" pitchFamily="18" charset="0"/>
              </a:rPr>
              <a:t/>
            </a:r>
            <a:br>
              <a:rPr lang="en-US" sz="1000" dirty="0">
                <a:solidFill>
                  <a:srgbClr val="000000"/>
                </a:solidFill>
                <a:latin typeface="Arial"/>
                <a:cs typeface="Times New Roman" pitchFamily="18" charset="0"/>
              </a:rPr>
            </a:br>
            <a:r>
              <a:rPr lang="en-US" sz="1000" dirty="0">
                <a:solidFill>
                  <a:srgbClr val="000000"/>
                </a:solidFill>
                <a:latin typeface="Arial"/>
                <a:cs typeface="Times New Roman" pitchFamily="18" charset="0"/>
              </a:rPr>
              <a:t> </a:t>
            </a:r>
            <a:r>
              <a:rPr lang="en-US" sz="1000" dirty="0" smtClean="0">
                <a:solidFill>
                  <a:srgbClr val="000000"/>
                </a:solidFill>
                <a:latin typeface="Arial"/>
                <a:cs typeface="Times New Roman" pitchFamily="18" charset="0"/>
              </a:rPr>
              <a:t> Fellowship</a:t>
            </a:r>
            <a:r>
              <a:rPr lang="en-US" sz="1000" dirty="0">
                <a:solidFill>
                  <a:srgbClr val="000000"/>
                </a:solidFill>
                <a:latin typeface="Arial"/>
                <a:cs typeface="Times New Roman" pitchFamily="18" charset="0"/>
              </a:rPr>
              <a:t/>
            </a:r>
            <a:br>
              <a:rPr lang="en-US" sz="1000" dirty="0">
                <a:solidFill>
                  <a:srgbClr val="000000"/>
                </a:solidFill>
                <a:latin typeface="Arial"/>
                <a:cs typeface="Times New Roman" pitchFamily="18" charset="0"/>
              </a:rPr>
            </a:br>
            <a:r>
              <a:rPr lang="en-US" sz="1000" dirty="0" smtClean="0">
                <a:solidFill>
                  <a:srgbClr val="000000"/>
                </a:solidFill>
                <a:latin typeface="Arial"/>
                <a:cs typeface="Times New Roman" pitchFamily="18" charset="0"/>
              </a:rPr>
              <a:t>  Jr </a:t>
            </a:r>
            <a:r>
              <a:rPr lang="en-US" sz="1000" dirty="0">
                <a:solidFill>
                  <a:srgbClr val="000000"/>
                </a:solidFill>
                <a:latin typeface="Arial"/>
                <a:cs typeface="Times New Roman" pitchFamily="18" charset="0"/>
              </a:rPr>
              <a:t>Staff </a:t>
            </a:r>
            <a:r>
              <a:rPr lang="en-US" sz="1000" dirty="0" smtClean="0">
                <a:solidFill>
                  <a:srgbClr val="000000"/>
                </a:solidFill>
                <a:latin typeface="Arial"/>
                <a:cs typeface="Times New Roman" pitchFamily="18" charset="0"/>
              </a:rPr>
              <a:t>Physician</a:t>
            </a:r>
          </a:p>
          <a:p>
            <a:pPr eaLnBrk="0" hangingPunct="0"/>
            <a:r>
              <a:rPr lang="en-US" sz="1000" dirty="0" smtClean="0">
                <a:solidFill>
                  <a:srgbClr val="000000"/>
                </a:solidFill>
                <a:latin typeface="Arial"/>
                <a:cs typeface="Times New Roman" pitchFamily="18" charset="0"/>
              </a:rPr>
              <a:t>  Jr Residency Faculty</a:t>
            </a:r>
          </a:p>
          <a:p>
            <a:pPr eaLnBrk="0" hangingPunct="0"/>
            <a:r>
              <a:rPr lang="en-US" sz="1000" dirty="0">
                <a:solidFill>
                  <a:srgbClr val="000000"/>
                </a:solidFill>
                <a:latin typeface="Arial"/>
                <a:cs typeface="Times New Roman" pitchFamily="18" charset="0"/>
              </a:rPr>
              <a:t> </a:t>
            </a:r>
            <a:r>
              <a:rPr lang="en-US" sz="1000" dirty="0" smtClean="0">
                <a:solidFill>
                  <a:srgbClr val="000000"/>
                </a:solidFill>
                <a:latin typeface="Arial"/>
                <a:cs typeface="Times New Roman" pitchFamily="18" charset="0"/>
              </a:rPr>
              <a:t>    </a:t>
            </a:r>
            <a:endParaRPr lang="en-US" sz="1000" dirty="0">
              <a:solidFill>
                <a:srgbClr val="000000"/>
              </a:solidFill>
              <a:latin typeface="Arial"/>
              <a:cs typeface="Times New Roman" pitchFamily="18" charset="0"/>
            </a:endParaRPr>
          </a:p>
        </p:txBody>
      </p:sp>
      <p:sp>
        <p:nvSpPr>
          <p:cNvPr id="38" name="AutoShape 75"/>
          <p:cNvSpPr>
            <a:spLocks noChangeArrowheads="1"/>
          </p:cNvSpPr>
          <p:nvPr/>
        </p:nvSpPr>
        <p:spPr bwMode="auto">
          <a:xfrm>
            <a:off x="4186072" y="3276600"/>
            <a:ext cx="1774113" cy="1062660"/>
          </a:xfrm>
          <a:prstGeom prst="roundRect">
            <a:avLst>
              <a:gd name="adj" fmla="val 16667"/>
            </a:avLst>
          </a:prstGeom>
          <a:solidFill>
            <a:srgbClr val="CCECFF"/>
          </a:solidFill>
          <a:ln w="9525">
            <a:solidFill>
              <a:schemeClr val="tx1"/>
            </a:solidFill>
            <a:round/>
            <a:headEnd/>
            <a:tailEnd/>
          </a:ln>
        </p:spPr>
        <p:txBody>
          <a:bodyPr wrap="none" lIns="36576" anchor="ctr"/>
          <a:lstStyle/>
          <a:p>
            <a:pPr algn="ctr" eaLnBrk="0" hangingPunct="0"/>
            <a:r>
              <a:rPr lang="en-US" sz="1000" b="1" u="sng" dirty="0" smtClean="0">
                <a:solidFill>
                  <a:srgbClr val="000000"/>
                </a:solidFill>
                <a:latin typeface="Arial"/>
              </a:rPr>
              <a:t>Executive </a:t>
            </a:r>
            <a:r>
              <a:rPr lang="en-US" sz="1000" b="1" u="sng" dirty="0">
                <a:solidFill>
                  <a:srgbClr val="000000"/>
                </a:solidFill>
                <a:latin typeface="Arial"/>
              </a:rPr>
              <a:t>OMO Tour</a:t>
            </a:r>
          </a:p>
          <a:p>
            <a:pPr eaLnBrk="0" hangingPunct="0"/>
            <a:r>
              <a:rPr lang="en-US" sz="1000" dirty="0" smtClean="0">
                <a:solidFill>
                  <a:srgbClr val="000000"/>
                </a:solidFill>
                <a:latin typeface="Arial"/>
              </a:rPr>
              <a:t>CATF Surgeon / FST OIC</a:t>
            </a:r>
            <a:r>
              <a:rPr lang="en-US" sz="1000" dirty="0">
                <a:solidFill>
                  <a:srgbClr val="000000"/>
                </a:solidFill>
                <a:latin typeface="Arial"/>
              </a:rPr>
              <a:t/>
            </a:r>
            <a:br>
              <a:rPr lang="en-US" sz="1000" dirty="0">
                <a:solidFill>
                  <a:srgbClr val="000000"/>
                </a:solidFill>
                <a:latin typeface="Arial"/>
              </a:rPr>
            </a:br>
            <a:r>
              <a:rPr lang="en-US" sz="1000" dirty="0" smtClean="0">
                <a:solidFill>
                  <a:srgbClr val="000000"/>
                </a:solidFill>
                <a:latin typeface="Arial"/>
              </a:rPr>
              <a:t>CVN/LHD/LHA SMO</a:t>
            </a:r>
            <a:r>
              <a:rPr lang="en-US" sz="1000" dirty="0">
                <a:solidFill>
                  <a:srgbClr val="000000"/>
                </a:solidFill>
                <a:latin typeface="Arial"/>
              </a:rPr>
              <a:t/>
            </a:r>
            <a:br>
              <a:rPr lang="en-US" sz="1000" dirty="0">
                <a:solidFill>
                  <a:srgbClr val="000000"/>
                </a:solidFill>
                <a:latin typeface="Arial"/>
              </a:rPr>
            </a:br>
            <a:r>
              <a:rPr lang="en-US" sz="1000" dirty="0" smtClean="0">
                <a:solidFill>
                  <a:srgbClr val="000000"/>
                </a:solidFill>
                <a:latin typeface="Arial"/>
              </a:rPr>
              <a:t>MARDIV/MLG/Wing Surgeon</a:t>
            </a:r>
          </a:p>
          <a:p>
            <a:pPr eaLnBrk="0" hangingPunct="0"/>
            <a:r>
              <a:rPr lang="en-US" sz="1000" dirty="0" smtClean="0">
                <a:solidFill>
                  <a:srgbClr val="000000"/>
                </a:solidFill>
                <a:latin typeface="Arial"/>
              </a:rPr>
              <a:t>Group UMO</a:t>
            </a:r>
          </a:p>
          <a:p>
            <a:pPr eaLnBrk="0" hangingPunct="0"/>
            <a:r>
              <a:rPr lang="en-US" sz="1000" dirty="0" smtClean="0">
                <a:solidFill>
                  <a:srgbClr val="000000"/>
                </a:solidFill>
                <a:latin typeface="Arial"/>
              </a:rPr>
              <a:t>T-AH Director</a:t>
            </a:r>
            <a:endParaRPr lang="en-US" sz="1000" dirty="0">
              <a:solidFill>
                <a:srgbClr val="000000"/>
              </a:solidFill>
              <a:latin typeface="Arial"/>
            </a:endParaRPr>
          </a:p>
        </p:txBody>
      </p:sp>
      <p:sp>
        <p:nvSpPr>
          <p:cNvPr id="39" name="AutoShape 28"/>
          <p:cNvSpPr>
            <a:spLocks noChangeArrowheads="1"/>
          </p:cNvSpPr>
          <p:nvPr/>
        </p:nvSpPr>
        <p:spPr bwMode="auto">
          <a:xfrm>
            <a:off x="5943600" y="3276600"/>
            <a:ext cx="1633000" cy="1062659"/>
          </a:xfrm>
          <a:prstGeom prst="roundRect">
            <a:avLst>
              <a:gd name="adj" fmla="val 16667"/>
            </a:avLst>
          </a:prstGeom>
          <a:solidFill>
            <a:srgbClr val="CCECFF"/>
          </a:solidFill>
          <a:ln w="9525">
            <a:solidFill>
              <a:schemeClr val="tx1"/>
            </a:solidFill>
            <a:round/>
            <a:headEnd/>
            <a:tailEnd/>
          </a:ln>
        </p:spPr>
        <p:txBody>
          <a:bodyPr wrap="none" lIns="36576" anchor="ctr"/>
          <a:lstStyle/>
          <a:p>
            <a:pPr algn="ctr" eaLnBrk="0" hangingPunct="0"/>
            <a:r>
              <a:rPr lang="en-US" sz="1000" b="1" u="sng" dirty="0">
                <a:solidFill>
                  <a:srgbClr val="000000"/>
                </a:solidFill>
                <a:latin typeface="Arial"/>
                <a:cs typeface="Times New Roman" pitchFamily="18" charset="0"/>
              </a:rPr>
              <a:t>Senior </a:t>
            </a:r>
            <a:r>
              <a:rPr lang="en-US" sz="1000" b="1" u="sng" dirty="0" smtClean="0">
                <a:solidFill>
                  <a:srgbClr val="000000"/>
                </a:solidFill>
                <a:latin typeface="Arial"/>
                <a:cs typeface="Times New Roman" pitchFamily="18" charset="0"/>
              </a:rPr>
              <a:t>Exec </a:t>
            </a:r>
            <a:r>
              <a:rPr lang="en-US" sz="1000" b="1" u="sng" dirty="0">
                <a:solidFill>
                  <a:srgbClr val="000000"/>
                </a:solidFill>
                <a:latin typeface="Arial"/>
                <a:cs typeface="Times New Roman" pitchFamily="18" charset="0"/>
              </a:rPr>
              <a:t>Tour </a:t>
            </a:r>
          </a:p>
          <a:p>
            <a:pPr eaLnBrk="0" hangingPunct="0"/>
            <a:r>
              <a:rPr lang="en-US" sz="1000" dirty="0" smtClean="0">
                <a:solidFill>
                  <a:srgbClr val="000000"/>
                </a:solidFill>
                <a:latin typeface="Arial"/>
                <a:cs typeface="Times New Roman" pitchFamily="18" charset="0"/>
              </a:rPr>
              <a:t>TYCOM/Fleet </a:t>
            </a:r>
            <a:r>
              <a:rPr lang="en-US" sz="1000" dirty="0">
                <a:solidFill>
                  <a:srgbClr val="000000"/>
                </a:solidFill>
                <a:latin typeface="Arial"/>
                <a:cs typeface="Times New Roman" pitchFamily="18" charset="0"/>
              </a:rPr>
              <a:t>Surgeon</a:t>
            </a:r>
            <a:br>
              <a:rPr lang="en-US" sz="1000" dirty="0">
                <a:solidFill>
                  <a:srgbClr val="000000"/>
                </a:solidFill>
                <a:latin typeface="Arial"/>
                <a:cs typeface="Times New Roman" pitchFamily="18" charset="0"/>
              </a:rPr>
            </a:br>
            <a:r>
              <a:rPr lang="en-US" sz="1000" dirty="0" smtClean="0">
                <a:solidFill>
                  <a:srgbClr val="000000"/>
                </a:solidFill>
                <a:latin typeface="Arial"/>
                <a:cs typeface="Times New Roman" pitchFamily="18" charset="0"/>
              </a:rPr>
              <a:t>MEF Surgeon</a:t>
            </a:r>
            <a:r>
              <a:rPr lang="en-US" sz="1000" dirty="0">
                <a:solidFill>
                  <a:srgbClr val="000000"/>
                </a:solidFill>
                <a:latin typeface="Arial"/>
                <a:cs typeface="Times New Roman" pitchFamily="18" charset="0"/>
              </a:rPr>
              <a:t/>
            </a:r>
            <a:br>
              <a:rPr lang="en-US" sz="1000" dirty="0">
                <a:solidFill>
                  <a:srgbClr val="000000"/>
                </a:solidFill>
                <a:latin typeface="Arial"/>
                <a:cs typeface="Times New Roman" pitchFamily="18" charset="0"/>
              </a:rPr>
            </a:br>
            <a:r>
              <a:rPr lang="en-US" sz="1000" dirty="0">
                <a:solidFill>
                  <a:srgbClr val="000000"/>
                </a:solidFill>
                <a:latin typeface="Arial"/>
                <a:cs typeface="Times New Roman" pitchFamily="18" charset="0"/>
              </a:rPr>
              <a:t>Senior HQ/PERS</a:t>
            </a:r>
            <a:br>
              <a:rPr lang="en-US" sz="1000" dirty="0">
                <a:solidFill>
                  <a:srgbClr val="000000"/>
                </a:solidFill>
                <a:latin typeface="Arial"/>
                <a:cs typeface="Times New Roman" pitchFamily="18" charset="0"/>
              </a:rPr>
            </a:br>
            <a:r>
              <a:rPr lang="en-US" sz="1000" dirty="0">
                <a:solidFill>
                  <a:srgbClr val="000000"/>
                </a:solidFill>
                <a:latin typeface="Arial"/>
                <a:cs typeface="Times New Roman" pitchFamily="18" charset="0"/>
              </a:rPr>
              <a:t>Senior GHE Billet</a:t>
            </a:r>
          </a:p>
          <a:p>
            <a:pPr eaLnBrk="0" hangingPunct="0"/>
            <a:r>
              <a:rPr lang="en-US" sz="1000" dirty="0">
                <a:solidFill>
                  <a:srgbClr val="000000"/>
                </a:solidFill>
                <a:latin typeface="Arial"/>
                <a:cs typeface="Times New Roman" pitchFamily="18" charset="0"/>
              </a:rPr>
              <a:t>Alternative Senior Billet</a:t>
            </a:r>
          </a:p>
        </p:txBody>
      </p:sp>
      <p:sp>
        <p:nvSpPr>
          <p:cNvPr id="40" name="AutoShape 28"/>
          <p:cNvSpPr>
            <a:spLocks noChangeArrowheads="1"/>
          </p:cNvSpPr>
          <p:nvPr/>
        </p:nvSpPr>
        <p:spPr bwMode="auto">
          <a:xfrm>
            <a:off x="7576600" y="3280835"/>
            <a:ext cx="1299439" cy="2206936"/>
          </a:xfrm>
          <a:prstGeom prst="roundRect">
            <a:avLst>
              <a:gd name="adj" fmla="val 16667"/>
            </a:avLst>
          </a:prstGeom>
          <a:solidFill>
            <a:schemeClr val="accent6">
              <a:lumMod val="40000"/>
              <a:lumOff val="60000"/>
            </a:schemeClr>
          </a:solidFill>
          <a:ln w="9525">
            <a:solidFill>
              <a:schemeClr val="tx1"/>
            </a:solidFill>
            <a:round/>
            <a:headEnd/>
            <a:tailEnd/>
          </a:ln>
        </p:spPr>
        <p:txBody>
          <a:bodyPr wrap="none" lIns="36576" anchor="t"/>
          <a:lstStyle/>
          <a:p>
            <a:pPr algn="ctr" eaLnBrk="0" hangingPunct="0"/>
            <a:r>
              <a:rPr lang="en-US" sz="1000" b="1" u="sng" dirty="0" smtClean="0">
                <a:solidFill>
                  <a:srgbClr val="000000"/>
                </a:solidFill>
                <a:latin typeface="Arial"/>
                <a:cs typeface="Times New Roman" pitchFamily="18" charset="0"/>
              </a:rPr>
              <a:t>Flag </a:t>
            </a:r>
            <a:r>
              <a:rPr lang="en-US" sz="1000" b="1" u="sng" dirty="0">
                <a:solidFill>
                  <a:srgbClr val="000000"/>
                </a:solidFill>
                <a:latin typeface="Arial"/>
                <a:cs typeface="Times New Roman" pitchFamily="18" charset="0"/>
              </a:rPr>
              <a:t>Track</a:t>
            </a:r>
          </a:p>
          <a:p>
            <a:pPr eaLnBrk="0" hangingPunct="0"/>
            <a:r>
              <a:rPr lang="en-US" sz="1000" dirty="0">
                <a:solidFill>
                  <a:srgbClr val="000000"/>
                </a:solidFill>
                <a:latin typeface="Arial"/>
                <a:cs typeface="Times New Roman" pitchFamily="18" charset="0"/>
              </a:rPr>
              <a:t>COCOM Surgeon</a:t>
            </a:r>
            <a:br>
              <a:rPr lang="en-US" sz="1000" dirty="0">
                <a:solidFill>
                  <a:srgbClr val="000000"/>
                </a:solidFill>
                <a:latin typeface="Arial"/>
                <a:cs typeface="Times New Roman" pitchFamily="18" charset="0"/>
              </a:rPr>
            </a:br>
            <a:r>
              <a:rPr lang="en-US" sz="1000" dirty="0">
                <a:solidFill>
                  <a:srgbClr val="000000"/>
                </a:solidFill>
                <a:latin typeface="Arial"/>
                <a:cs typeface="Times New Roman" pitchFamily="18" charset="0"/>
              </a:rPr>
              <a:t>PACFLT Surgeon</a:t>
            </a:r>
          </a:p>
          <a:p>
            <a:pPr eaLnBrk="0" hangingPunct="0"/>
            <a:r>
              <a:rPr lang="en-US" sz="1000" dirty="0">
                <a:solidFill>
                  <a:srgbClr val="000000"/>
                </a:solidFill>
                <a:latin typeface="Arial"/>
                <a:cs typeface="Times New Roman" pitchFamily="18" charset="0"/>
              </a:rPr>
              <a:t>FLTFOR Surgeon</a:t>
            </a:r>
            <a:br>
              <a:rPr lang="en-US" sz="1000" dirty="0">
                <a:solidFill>
                  <a:srgbClr val="000000"/>
                </a:solidFill>
                <a:latin typeface="Arial"/>
                <a:cs typeface="Times New Roman" pitchFamily="18" charset="0"/>
              </a:rPr>
            </a:br>
            <a:r>
              <a:rPr lang="en-US" sz="1000" dirty="0">
                <a:solidFill>
                  <a:srgbClr val="000000"/>
                </a:solidFill>
                <a:latin typeface="Arial"/>
                <a:cs typeface="Times New Roman" pitchFamily="18" charset="0"/>
              </a:rPr>
              <a:t>MEF Surgeon</a:t>
            </a:r>
            <a:br>
              <a:rPr lang="en-US" sz="1000" dirty="0">
                <a:solidFill>
                  <a:srgbClr val="000000"/>
                </a:solidFill>
                <a:latin typeface="Arial"/>
                <a:cs typeface="Times New Roman" pitchFamily="18" charset="0"/>
              </a:rPr>
            </a:br>
            <a:r>
              <a:rPr lang="en-US" sz="1000" dirty="0">
                <a:solidFill>
                  <a:srgbClr val="000000"/>
                </a:solidFill>
                <a:latin typeface="Arial"/>
                <a:cs typeface="Times New Roman" pitchFamily="18" charset="0"/>
              </a:rPr>
              <a:t>MARFOR Surgeon</a:t>
            </a:r>
          </a:p>
          <a:p>
            <a:pPr eaLnBrk="0" hangingPunct="0"/>
            <a:r>
              <a:rPr lang="en-US" sz="1000" dirty="0">
                <a:solidFill>
                  <a:srgbClr val="000000"/>
                </a:solidFill>
                <a:latin typeface="Arial"/>
                <a:cs typeface="Times New Roman" pitchFamily="18" charset="0"/>
              </a:rPr>
              <a:t>Deputy TMO</a:t>
            </a:r>
          </a:p>
          <a:p>
            <a:pPr eaLnBrk="0" hangingPunct="0"/>
            <a:r>
              <a:rPr lang="en-US" sz="1000" dirty="0">
                <a:solidFill>
                  <a:srgbClr val="000000"/>
                </a:solidFill>
                <a:latin typeface="Arial"/>
                <a:cs typeface="Times New Roman" pitchFamily="18" charset="0"/>
              </a:rPr>
              <a:t>Senior HQ Director</a:t>
            </a:r>
          </a:p>
          <a:p>
            <a:pPr eaLnBrk="0" hangingPunct="0"/>
            <a:r>
              <a:rPr lang="en-US" sz="1000" dirty="0">
                <a:solidFill>
                  <a:srgbClr val="000000"/>
                </a:solidFill>
                <a:latin typeface="Arial"/>
                <a:cs typeface="Times New Roman" pitchFamily="18" charset="0"/>
              </a:rPr>
              <a:t>MEDCEN Director</a:t>
            </a:r>
          </a:p>
        </p:txBody>
      </p:sp>
      <p:sp>
        <p:nvSpPr>
          <p:cNvPr id="41" name="AutoShape 75"/>
          <p:cNvSpPr>
            <a:spLocks noChangeArrowheads="1"/>
          </p:cNvSpPr>
          <p:nvPr/>
        </p:nvSpPr>
        <p:spPr bwMode="auto">
          <a:xfrm>
            <a:off x="2395187" y="4572000"/>
            <a:ext cx="1790885" cy="915771"/>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rPr>
              <a:t>Fellowship</a:t>
            </a:r>
            <a:r>
              <a:rPr lang="en-US" sz="1000" dirty="0">
                <a:solidFill>
                  <a:srgbClr val="000000"/>
                </a:solidFill>
                <a:latin typeface="Arial"/>
              </a:rPr>
              <a:t/>
            </a:r>
            <a:br>
              <a:rPr lang="en-US" sz="1000" dirty="0">
                <a:solidFill>
                  <a:srgbClr val="000000"/>
                </a:solidFill>
                <a:latin typeface="Arial"/>
              </a:rPr>
            </a:br>
            <a:r>
              <a:rPr lang="en-US" sz="1000" dirty="0" err="1" smtClean="0">
                <a:solidFill>
                  <a:srgbClr val="000000"/>
                </a:solidFill>
                <a:latin typeface="Arial"/>
              </a:rPr>
              <a:t>DivO</a:t>
            </a:r>
            <a:r>
              <a:rPr lang="en-US" sz="1000" dirty="0" smtClean="0">
                <a:solidFill>
                  <a:srgbClr val="000000"/>
                </a:solidFill>
                <a:latin typeface="Arial"/>
              </a:rPr>
              <a:t> / </a:t>
            </a:r>
            <a:r>
              <a:rPr lang="en-US" sz="1000" dirty="0" err="1" smtClean="0">
                <a:solidFill>
                  <a:srgbClr val="000000"/>
                </a:solidFill>
                <a:latin typeface="Arial"/>
              </a:rPr>
              <a:t>Dept</a:t>
            </a:r>
            <a:r>
              <a:rPr lang="en-US" sz="1000" dirty="0" smtClean="0">
                <a:solidFill>
                  <a:srgbClr val="000000"/>
                </a:solidFill>
                <a:latin typeface="Arial"/>
              </a:rPr>
              <a:t> Head / CMIO</a:t>
            </a:r>
            <a:endParaRPr lang="en-US" sz="1000" dirty="0">
              <a:solidFill>
                <a:srgbClr val="000000"/>
              </a:solidFill>
              <a:latin typeface="Arial"/>
            </a:endParaRPr>
          </a:p>
          <a:p>
            <a:pPr eaLnBrk="0" hangingPunct="0"/>
            <a:r>
              <a:rPr lang="en-US" sz="1000" dirty="0" smtClean="0">
                <a:solidFill>
                  <a:srgbClr val="000000"/>
                </a:solidFill>
                <a:latin typeface="Arial"/>
              </a:rPr>
              <a:t>SMO / Associate Director</a:t>
            </a:r>
          </a:p>
          <a:p>
            <a:pPr eaLnBrk="0" hangingPunct="0"/>
            <a:r>
              <a:rPr lang="en-US" sz="1000" dirty="0" smtClean="0">
                <a:solidFill>
                  <a:srgbClr val="000000"/>
                </a:solidFill>
                <a:latin typeface="Arial"/>
              </a:rPr>
              <a:t>Assistant </a:t>
            </a:r>
            <a:r>
              <a:rPr lang="en-US" sz="1000" dirty="0">
                <a:solidFill>
                  <a:srgbClr val="000000"/>
                </a:solidFill>
                <a:latin typeface="Arial"/>
              </a:rPr>
              <a:t>Program Director</a:t>
            </a:r>
            <a:br>
              <a:rPr lang="en-US" sz="1000" dirty="0">
                <a:solidFill>
                  <a:srgbClr val="000000"/>
                </a:solidFill>
                <a:latin typeface="Arial"/>
              </a:rPr>
            </a:br>
            <a:r>
              <a:rPr lang="en-US" sz="1000" dirty="0" smtClean="0">
                <a:solidFill>
                  <a:srgbClr val="000000"/>
                </a:solidFill>
                <a:latin typeface="Arial"/>
              </a:rPr>
              <a:t>MEC / MTF </a:t>
            </a:r>
            <a:r>
              <a:rPr lang="en-US" sz="1000" dirty="0" err="1" smtClean="0">
                <a:solidFill>
                  <a:srgbClr val="000000"/>
                </a:solidFill>
                <a:latin typeface="Arial"/>
              </a:rPr>
              <a:t>Cmte</a:t>
            </a:r>
            <a:r>
              <a:rPr lang="en-US" sz="1000" dirty="0" smtClean="0">
                <a:solidFill>
                  <a:srgbClr val="000000"/>
                </a:solidFill>
                <a:latin typeface="Arial"/>
              </a:rPr>
              <a:t> Member</a:t>
            </a:r>
          </a:p>
          <a:p>
            <a:pPr eaLnBrk="0" hangingPunct="0"/>
            <a:r>
              <a:rPr lang="en-US" sz="1000" dirty="0" smtClean="0">
                <a:solidFill>
                  <a:srgbClr val="000000"/>
                </a:solidFill>
                <a:latin typeface="Arial"/>
              </a:rPr>
              <a:t>Residency Faculty</a:t>
            </a:r>
            <a:endParaRPr lang="en-US" sz="1000" dirty="0">
              <a:solidFill>
                <a:srgbClr val="000000"/>
              </a:solidFill>
              <a:latin typeface="Arial"/>
            </a:endParaRPr>
          </a:p>
        </p:txBody>
      </p:sp>
      <p:sp>
        <p:nvSpPr>
          <p:cNvPr id="42" name="AutoShape 76"/>
          <p:cNvSpPr>
            <a:spLocks noChangeArrowheads="1"/>
          </p:cNvSpPr>
          <p:nvPr/>
        </p:nvSpPr>
        <p:spPr bwMode="auto">
          <a:xfrm>
            <a:off x="4191000" y="4572000"/>
            <a:ext cx="1785957" cy="910688"/>
          </a:xfrm>
          <a:prstGeom prst="roundRect">
            <a:avLst>
              <a:gd name="adj" fmla="val 16667"/>
            </a:avLst>
          </a:prstGeom>
          <a:solidFill>
            <a:schemeClr val="bg1">
              <a:lumMod val="85000"/>
            </a:schemeClr>
          </a:solidFill>
          <a:ln w="9525">
            <a:solidFill>
              <a:schemeClr val="tx1"/>
            </a:solidFill>
            <a:round/>
            <a:headEnd/>
            <a:tailEnd/>
          </a:ln>
        </p:spPr>
        <p:txBody>
          <a:bodyPr wrap="none" lIns="36576" anchor="t"/>
          <a:lstStyle/>
          <a:p>
            <a:pPr eaLnBrk="0" hangingPunct="0"/>
            <a:r>
              <a:rPr lang="en-US" sz="1000" dirty="0" smtClean="0">
                <a:solidFill>
                  <a:srgbClr val="000000"/>
                </a:solidFill>
                <a:latin typeface="Arial"/>
                <a:cs typeface="Times New Roman" pitchFamily="18" charset="0"/>
              </a:rPr>
              <a:t>CMO / OIC / Regional CMIO</a:t>
            </a:r>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Director/Large MTF DH</a:t>
            </a:r>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Program Director</a:t>
            </a:r>
            <a:r>
              <a:rPr lang="en-US" sz="1000" dirty="0">
                <a:solidFill>
                  <a:srgbClr val="000000"/>
                </a:solidFill>
                <a:latin typeface="Arial"/>
                <a:cs typeface="Times New Roman" pitchFamily="18" charset="0"/>
              </a:rPr>
              <a:t/>
            </a:r>
            <a:br>
              <a:rPr lang="en-US" sz="1000" dirty="0">
                <a:solidFill>
                  <a:srgbClr val="000000"/>
                </a:solidFill>
                <a:latin typeface="Arial"/>
                <a:cs typeface="Times New Roman" pitchFamily="18" charset="0"/>
              </a:rPr>
            </a:br>
            <a:r>
              <a:rPr lang="en-US" sz="1000" dirty="0">
                <a:solidFill>
                  <a:srgbClr val="000000"/>
                </a:solidFill>
                <a:latin typeface="Arial"/>
                <a:cs typeface="Times New Roman" pitchFamily="18" charset="0"/>
              </a:rPr>
              <a:t>MEC </a:t>
            </a:r>
            <a:r>
              <a:rPr lang="en-US" sz="1000" dirty="0" smtClean="0">
                <a:solidFill>
                  <a:srgbClr val="000000"/>
                </a:solidFill>
                <a:latin typeface="Arial"/>
                <a:cs typeface="Times New Roman" pitchFamily="18" charset="0"/>
              </a:rPr>
              <a:t>Chair / MTF </a:t>
            </a:r>
            <a:r>
              <a:rPr lang="en-US" sz="1000" dirty="0" err="1" smtClean="0">
                <a:solidFill>
                  <a:srgbClr val="000000"/>
                </a:solidFill>
                <a:latin typeface="Arial"/>
                <a:cs typeface="Times New Roman" pitchFamily="18" charset="0"/>
              </a:rPr>
              <a:t>Cmte</a:t>
            </a:r>
            <a:r>
              <a:rPr lang="en-US" sz="1000" dirty="0" smtClean="0">
                <a:solidFill>
                  <a:srgbClr val="000000"/>
                </a:solidFill>
                <a:latin typeface="Arial"/>
                <a:cs typeface="Times New Roman" pitchFamily="18" charset="0"/>
              </a:rPr>
              <a:t> Chair</a:t>
            </a:r>
          </a:p>
          <a:p>
            <a:pPr eaLnBrk="0" hangingPunct="0"/>
            <a:r>
              <a:rPr lang="en-US" sz="1000" dirty="0" smtClean="0">
                <a:solidFill>
                  <a:srgbClr val="000000"/>
                </a:solidFill>
                <a:latin typeface="Arial"/>
                <a:cs typeface="Times New Roman" pitchFamily="18" charset="0"/>
              </a:rPr>
              <a:t>DHA / BUMED / Detailer</a:t>
            </a:r>
          </a:p>
        </p:txBody>
      </p:sp>
      <p:sp>
        <p:nvSpPr>
          <p:cNvPr id="43" name="AutoShape 28"/>
          <p:cNvSpPr>
            <a:spLocks noChangeArrowheads="1"/>
          </p:cNvSpPr>
          <p:nvPr/>
        </p:nvSpPr>
        <p:spPr bwMode="auto">
          <a:xfrm>
            <a:off x="5990365" y="4572000"/>
            <a:ext cx="1594528" cy="910688"/>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CO / XO</a:t>
            </a:r>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Large </a:t>
            </a:r>
            <a:r>
              <a:rPr lang="en-US" sz="1000" dirty="0">
                <a:solidFill>
                  <a:srgbClr val="000000"/>
                </a:solidFill>
                <a:latin typeface="Arial"/>
                <a:cs typeface="Times New Roman" pitchFamily="18" charset="0"/>
              </a:rPr>
              <a:t>NMRTC CMO</a:t>
            </a:r>
          </a:p>
          <a:p>
            <a:pPr eaLnBrk="0" hangingPunct="0"/>
            <a:r>
              <a:rPr lang="en-US" sz="1000" dirty="0">
                <a:solidFill>
                  <a:srgbClr val="000000"/>
                </a:solidFill>
                <a:latin typeface="Arial"/>
                <a:cs typeface="Times New Roman" pitchFamily="18" charset="0"/>
              </a:rPr>
              <a:t>Large NMRTC Director</a:t>
            </a:r>
            <a:br>
              <a:rPr lang="en-US" sz="1000" dirty="0">
                <a:solidFill>
                  <a:srgbClr val="000000"/>
                </a:solidFill>
                <a:latin typeface="Arial"/>
                <a:cs typeface="Times New Roman" pitchFamily="18" charset="0"/>
              </a:rPr>
            </a:br>
            <a:r>
              <a:rPr lang="en-US" sz="1000" dirty="0">
                <a:solidFill>
                  <a:srgbClr val="000000"/>
                </a:solidFill>
                <a:latin typeface="Arial"/>
                <a:cs typeface="Times New Roman" pitchFamily="18" charset="0"/>
              </a:rPr>
              <a:t>Specialty Leader</a:t>
            </a:r>
          </a:p>
          <a:p>
            <a:pPr eaLnBrk="0" hangingPunct="0"/>
            <a:r>
              <a:rPr lang="en-US" sz="1000" dirty="0">
                <a:solidFill>
                  <a:srgbClr val="000000"/>
                </a:solidFill>
                <a:latin typeface="Arial"/>
                <a:cs typeface="Times New Roman" pitchFamily="18" charset="0"/>
              </a:rPr>
              <a:t>DIO/GME </a:t>
            </a:r>
            <a:r>
              <a:rPr lang="en-US" sz="1000" dirty="0" smtClean="0">
                <a:solidFill>
                  <a:srgbClr val="000000"/>
                </a:solidFill>
                <a:latin typeface="Arial"/>
                <a:cs typeface="Times New Roman" pitchFamily="18" charset="0"/>
              </a:rPr>
              <a:t>Dir/USU Chair</a:t>
            </a:r>
            <a:endParaRPr lang="en-US" sz="1000" dirty="0">
              <a:solidFill>
                <a:srgbClr val="000000"/>
              </a:solidFill>
              <a:latin typeface="Arial"/>
              <a:cs typeface="Times New Roman" pitchFamily="18" charset="0"/>
            </a:endParaRPr>
          </a:p>
        </p:txBody>
      </p:sp>
      <p:graphicFrame>
        <p:nvGraphicFramePr>
          <p:cNvPr id="44" name="Table 43"/>
          <p:cNvGraphicFramePr>
            <a:graphicFrameLocks noGrp="1"/>
          </p:cNvGraphicFramePr>
          <p:nvPr>
            <p:extLst/>
          </p:nvPr>
        </p:nvGraphicFramePr>
        <p:xfrm>
          <a:off x="556770" y="1386344"/>
          <a:ext cx="8319269" cy="1471381"/>
        </p:xfrm>
        <a:graphic>
          <a:graphicData uri="http://schemas.openxmlformats.org/drawingml/2006/table">
            <a:tbl>
              <a:tblPr firstRow="1" bandRow="1"/>
              <a:tblGrid>
                <a:gridCol w="264250">
                  <a:extLst>
                    <a:ext uri="{9D8B030D-6E8A-4147-A177-3AD203B41FA5}">
                      <a16:colId xmlns:a16="http://schemas.microsoft.com/office/drawing/2014/main" xmlns="" val="20000"/>
                    </a:ext>
                  </a:extLst>
                </a:gridCol>
                <a:gridCol w="1564852">
                  <a:extLst>
                    <a:ext uri="{9D8B030D-6E8A-4147-A177-3AD203B41FA5}">
                      <a16:colId xmlns:a16="http://schemas.microsoft.com/office/drawing/2014/main" xmlns="" val="20004"/>
                    </a:ext>
                  </a:extLst>
                </a:gridCol>
                <a:gridCol w="483563">
                  <a:extLst>
                    <a:ext uri="{9D8B030D-6E8A-4147-A177-3AD203B41FA5}">
                      <a16:colId xmlns:a16="http://schemas.microsoft.com/office/drawing/2014/main" xmlns="" val="20001"/>
                    </a:ext>
                  </a:extLst>
                </a:gridCol>
                <a:gridCol w="1113581">
                  <a:extLst>
                    <a:ext uri="{9D8B030D-6E8A-4147-A177-3AD203B41FA5}">
                      <a16:colId xmlns:a16="http://schemas.microsoft.com/office/drawing/2014/main" xmlns="" val="20005"/>
                    </a:ext>
                  </a:extLst>
                </a:gridCol>
                <a:gridCol w="220000">
                  <a:extLst>
                    <a:ext uri="{9D8B030D-6E8A-4147-A177-3AD203B41FA5}">
                      <a16:colId xmlns:a16="http://schemas.microsoft.com/office/drawing/2014/main" xmlns="" val="20006"/>
                    </a:ext>
                  </a:extLst>
                </a:gridCol>
                <a:gridCol w="1021514">
                  <a:extLst>
                    <a:ext uri="{9D8B030D-6E8A-4147-A177-3AD203B41FA5}">
                      <a16:colId xmlns:a16="http://schemas.microsoft.com/office/drawing/2014/main" xmlns="" val="20002"/>
                    </a:ext>
                  </a:extLst>
                </a:gridCol>
                <a:gridCol w="877270">
                  <a:extLst>
                    <a:ext uri="{9D8B030D-6E8A-4147-A177-3AD203B41FA5}">
                      <a16:colId xmlns:a16="http://schemas.microsoft.com/office/drawing/2014/main" xmlns="" val="20007"/>
                    </a:ext>
                  </a:extLst>
                </a:gridCol>
                <a:gridCol w="2774239">
                  <a:extLst>
                    <a:ext uri="{9D8B030D-6E8A-4147-A177-3AD203B41FA5}">
                      <a16:colId xmlns:a16="http://schemas.microsoft.com/office/drawing/2014/main" xmlns="" val="20003"/>
                    </a:ext>
                  </a:extLst>
                </a:gridCol>
              </a:tblGrid>
              <a:tr h="230898">
                <a:tc grid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u="none" dirty="0" smtClean="0">
                          <a:latin typeface="+mn-lt"/>
                          <a:cs typeface="Arial" pitchFamily="34" charset="0"/>
                        </a:rPr>
                        <a:t>Recommended Medical</a:t>
                      </a:r>
                      <a:r>
                        <a:rPr lang="en-US" sz="1000" b="1" u="none" baseline="0" dirty="0" smtClean="0">
                          <a:latin typeface="+mn-lt"/>
                          <a:cs typeface="Arial" pitchFamily="34" charset="0"/>
                        </a:rPr>
                        <a:t> and Professional</a:t>
                      </a:r>
                      <a:r>
                        <a:rPr lang="en-US" sz="1000" b="1" u="none" dirty="0" smtClean="0">
                          <a:latin typeface="+mn-lt"/>
                          <a:cs typeface="Arial" pitchFamily="34" charset="0"/>
                        </a:rPr>
                        <a:t> Achievement</a:t>
                      </a:r>
                      <a:r>
                        <a:rPr lang="en-US" sz="1000" b="1" u="none" baseline="0" dirty="0" smtClean="0">
                          <a:latin typeface="+mn-lt"/>
                          <a:cs typeface="Arial" pitchFamily="34" charset="0"/>
                        </a:rPr>
                        <a:t> Windows</a:t>
                      </a:r>
                      <a:endParaRPr lang="en-US" sz="1000" b="1" u="none" dirty="0" smtClean="0">
                        <a:latin typeface="+mn-lt"/>
                        <a:cs typeface="Arial"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hMerge="1">
                  <a:txBody>
                    <a:bodyPr/>
                    <a:lstStyle/>
                    <a:p>
                      <a:endParaRPr lang="en-US"/>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sng"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hMerge="1">
                  <a:txBody>
                    <a:bodyPr/>
                    <a:lstStyle/>
                    <a:p>
                      <a:endParaRPr lang="en-US"/>
                    </a:p>
                  </a:txBody>
                  <a:tcPr/>
                </a:tc>
                <a:tc hMerge="1">
                  <a:txBody>
                    <a:bodyPr/>
                    <a:lstStyle/>
                    <a:p>
                      <a:endParaRPr lang="en-US"/>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hMerge="1">
                  <a:txBody>
                    <a:bodyPr/>
                    <a:lstStyle/>
                    <a:p>
                      <a:endParaRPr lang="en-US"/>
                    </a:p>
                  </a:txBody>
                  <a:tcPr/>
                </a:tc>
                <a:tc hMerge="1">
                  <a: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en-US" sz="10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extLst>
                  <a:ext uri="{0D108BD9-81ED-4DB2-BD59-A6C34878D82A}">
                    <a16:rowId xmlns:a16="http://schemas.microsoft.com/office/drawing/2014/main" xmlns="" val="10001"/>
                  </a:ext>
                </a:extLst>
              </a:tr>
              <a:tr h="416495">
                <a:tc>
                  <a:txBody>
                    <a:bodyPr/>
                    <a:lstStyle>
                      <a:lvl1pPr marL="0" algn="l" defTabSz="914400" rtl="0" eaLnBrk="1" latinLnBrk="0" hangingPunct="1">
                        <a:defRPr sz="1800" kern="1200">
                          <a:solidFill>
                            <a:schemeClr val="tx1"/>
                          </a:solidFill>
                          <a:latin typeface="Times New Roman"/>
                        </a:defRPr>
                      </a:lvl1pPr>
                      <a:lvl2pPr marL="457200" algn="l" defTabSz="914400" rtl="0" eaLnBrk="1" latinLnBrk="0" hangingPunct="1">
                        <a:defRPr sz="1800" kern="1200">
                          <a:solidFill>
                            <a:schemeClr val="tx1"/>
                          </a:solidFill>
                          <a:latin typeface="Times New Roman"/>
                        </a:defRPr>
                      </a:lvl2pPr>
                      <a:lvl3pPr marL="914400" algn="l" defTabSz="914400" rtl="0" eaLnBrk="1" latinLnBrk="0" hangingPunct="1">
                        <a:defRPr sz="1800" kern="1200">
                          <a:solidFill>
                            <a:schemeClr val="tx1"/>
                          </a:solidFill>
                          <a:latin typeface="Times New Roman"/>
                        </a:defRPr>
                      </a:lvl3pPr>
                      <a:lvl4pPr marL="1371600" algn="l" defTabSz="914400" rtl="0" eaLnBrk="1" latinLnBrk="0" hangingPunct="1">
                        <a:defRPr sz="1800" kern="1200">
                          <a:solidFill>
                            <a:schemeClr val="tx1"/>
                          </a:solidFill>
                          <a:latin typeface="Times New Roman"/>
                        </a:defRPr>
                      </a:lvl4pPr>
                      <a:lvl5pPr marL="1828800" algn="l" defTabSz="914400" rtl="0" eaLnBrk="1" latinLnBrk="0" hangingPunct="1">
                        <a:defRPr sz="1800" kern="1200">
                          <a:solidFill>
                            <a:schemeClr val="tx1"/>
                          </a:solidFill>
                          <a:latin typeface="Times New Roman"/>
                        </a:defRPr>
                      </a:lvl5pPr>
                      <a:lvl6pPr marL="2286000" algn="l" defTabSz="914400" rtl="0" eaLnBrk="1" latinLnBrk="0" hangingPunct="1">
                        <a:defRPr sz="1800" kern="1200">
                          <a:solidFill>
                            <a:schemeClr val="tx1"/>
                          </a:solidFill>
                          <a:latin typeface="Times New Roman"/>
                        </a:defRPr>
                      </a:lvl6pPr>
                      <a:lvl7pPr marL="2743200" algn="l" defTabSz="914400" rtl="0" eaLnBrk="1" latinLnBrk="0" hangingPunct="1">
                        <a:defRPr sz="1800" kern="1200">
                          <a:solidFill>
                            <a:schemeClr val="tx1"/>
                          </a:solidFill>
                          <a:latin typeface="Times New Roman"/>
                        </a:defRPr>
                      </a:lvl7pPr>
                      <a:lvl8pPr marL="3200400" algn="l" defTabSz="914400" rtl="0" eaLnBrk="1" latinLnBrk="0" hangingPunct="1">
                        <a:defRPr sz="1800" kern="1200">
                          <a:solidFill>
                            <a:schemeClr val="tx1"/>
                          </a:solidFill>
                          <a:latin typeface="Times New Roman"/>
                        </a:defRPr>
                      </a:lvl8pPr>
                      <a:lvl9pPr marL="3657600" algn="l" defTabSz="914400" rtl="0" eaLnBrk="1" latinLnBrk="0" hangingPunct="1">
                        <a:defRPr sz="1800" kern="1200">
                          <a:solidFill>
                            <a:schemeClr val="tx1"/>
                          </a:solidFill>
                          <a:latin typeface="Times New Roman"/>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u="none" dirty="0" smtClean="0">
                          <a:latin typeface="+mn-lt"/>
                          <a:cs typeface="Arial" pitchFamily="34" charset="0"/>
                        </a:rPr>
                        <a:t>INTERN</a:t>
                      </a:r>
                      <a:endParaRPr lang="en-US" sz="900" b="1" u="none" dirty="0">
                        <a:latin typeface="+mn-lt"/>
                        <a:cs typeface="Arial" pitchFamily="34" charset="0"/>
                      </a:endParaRPr>
                    </a:p>
                  </a:txBody>
                  <a:tcPr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u="none" dirty="0" smtClean="0">
                          <a:latin typeface="+mn-lt"/>
                          <a:cs typeface="Arial" panose="020B0604020202020204" pitchFamily="34" charset="0"/>
                        </a:rPr>
                        <a:t>-</a:t>
                      </a:r>
                      <a:r>
                        <a:rPr lang="en-US" sz="1000" b="1" u="none" baseline="0" dirty="0" smtClean="0">
                          <a:latin typeface="+mn-lt"/>
                          <a:cs typeface="Arial" panose="020B0604020202020204" pitchFamily="34" charset="0"/>
                        </a:rPr>
                        <a:t> Residency Training</a:t>
                      </a:r>
                      <a:endParaRPr lang="en-US" sz="1000" b="1" u="sng" dirty="0">
                        <a:latin typeface="+mn-lt"/>
                        <a:cs typeface="Arial" panose="020B0604020202020204" pitchFamily="34" charset="0"/>
                      </a:endParaRPr>
                    </a:p>
                    <a:p>
                      <a:endParaRPr lang="en-US" sz="1000" b="1" u="sng" dirty="0">
                        <a:latin typeface="+mn-lt"/>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gridSpan="3">
                  <a:txBody>
                    <a:bodyPr/>
                    <a:lstStyle>
                      <a:lvl1pPr marL="0" algn="l" defTabSz="914400" rtl="0" eaLnBrk="1" latinLnBrk="0" hangingPunct="1">
                        <a:defRPr sz="1800" kern="1200">
                          <a:solidFill>
                            <a:schemeClr val="tx1"/>
                          </a:solidFill>
                          <a:latin typeface="Times New Roman"/>
                        </a:defRPr>
                      </a:lvl1pPr>
                      <a:lvl2pPr marL="457200" algn="l" defTabSz="914400" rtl="0" eaLnBrk="1" latinLnBrk="0" hangingPunct="1">
                        <a:defRPr sz="1800" kern="1200">
                          <a:solidFill>
                            <a:schemeClr val="tx1"/>
                          </a:solidFill>
                          <a:latin typeface="Times New Roman"/>
                        </a:defRPr>
                      </a:lvl2pPr>
                      <a:lvl3pPr marL="914400" algn="l" defTabSz="914400" rtl="0" eaLnBrk="1" latinLnBrk="0" hangingPunct="1">
                        <a:defRPr sz="1800" kern="1200">
                          <a:solidFill>
                            <a:schemeClr val="tx1"/>
                          </a:solidFill>
                          <a:latin typeface="Times New Roman"/>
                        </a:defRPr>
                      </a:lvl3pPr>
                      <a:lvl4pPr marL="1371600" algn="l" defTabSz="914400" rtl="0" eaLnBrk="1" latinLnBrk="0" hangingPunct="1">
                        <a:defRPr sz="1800" kern="1200">
                          <a:solidFill>
                            <a:schemeClr val="tx1"/>
                          </a:solidFill>
                          <a:latin typeface="Times New Roman"/>
                        </a:defRPr>
                      </a:lvl4pPr>
                      <a:lvl5pPr marL="1828800" algn="l" defTabSz="914400" rtl="0" eaLnBrk="1" latinLnBrk="0" hangingPunct="1">
                        <a:defRPr sz="1800" kern="1200">
                          <a:solidFill>
                            <a:schemeClr val="tx1"/>
                          </a:solidFill>
                          <a:latin typeface="Times New Roman"/>
                        </a:defRPr>
                      </a:lvl5pPr>
                      <a:lvl6pPr marL="2286000" algn="l" defTabSz="914400" rtl="0" eaLnBrk="1" latinLnBrk="0" hangingPunct="1">
                        <a:defRPr sz="1800" kern="1200">
                          <a:solidFill>
                            <a:schemeClr val="tx1"/>
                          </a:solidFill>
                          <a:latin typeface="Times New Roman"/>
                        </a:defRPr>
                      </a:lvl6pPr>
                      <a:lvl7pPr marL="2743200" algn="l" defTabSz="914400" rtl="0" eaLnBrk="1" latinLnBrk="0" hangingPunct="1">
                        <a:defRPr sz="1800" kern="1200">
                          <a:solidFill>
                            <a:schemeClr val="tx1"/>
                          </a:solidFill>
                          <a:latin typeface="Times New Roman"/>
                        </a:defRPr>
                      </a:lvl7pPr>
                      <a:lvl8pPr marL="3200400" algn="l" defTabSz="914400" rtl="0" eaLnBrk="1" latinLnBrk="0" hangingPunct="1">
                        <a:defRPr sz="1800" kern="1200">
                          <a:solidFill>
                            <a:schemeClr val="tx1"/>
                          </a:solidFill>
                          <a:latin typeface="Times New Roman"/>
                        </a:defRPr>
                      </a:lvl8pPr>
                      <a:lvl9pPr marL="3657600" algn="l" defTabSz="914400" rtl="0" eaLnBrk="1" latinLnBrk="0" hangingPunct="1">
                        <a:defRPr sz="1800" kern="1200">
                          <a:solidFill>
                            <a:schemeClr val="tx1"/>
                          </a:solidFill>
                          <a:latin typeface="Times New Roman"/>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smtClean="0">
                          <a:ln>
                            <a:noFill/>
                          </a:ln>
                          <a:solidFill>
                            <a:srgbClr val="000000"/>
                          </a:solidFill>
                          <a:effectLst/>
                          <a:uLnTx/>
                          <a:uFillTx/>
                          <a:latin typeface="+mn-lt"/>
                          <a:ea typeface="+mn-ea"/>
                          <a:cs typeface="Arial" panose="020B0604020202020204" pitchFamily="34" charset="0"/>
                        </a:rPr>
                        <a:t>- Board </a:t>
                      </a:r>
                      <a:r>
                        <a:rPr kumimoji="0" lang="en-US" sz="10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certification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 Junior or Senior </a:t>
                      </a:r>
                      <a:r>
                        <a:rPr kumimoji="0" lang="en-US" sz="1000" b="1" i="0" u="none" strike="noStrike" kern="1200" cap="none" spc="0" normalizeH="0" baseline="0" noProof="0" dirty="0" smtClean="0">
                          <a:ln>
                            <a:noFill/>
                          </a:ln>
                          <a:solidFill>
                            <a:srgbClr val="000000"/>
                          </a:solidFill>
                          <a:effectLst/>
                          <a:uLnTx/>
                          <a:uFillTx/>
                          <a:latin typeface="+mn-lt"/>
                          <a:ea typeface="+mn-ea"/>
                          <a:cs typeface="Arial" panose="020B0604020202020204" pitchFamily="34" charset="0"/>
                        </a:rPr>
                        <a:t>OMO</a:t>
                      </a:r>
                      <a:endParaRPr kumimoji="0" lang="en-US" sz="1000" b="1" i="0" u="sng" strike="noStrike" kern="1200" cap="none" spc="0" normalizeH="0" baseline="30000" noProof="0" dirty="0">
                        <a:ln>
                          <a:noFill/>
                        </a:ln>
                        <a:solidFill>
                          <a:srgbClr val="000000"/>
                        </a:solidFill>
                        <a:effectLst/>
                        <a:uLnTx/>
                        <a:uFillTx/>
                        <a:latin typeface="+mn-lt"/>
                        <a:ea typeface="+mn-ea"/>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hMerge="1">
                  <a:txBody>
                    <a:bodyPr/>
                    <a:lstStyle/>
                    <a:p>
                      <a:endParaRPr lang="en-US"/>
                    </a:p>
                  </a:txBody>
                  <a:tcPr/>
                </a:tc>
                <a:tc hMerge="1">
                  <a:txBody>
                    <a:bodyPr/>
                    <a:lstStyle/>
                    <a:p>
                      <a:endParaRPr lang="en-US"/>
                    </a:p>
                  </a:txBody>
                  <a:tcPr/>
                </a:tc>
                <a:tc gridSpan="2">
                  <a:txBody>
                    <a:bodyPr/>
                    <a:lstStyle>
                      <a:lvl1pPr marL="0" algn="l" defTabSz="914400" rtl="0" eaLnBrk="1" latinLnBrk="0" hangingPunct="1">
                        <a:defRPr sz="1800" kern="1200">
                          <a:solidFill>
                            <a:schemeClr val="tx1"/>
                          </a:solidFill>
                          <a:latin typeface="Times New Roman"/>
                        </a:defRPr>
                      </a:lvl1pPr>
                      <a:lvl2pPr marL="457200" algn="l" defTabSz="914400" rtl="0" eaLnBrk="1" latinLnBrk="0" hangingPunct="1">
                        <a:defRPr sz="1800" kern="1200">
                          <a:solidFill>
                            <a:schemeClr val="tx1"/>
                          </a:solidFill>
                          <a:latin typeface="Times New Roman"/>
                        </a:defRPr>
                      </a:lvl2pPr>
                      <a:lvl3pPr marL="914400" algn="l" defTabSz="914400" rtl="0" eaLnBrk="1" latinLnBrk="0" hangingPunct="1">
                        <a:defRPr sz="1800" kern="1200">
                          <a:solidFill>
                            <a:schemeClr val="tx1"/>
                          </a:solidFill>
                          <a:latin typeface="Times New Roman"/>
                        </a:defRPr>
                      </a:lvl3pPr>
                      <a:lvl4pPr marL="1371600" algn="l" defTabSz="914400" rtl="0" eaLnBrk="1" latinLnBrk="0" hangingPunct="1">
                        <a:defRPr sz="1800" kern="1200">
                          <a:solidFill>
                            <a:schemeClr val="tx1"/>
                          </a:solidFill>
                          <a:latin typeface="Times New Roman"/>
                        </a:defRPr>
                      </a:lvl4pPr>
                      <a:lvl5pPr marL="1828800" algn="l" defTabSz="914400" rtl="0" eaLnBrk="1" latinLnBrk="0" hangingPunct="1">
                        <a:defRPr sz="1800" kern="1200">
                          <a:solidFill>
                            <a:schemeClr val="tx1"/>
                          </a:solidFill>
                          <a:latin typeface="Times New Roman"/>
                        </a:defRPr>
                      </a:lvl5pPr>
                      <a:lvl6pPr marL="2286000" algn="l" defTabSz="914400" rtl="0" eaLnBrk="1" latinLnBrk="0" hangingPunct="1">
                        <a:defRPr sz="1800" kern="1200">
                          <a:solidFill>
                            <a:schemeClr val="tx1"/>
                          </a:solidFill>
                          <a:latin typeface="Times New Roman"/>
                        </a:defRPr>
                      </a:lvl6pPr>
                      <a:lvl7pPr marL="2743200" algn="l" defTabSz="914400" rtl="0" eaLnBrk="1" latinLnBrk="0" hangingPunct="1">
                        <a:defRPr sz="1800" kern="1200">
                          <a:solidFill>
                            <a:schemeClr val="tx1"/>
                          </a:solidFill>
                          <a:latin typeface="Times New Roman"/>
                        </a:defRPr>
                      </a:lvl7pPr>
                      <a:lvl8pPr marL="3200400" algn="l" defTabSz="914400" rtl="0" eaLnBrk="1" latinLnBrk="0" hangingPunct="1">
                        <a:defRPr sz="1800" kern="1200">
                          <a:solidFill>
                            <a:schemeClr val="tx1"/>
                          </a:solidFill>
                          <a:latin typeface="Times New Roman"/>
                        </a:defRPr>
                      </a:lvl8pPr>
                      <a:lvl9pPr marL="3657600" algn="l" defTabSz="914400" rtl="0" eaLnBrk="1" latinLnBrk="0" hangingPunct="1">
                        <a:defRPr sz="1800" kern="1200">
                          <a:solidFill>
                            <a:schemeClr val="tx1"/>
                          </a:solidFill>
                          <a:latin typeface="Times New Roman"/>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smtClean="0">
                          <a:ln>
                            <a:noFill/>
                          </a:ln>
                          <a:solidFill>
                            <a:srgbClr val="000000"/>
                          </a:solidFill>
                          <a:effectLst/>
                          <a:uLnTx/>
                          <a:uFillTx/>
                          <a:latin typeface="+mn-lt"/>
                          <a:ea typeface="+mn-ea"/>
                          <a:cs typeface="Arial" panose="020B0604020202020204" pitchFamily="34" charset="0"/>
                        </a:rPr>
                        <a:t>- </a:t>
                      </a:r>
                      <a:r>
                        <a:rPr kumimoji="0" lang="en-US" sz="10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Executive OMO</a:t>
                      </a:r>
                      <a:endParaRPr kumimoji="0" lang="en-US" sz="1000" b="1" i="0" u="none" strike="noStrike" kern="1200" cap="none" spc="0" normalizeH="0" baseline="30000" noProof="0" dirty="0">
                        <a:ln>
                          <a:noFill/>
                        </a:ln>
                        <a:solidFill>
                          <a:srgbClr val="000000"/>
                        </a:solidFill>
                        <a:effectLst/>
                        <a:uLnTx/>
                        <a:uFillTx/>
                        <a:latin typeface="+mn-lt"/>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smtClean="0">
                          <a:ln>
                            <a:noFill/>
                          </a:ln>
                          <a:solidFill>
                            <a:srgbClr val="000000"/>
                          </a:solidFill>
                          <a:effectLst/>
                          <a:uLnTx/>
                          <a:uFillTx/>
                          <a:latin typeface="+mn-lt"/>
                          <a:ea typeface="+mn-ea"/>
                          <a:cs typeface="Arial" panose="020B0604020202020204" pitchFamily="34" charset="0"/>
                        </a:rPr>
                        <a:t>- JPME I/II</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hMerge="1">
                  <a:txBody>
                    <a:bodyPr/>
                    <a:lstStyle/>
                    <a:p>
                      <a:endParaRPr lang="en-US"/>
                    </a:p>
                  </a:txBody>
                  <a:tcPr/>
                </a:tc>
                <a:tc>
                  <a:txBody>
                    <a:bodyPr/>
                    <a:lstStyle>
                      <a:lvl1pPr marL="0" algn="l" defTabSz="914400" rtl="0" eaLnBrk="1" latinLnBrk="0" hangingPunct="1">
                        <a:defRPr sz="1800" kern="1200">
                          <a:solidFill>
                            <a:schemeClr val="tx1"/>
                          </a:solidFill>
                          <a:latin typeface="Times New Roman"/>
                        </a:defRPr>
                      </a:lvl1pPr>
                      <a:lvl2pPr marL="457200" algn="l" defTabSz="914400" rtl="0" eaLnBrk="1" latinLnBrk="0" hangingPunct="1">
                        <a:defRPr sz="1800" kern="1200">
                          <a:solidFill>
                            <a:schemeClr val="tx1"/>
                          </a:solidFill>
                          <a:latin typeface="Times New Roman"/>
                        </a:defRPr>
                      </a:lvl2pPr>
                      <a:lvl3pPr marL="914400" algn="l" defTabSz="914400" rtl="0" eaLnBrk="1" latinLnBrk="0" hangingPunct="1">
                        <a:defRPr sz="1800" kern="1200">
                          <a:solidFill>
                            <a:schemeClr val="tx1"/>
                          </a:solidFill>
                          <a:latin typeface="Times New Roman"/>
                        </a:defRPr>
                      </a:lvl3pPr>
                      <a:lvl4pPr marL="1371600" algn="l" defTabSz="914400" rtl="0" eaLnBrk="1" latinLnBrk="0" hangingPunct="1">
                        <a:defRPr sz="1800" kern="1200">
                          <a:solidFill>
                            <a:schemeClr val="tx1"/>
                          </a:solidFill>
                          <a:latin typeface="Times New Roman"/>
                        </a:defRPr>
                      </a:lvl4pPr>
                      <a:lvl5pPr marL="1828800" algn="l" defTabSz="914400" rtl="0" eaLnBrk="1" latinLnBrk="0" hangingPunct="1">
                        <a:defRPr sz="1800" kern="1200">
                          <a:solidFill>
                            <a:schemeClr val="tx1"/>
                          </a:solidFill>
                          <a:latin typeface="Times New Roman"/>
                        </a:defRPr>
                      </a:lvl5pPr>
                      <a:lvl6pPr marL="2286000" algn="l" defTabSz="914400" rtl="0" eaLnBrk="1" latinLnBrk="0" hangingPunct="1">
                        <a:defRPr sz="1800" kern="1200">
                          <a:solidFill>
                            <a:schemeClr val="tx1"/>
                          </a:solidFill>
                          <a:latin typeface="Times New Roman"/>
                        </a:defRPr>
                      </a:lvl6pPr>
                      <a:lvl7pPr marL="2743200" algn="l" defTabSz="914400" rtl="0" eaLnBrk="1" latinLnBrk="0" hangingPunct="1">
                        <a:defRPr sz="1800" kern="1200">
                          <a:solidFill>
                            <a:schemeClr val="tx1"/>
                          </a:solidFill>
                          <a:latin typeface="Times New Roman"/>
                        </a:defRPr>
                      </a:lvl7pPr>
                      <a:lvl8pPr marL="3200400" algn="l" defTabSz="914400" rtl="0" eaLnBrk="1" latinLnBrk="0" hangingPunct="1">
                        <a:defRPr sz="1800" kern="1200">
                          <a:solidFill>
                            <a:schemeClr val="tx1"/>
                          </a:solidFill>
                          <a:latin typeface="Times New Roman"/>
                        </a:defRPr>
                      </a:lvl8pPr>
                      <a:lvl9pPr marL="3657600" algn="l" defTabSz="914400" rtl="0" eaLnBrk="1" latinLnBrk="0" hangingPunct="1">
                        <a:defRPr sz="1800" kern="1200">
                          <a:solidFill>
                            <a:schemeClr val="tx1"/>
                          </a:solidFill>
                          <a:latin typeface="Times New Roman"/>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smtClean="0">
                          <a:ln>
                            <a:noFill/>
                          </a:ln>
                          <a:solidFill>
                            <a:srgbClr val="000000"/>
                          </a:solidFill>
                          <a:effectLst/>
                          <a:uLnTx/>
                          <a:uFillTx/>
                          <a:latin typeface="+mn-lt"/>
                          <a:ea typeface="+mn-ea"/>
                          <a:cs typeface="Arial" panose="020B0604020202020204" pitchFamily="34" charset="0"/>
                        </a:rPr>
                        <a:t>- Advanced </a:t>
                      </a:r>
                      <a:r>
                        <a:rPr kumimoji="0" lang="en-US" sz="10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Leadership/Business Degree</a:t>
                      </a:r>
                      <a:endParaRPr kumimoji="0" lang="en-US" sz="1000" b="1" i="0" u="sng"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extLst>
                  <a:ext uri="{0D108BD9-81ED-4DB2-BD59-A6C34878D82A}">
                    <a16:rowId xmlns:a16="http://schemas.microsoft.com/office/drawing/2014/main" xmlns="" val="10000"/>
                  </a:ext>
                </a:extLst>
              </a:tr>
              <a:tr h="230898">
                <a:tc grid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u="none" dirty="0" smtClean="0">
                          <a:latin typeface="+mn-lt"/>
                          <a:cs typeface="Arial" pitchFamily="34" charset="0"/>
                        </a:rPr>
                        <a:t>Recommended High Reliability Organization (HRO) and Culture of Safety</a:t>
                      </a:r>
                      <a:r>
                        <a:rPr lang="en-US" sz="1000" b="1" u="none" baseline="0" dirty="0" smtClean="0">
                          <a:latin typeface="+mn-lt"/>
                          <a:cs typeface="Arial" pitchFamily="34" charset="0"/>
                        </a:rPr>
                        <a:t> Developmental Training Opportunities</a:t>
                      </a:r>
                      <a:endParaRPr lang="en-US" sz="1000" b="1" u="none" dirty="0">
                        <a:latin typeface="+mn-lt"/>
                        <a:cs typeface="Arial"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hMerge="1">
                  <a:txBody>
                    <a:bodyPr/>
                    <a:lstStyle/>
                    <a:p>
                      <a:endParaRPr lang="en-US"/>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sng"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hMerge="1">
                  <a:txBody>
                    <a:bodyPr/>
                    <a:lstStyle/>
                    <a:p>
                      <a:endParaRPr lang="en-US"/>
                    </a:p>
                  </a:txBody>
                  <a:tcPr/>
                </a:tc>
                <a:tc hMerge="1">
                  <a:txBody>
                    <a:bodyPr/>
                    <a:lstStyle/>
                    <a:p>
                      <a:endParaRPr lang="en-US"/>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hMerge="1">
                  <a:txBody>
                    <a:bodyPr/>
                    <a:lstStyle/>
                    <a:p>
                      <a:endParaRPr lang="en-US"/>
                    </a:p>
                  </a:txBody>
                  <a:tcPr/>
                </a:tc>
                <a:tc hMerge="1">
                  <a: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en-US" sz="10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extLst>
                  <a:ext uri="{0D108BD9-81ED-4DB2-BD59-A6C34878D82A}">
                    <a16:rowId xmlns:a16="http://schemas.microsoft.com/office/drawing/2014/main" xmlns="" val="10002"/>
                  </a:ext>
                </a:extLst>
              </a:tr>
              <a:tr h="567206">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u="none" baseline="0" dirty="0" smtClean="0">
                          <a:latin typeface="+mn-lt"/>
                          <a:cs typeface="Arial" pitchFamily="34" charset="0"/>
                        </a:rPr>
                        <a:t>Residency and Operational School-house Training</a:t>
                      </a:r>
                    </a:p>
                  </a:txBody>
                  <a:tcPr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hMerge="1">
                  <a:txBody>
                    <a:bodyPr/>
                    <a:lstStyle/>
                    <a:p>
                      <a:endParaRPr lang="en-US"/>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smtClean="0">
                          <a:ln>
                            <a:noFill/>
                          </a:ln>
                          <a:solidFill>
                            <a:srgbClr val="000000"/>
                          </a:solidFill>
                          <a:effectLst/>
                          <a:uLnTx/>
                          <a:uFillTx/>
                          <a:latin typeface="+mn-lt"/>
                          <a:ea typeface="+mn-ea"/>
                          <a:cs typeface="Arial" panose="020B0604020202020204" pitchFamily="34" charset="0"/>
                        </a:rPr>
                        <a:t>Basic Readiness Officer Course (BROC)</a:t>
                      </a:r>
                      <a:endParaRPr kumimoji="0" lang="en-US" sz="10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smtClean="0">
                          <a:ln>
                            <a:noFill/>
                          </a:ln>
                          <a:solidFill>
                            <a:srgbClr val="000000"/>
                          </a:solidFill>
                          <a:effectLst/>
                          <a:uLnTx/>
                          <a:uFillTx/>
                          <a:latin typeface="+mn-lt"/>
                          <a:ea typeface="+mn-ea"/>
                          <a:cs typeface="Arial" panose="020B0604020202020204" pitchFamily="34" charset="0"/>
                        </a:rPr>
                        <a:t>Advanced Readiness Officer Course (AROC)</a:t>
                      </a:r>
                      <a:endParaRPr kumimoji="0" lang="en-US" sz="10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smtClean="0">
                          <a:ln>
                            <a:noFill/>
                          </a:ln>
                          <a:solidFill>
                            <a:srgbClr val="000000"/>
                          </a:solidFill>
                          <a:effectLst/>
                          <a:uLnTx/>
                          <a:uFillTx/>
                          <a:latin typeface="+mn-lt"/>
                          <a:ea typeface="+mn-ea"/>
                          <a:cs typeface="Arial" panose="020B0604020202020204" pitchFamily="34" charset="0"/>
                        </a:rPr>
                        <a:t>Quality and Safety Leadership Academy (QSLA)</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smtClean="0">
                        <a:ln>
                          <a:noFill/>
                        </a:ln>
                        <a:solidFill>
                          <a:srgbClr val="000000"/>
                        </a:solidFill>
                        <a:effectLst/>
                        <a:uLnTx/>
                        <a:uFillTx/>
                        <a:latin typeface="+mn-lt"/>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smtClean="0">
                          <a:ln>
                            <a:noFill/>
                          </a:ln>
                          <a:solidFill>
                            <a:srgbClr val="000000"/>
                          </a:solidFill>
                          <a:effectLst/>
                          <a:uLnTx/>
                          <a:uFillTx/>
                          <a:latin typeface="+mn-lt"/>
                          <a:ea typeface="+mn-ea"/>
                          <a:cs typeface="Arial" panose="020B0604020202020204" pitchFamily="34" charset="0"/>
                        </a:rPr>
                        <a:t>HRO emphasized throughout Medical Corps Training Pipeline</a:t>
                      </a:r>
                      <a:endParaRPr kumimoji="0" lang="en-US" sz="1000" b="0" i="1"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extLst>
                  <a:ext uri="{0D108BD9-81ED-4DB2-BD59-A6C34878D82A}">
                    <a16:rowId xmlns:a16="http://schemas.microsoft.com/office/drawing/2014/main" xmlns="" val="10003"/>
                  </a:ext>
                </a:extLst>
              </a:tr>
            </a:tbl>
          </a:graphicData>
        </a:graphic>
      </p:graphicFrame>
      <p:pic>
        <p:nvPicPr>
          <p:cNvPr id="95"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341" t="1634" r="18549" b="68868"/>
          <a:stretch/>
        </p:blipFill>
        <p:spPr bwMode="auto">
          <a:xfrm>
            <a:off x="814537" y="2971800"/>
            <a:ext cx="284719" cy="269328"/>
          </a:xfrm>
          <a:prstGeom prst="rect">
            <a:avLst/>
          </a:prstGeom>
          <a:noFill/>
          <a:ln>
            <a:noFill/>
          </a:ln>
          <a:effectLst>
            <a:softEdge rad="254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4" name="Picture 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4298" t="1510" r="28267" b="69953"/>
          <a:stretch/>
        </p:blipFill>
        <p:spPr bwMode="auto">
          <a:xfrm>
            <a:off x="2436547" y="2971800"/>
            <a:ext cx="297183" cy="281120"/>
          </a:xfrm>
          <a:prstGeom prst="rect">
            <a:avLst/>
          </a:prstGeom>
          <a:noFill/>
          <a:ln>
            <a:noFill/>
          </a:ln>
          <a:effectLst>
            <a:softEdge rad="25400"/>
          </a:effectLst>
          <a:extLst/>
        </p:spPr>
      </p:pic>
      <p:pic>
        <p:nvPicPr>
          <p:cNvPr id="93" name="Picture 6"/>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2641" r="29050" b="71346"/>
          <a:stretch/>
        </p:blipFill>
        <p:spPr bwMode="auto">
          <a:xfrm>
            <a:off x="4191000" y="2971800"/>
            <a:ext cx="292762" cy="271901"/>
          </a:xfrm>
          <a:prstGeom prst="rect">
            <a:avLst/>
          </a:prstGeom>
          <a:solidFill>
            <a:srgbClr val="CCECFF"/>
          </a:solidFill>
          <a:ln>
            <a:noFill/>
          </a:ln>
          <a:effectLst>
            <a:softEdge rad="25400"/>
          </a:effectLst>
          <a:extLst/>
        </p:spPr>
      </p:pic>
      <p:pic>
        <p:nvPicPr>
          <p:cNvPr id="92" name="Picture 7"/>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0867" r="10412" b="65895"/>
          <a:stretch/>
        </p:blipFill>
        <p:spPr bwMode="auto">
          <a:xfrm>
            <a:off x="5927610" y="2971800"/>
            <a:ext cx="426840" cy="270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rot="16200000">
            <a:off x="138683" y="3648120"/>
            <a:ext cx="914033" cy="261610"/>
          </a:xfrm>
          <a:prstGeom prst="rect">
            <a:avLst/>
          </a:prstGeom>
          <a:noFill/>
        </p:spPr>
        <p:txBody>
          <a:bodyPr wrap="none" rtlCol="0">
            <a:spAutoFit/>
          </a:bodyPr>
          <a:lstStyle/>
          <a:p>
            <a:r>
              <a:rPr lang="en-US" sz="1100" dirty="0" smtClean="0"/>
              <a:t>Operational</a:t>
            </a:r>
            <a:endParaRPr lang="en-US" sz="1100" dirty="0"/>
          </a:p>
        </p:txBody>
      </p:sp>
      <p:sp>
        <p:nvSpPr>
          <p:cNvPr id="45" name="TextBox 44"/>
          <p:cNvSpPr txBox="1"/>
          <p:nvPr/>
        </p:nvSpPr>
        <p:spPr>
          <a:xfrm rot="16200000">
            <a:off x="-153815" y="4785520"/>
            <a:ext cx="1378903" cy="430887"/>
          </a:xfrm>
          <a:prstGeom prst="rect">
            <a:avLst/>
          </a:prstGeom>
          <a:noFill/>
        </p:spPr>
        <p:txBody>
          <a:bodyPr wrap="none" rtlCol="0">
            <a:spAutoFit/>
          </a:bodyPr>
          <a:lstStyle/>
          <a:p>
            <a:pPr algn="ctr"/>
            <a:r>
              <a:rPr lang="en-US" sz="1100" dirty="0" smtClean="0"/>
              <a:t>MTF / </a:t>
            </a:r>
          </a:p>
          <a:p>
            <a:pPr algn="ctr"/>
            <a:r>
              <a:rPr lang="en-US" sz="1100" dirty="0" smtClean="0"/>
              <a:t>Clinical / Academic</a:t>
            </a:r>
            <a:endParaRPr lang="en-US" sz="1100" dirty="0"/>
          </a:p>
        </p:txBody>
      </p:sp>
      <p:sp>
        <p:nvSpPr>
          <p:cNvPr id="46" name="TextBox 45"/>
          <p:cNvSpPr txBox="1"/>
          <p:nvPr/>
        </p:nvSpPr>
        <p:spPr>
          <a:xfrm rot="16200000">
            <a:off x="71403" y="5768849"/>
            <a:ext cx="928459" cy="430887"/>
          </a:xfrm>
          <a:prstGeom prst="rect">
            <a:avLst/>
          </a:prstGeom>
          <a:noFill/>
        </p:spPr>
        <p:txBody>
          <a:bodyPr wrap="none" rtlCol="0">
            <a:spAutoFit/>
          </a:bodyPr>
          <a:lstStyle/>
          <a:p>
            <a:r>
              <a:rPr lang="en-US" sz="1100" dirty="0" smtClean="0"/>
              <a:t>Education / </a:t>
            </a:r>
          </a:p>
          <a:p>
            <a:r>
              <a:rPr lang="en-US" sz="1100" dirty="0" smtClean="0"/>
              <a:t>Learning</a:t>
            </a:r>
            <a:r>
              <a:rPr lang="en-US" sz="1100" baseline="30000" dirty="0" smtClean="0"/>
              <a:t>†</a:t>
            </a:r>
            <a:endParaRPr lang="en-US" sz="1100" dirty="0"/>
          </a:p>
        </p:txBody>
      </p:sp>
      <p:sp>
        <p:nvSpPr>
          <p:cNvPr id="47" name="Text Box 67"/>
          <p:cNvSpPr txBox="1">
            <a:spLocks noChangeArrowheads="1"/>
          </p:cNvSpPr>
          <p:nvPr/>
        </p:nvSpPr>
        <p:spPr bwMode="auto">
          <a:xfrm>
            <a:off x="1066800" y="685800"/>
            <a:ext cx="7441730" cy="746358"/>
          </a:xfrm>
          <a:prstGeom prst="rect">
            <a:avLst/>
          </a:prstGeom>
          <a:noFill/>
          <a:ln w="9525">
            <a:noFill/>
            <a:miter lim="800000"/>
            <a:headEnd/>
            <a:tailEnd/>
          </a:ln>
          <a:effectLst/>
        </p:spPr>
        <p:txBody>
          <a:bodyPr wrap="square">
            <a:spAutoFit/>
          </a:bodyPr>
          <a:lstStyle/>
          <a:p>
            <a:pPr eaLnBrk="0" hangingPunct="0">
              <a:lnSpc>
                <a:spcPct val="85000"/>
              </a:lnSpc>
              <a:defRPr/>
            </a:pPr>
            <a:r>
              <a:rPr lang="en-US" sz="1000" b="1" dirty="0">
                <a:solidFill>
                  <a:srgbClr val="000000"/>
                </a:solidFill>
                <a:latin typeface="Arial"/>
              </a:rPr>
              <a:t>Intent: </a:t>
            </a:r>
            <a:r>
              <a:rPr lang="en-US" sz="1000" dirty="0">
                <a:solidFill>
                  <a:srgbClr val="000000"/>
                </a:solidFill>
                <a:latin typeface="Arial"/>
              </a:rPr>
              <a:t>The Navy Medical Corps Officer career path will deliberately develop the clinical, operational, and leadership skillsets required to lead Navy Medicine in positions of progressively increasing scope and responsibility</a:t>
            </a:r>
            <a:r>
              <a:rPr lang="en-US" sz="1000" dirty="0" smtClean="0">
                <a:solidFill>
                  <a:srgbClr val="000000"/>
                </a:solidFill>
                <a:latin typeface="Arial"/>
              </a:rPr>
              <a:t>. This slide addresses opportunities within the Internal Medicine Career pathway and suitable operational billets.</a:t>
            </a:r>
            <a:r>
              <a:rPr lang="en-US" sz="1000" dirty="0">
                <a:solidFill>
                  <a:srgbClr val="000000"/>
                </a:solidFill>
                <a:latin typeface="Arial"/>
              </a:rPr>
              <a:t/>
            </a:r>
            <a:br>
              <a:rPr lang="en-US" sz="1000" dirty="0">
                <a:solidFill>
                  <a:srgbClr val="000000"/>
                </a:solidFill>
                <a:latin typeface="Arial"/>
              </a:rPr>
            </a:br>
            <a:r>
              <a:rPr lang="en-US" sz="1000" b="1" dirty="0" smtClean="0">
                <a:solidFill>
                  <a:srgbClr val="000000"/>
                </a:solidFill>
                <a:latin typeface="Arial"/>
              </a:rPr>
              <a:t>Expectations</a:t>
            </a:r>
            <a:r>
              <a:rPr lang="en-US" sz="1000" b="1" dirty="0">
                <a:solidFill>
                  <a:srgbClr val="000000"/>
                </a:solidFill>
                <a:latin typeface="Arial"/>
              </a:rPr>
              <a:t>:</a:t>
            </a:r>
            <a:r>
              <a:rPr lang="en-US" sz="1000" dirty="0">
                <a:solidFill>
                  <a:srgbClr val="000000"/>
                </a:solidFill>
                <a:latin typeface="Arial"/>
              </a:rPr>
              <a:t> Officers who are competitive for promotion will have accrued both the operational and clinical experience necessary to serve in billets that are commensurate with the next rank. </a:t>
            </a:r>
            <a:endParaRPr lang="en-US" sz="1000" b="1" dirty="0">
              <a:solidFill>
                <a:srgbClr val="000000"/>
              </a:solidFill>
              <a:latin typeface="Arial"/>
            </a:endParaRPr>
          </a:p>
        </p:txBody>
      </p:sp>
      <p:sp>
        <p:nvSpPr>
          <p:cNvPr id="50" name="AutoShape 29"/>
          <p:cNvSpPr>
            <a:spLocks noChangeArrowheads="1"/>
          </p:cNvSpPr>
          <p:nvPr/>
        </p:nvSpPr>
        <p:spPr bwMode="auto">
          <a:xfrm>
            <a:off x="770294" y="4343400"/>
            <a:ext cx="3399006" cy="207815"/>
          </a:xfrm>
          <a:prstGeom prst="roundRect">
            <a:avLst>
              <a:gd name="adj" fmla="val 16667"/>
            </a:avLst>
          </a:prstGeom>
          <a:solidFill>
            <a:srgbClr val="FFFF99"/>
          </a:solidFill>
          <a:ln w="9525">
            <a:solidFill>
              <a:schemeClr val="tx1"/>
            </a:solidFill>
            <a:round/>
            <a:headEnd/>
            <a:tailEnd/>
          </a:ln>
        </p:spPr>
        <p:txBody>
          <a:bodyPr wrap="none" lIns="36576" anchor="t"/>
          <a:lstStyle/>
          <a:p>
            <a:pPr algn="ctr"/>
            <a:r>
              <a:rPr lang="en-US" sz="1000" dirty="0" smtClean="0"/>
              <a:t>Should </a:t>
            </a:r>
            <a:r>
              <a:rPr lang="en-US" sz="1000" dirty="0"/>
              <a:t>complete at least 1 OMO tour before IZ for </a:t>
            </a:r>
            <a:r>
              <a:rPr lang="en-US" sz="1000" dirty="0" smtClean="0"/>
              <a:t>CDR</a:t>
            </a:r>
            <a:endParaRPr lang="en-US" sz="1000" dirty="0"/>
          </a:p>
        </p:txBody>
      </p:sp>
      <p:sp>
        <p:nvSpPr>
          <p:cNvPr id="51" name="AutoShape 29"/>
          <p:cNvSpPr>
            <a:spLocks noChangeArrowheads="1"/>
          </p:cNvSpPr>
          <p:nvPr/>
        </p:nvSpPr>
        <p:spPr bwMode="auto">
          <a:xfrm>
            <a:off x="4169300" y="4343400"/>
            <a:ext cx="3390528" cy="218007"/>
          </a:xfrm>
          <a:prstGeom prst="roundRect">
            <a:avLst>
              <a:gd name="adj" fmla="val 16667"/>
            </a:avLst>
          </a:prstGeom>
          <a:solidFill>
            <a:srgbClr val="FFFF99"/>
          </a:solidFill>
          <a:ln w="9525">
            <a:solidFill>
              <a:schemeClr val="tx1"/>
            </a:solidFill>
            <a:round/>
            <a:headEnd/>
            <a:tailEnd/>
          </a:ln>
        </p:spPr>
        <p:txBody>
          <a:bodyPr wrap="none" lIns="36576" anchor="t"/>
          <a:lstStyle/>
          <a:p>
            <a:pPr algn="ctr"/>
            <a:r>
              <a:rPr lang="en-US" sz="1000" dirty="0" smtClean="0"/>
              <a:t>Should complete Sr. or Exec OMO Tour before CAPT </a:t>
            </a:r>
            <a:endParaRPr lang="en-US" sz="1000" dirty="0"/>
          </a:p>
        </p:txBody>
      </p:sp>
      <p:sp>
        <p:nvSpPr>
          <p:cNvPr id="3" name="TextBox 2"/>
          <p:cNvSpPr txBox="1"/>
          <p:nvPr/>
        </p:nvSpPr>
        <p:spPr>
          <a:xfrm>
            <a:off x="7602128" y="5486400"/>
            <a:ext cx="1273911" cy="1015663"/>
          </a:xfrm>
          <a:prstGeom prst="rect">
            <a:avLst/>
          </a:prstGeom>
          <a:noFill/>
        </p:spPr>
        <p:txBody>
          <a:bodyPr wrap="square" rtlCol="0">
            <a:spAutoFit/>
          </a:bodyPr>
          <a:lstStyle/>
          <a:p>
            <a:r>
              <a:rPr lang="en-US" sz="900" dirty="0" smtClean="0"/>
              <a:t>Timelines are guides; some  opportunities may span ranks.</a:t>
            </a:r>
          </a:p>
          <a:p>
            <a:endParaRPr lang="en-US" sz="900" baseline="30000" dirty="0" smtClean="0"/>
          </a:p>
          <a:p>
            <a:r>
              <a:rPr lang="en-US" sz="900" baseline="30000" dirty="0" smtClean="0"/>
              <a:t>†</a:t>
            </a:r>
            <a:r>
              <a:rPr lang="en-US" sz="900" dirty="0" smtClean="0"/>
              <a:t>See </a:t>
            </a:r>
            <a:r>
              <a:rPr lang="en-US" sz="900" i="1" dirty="0" smtClean="0"/>
              <a:t>Leadership Course Offering</a:t>
            </a:r>
            <a:r>
              <a:rPr lang="en-US" sz="900" dirty="0" smtClean="0"/>
              <a:t> for expanded course list.</a:t>
            </a:r>
            <a:endParaRPr lang="en-US" sz="900" dirty="0"/>
          </a:p>
        </p:txBody>
      </p:sp>
      <p:sp>
        <p:nvSpPr>
          <p:cNvPr id="49" name="AutoShape 29"/>
          <p:cNvSpPr>
            <a:spLocks noChangeArrowheads="1"/>
          </p:cNvSpPr>
          <p:nvPr/>
        </p:nvSpPr>
        <p:spPr bwMode="auto">
          <a:xfrm>
            <a:off x="747875" y="3281809"/>
            <a:ext cx="3438198" cy="1025563"/>
          </a:xfrm>
          <a:prstGeom prst="roundRect">
            <a:avLst>
              <a:gd name="adj" fmla="val 16667"/>
            </a:avLst>
          </a:prstGeom>
          <a:solidFill>
            <a:srgbClr val="CCECFF"/>
          </a:solidFill>
          <a:ln w="9525">
            <a:solidFill>
              <a:schemeClr val="tx1"/>
            </a:solidFill>
            <a:round/>
            <a:headEnd/>
            <a:tailEnd/>
          </a:ln>
        </p:spPr>
        <p:txBody>
          <a:bodyPr wrap="none" lIns="36576" numCol="2" anchor="ctr"/>
          <a:lstStyle/>
          <a:p>
            <a:pPr eaLnBrk="0" hangingPunct="0"/>
            <a:r>
              <a:rPr lang="en-US" sz="1000" b="1" u="sng" dirty="0" smtClean="0">
                <a:solidFill>
                  <a:srgbClr val="000000"/>
                </a:solidFill>
                <a:latin typeface="Arial"/>
                <a:cs typeface="Times New Roman" pitchFamily="18" charset="0"/>
              </a:rPr>
              <a:t>OPERATIONAL TOUR   </a:t>
            </a:r>
          </a:p>
          <a:p>
            <a:pPr eaLnBrk="0" hangingPunct="0"/>
            <a:r>
              <a:rPr lang="en-US" sz="1000" dirty="0" smtClean="0">
                <a:solidFill>
                  <a:srgbClr val="000000"/>
                </a:solidFill>
                <a:latin typeface="Arial"/>
                <a:cs typeface="Times New Roman" pitchFamily="18" charset="0"/>
              </a:rPr>
              <a:t>Squadron/Unit FS or UMO</a:t>
            </a:r>
          </a:p>
          <a:p>
            <a:pPr eaLnBrk="0" hangingPunct="0"/>
            <a:r>
              <a:rPr lang="en-US" sz="1000" dirty="0" smtClean="0">
                <a:solidFill>
                  <a:srgbClr val="000000"/>
                </a:solidFill>
                <a:latin typeface="Arial"/>
                <a:cs typeface="Times New Roman" pitchFamily="18" charset="0"/>
              </a:rPr>
              <a:t>Small Deck SMO</a:t>
            </a:r>
          </a:p>
          <a:p>
            <a:pPr eaLnBrk="0" hangingPunct="0"/>
            <a:r>
              <a:rPr lang="en-US" sz="1000" dirty="0" smtClean="0">
                <a:solidFill>
                  <a:srgbClr val="000000"/>
                </a:solidFill>
                <a:latin typeface="Arial"/>
                <a:cs typeface="Times New Roman" pitchFamily="18" charset="0"/>
              </a:rPr>
              <a:t>USMC Battalion Surgeon</a:t>
            </a:r>
          </a:p>
          <a:p>
            <a:pPr eaLnBrk="0" hangingPunct="0"/>
            <a:r>
              <a:rPr lang="en-US" sz="1000" dirty="0" smtClean="0">
                <a:solidFill>
                  <a:srgbClr val="000000"/>
                </a:solidFill>
                <a:latin typeface="Arial"/>
                <a:cs typeface="Times New Roman" pitchFamily="18" charset="0"/>
              </a:rPr>
              <a:t>Fleet Surgical Team</a:t>
            </a:r>
          </a:p>
          <a:p>
            <a:pPr eaLnBrk="0" hangingPunct="0"/>
            <a:r>
              <a:rPr lang="en-US" sz="1000" dirty="0">
                <a:solidFill>
                  <a:srgbClr val="000000"/>
                </a:solidFill>
                <a:latin typeface="Arial"/>
              </a:rPr>
              <a:t>GHE Staff </a:t>
            </a:r>
            <a:r>
              <a:rPr lang="en-US" sz="1000" dirty="0" smtClean="0">
                <a:solidFill>
                  <a:srgbClr val="000000"/>
                </a:solidFill>
                <a:latin typeface="Arial"/>
              </a:rPr>
              <a:t>Officer</a:t>
            </a:r>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52" name="TextBox 51"/>
          <p:cNvSpPr txBox="1"/>
          <p:nvPr/>
        </p:nvSpPr>
        <p:spPr>
          <a:xfrm>
            <a:off x="2395187" y="3288948"/>
            <a:ext cx="1738618" cy="861774"/>
          </a:xfrm>
          <a:prstGeom prst="rect">
            <a:avLst/>
          </a:prstGeom>
          <a:noFill/>
        </p:spPr>
        <p:txBody>
          <a:bodyPr wrap="square" rtlCol="0">
            <a:spAutoFit/>
          </a:bodyPr>
          <a:lstStyle/>
          <a:p>
            <a:pPr eaLnBrk="0" hangingPunct="0"/>
            <a:endParaRPr lang="en-US" sz="1000" b="1" u="sng" dirty="0" smtClean="0">
              <a:latin typeface="Arial"/>
            </a:endParaRPr>
          </a:p>
          <a:p>
            <a:pPr eaLnBrk="0" hangingPunct="0"/>
            <a:r>
              <a:rPr lang="en-US" sz="1000" dirty="0" smtClean="0">
                <a:solidFill>
                  <a:srgbClr val="000000"/>
                </a:solidFill>
                <a:latin typeface="Arial"/>
              </a:rPr>
              <a:t>Regional/Group FS/UMO</a:t>
            </a:r>
          </a:p>
          <a:p>
            <a:pPr eaLnBrk="0" hangingPunct="0"/>
            <a:r>
              <a:rPr lang="en-US" sz="1000" dirty="0" err="1" smtClean="0">
                <a:solidFill>
                  <a:srgbClr val="000000"/>
                </a:solidFill>
                <a:latin typeface="Arial"/>
              </a:rPr>
              <a:t>RegSurgeon</a:t>
            </a:r>
            <a:r>
              <a:rPr lang="en-US" sz="1000" dirty="0" smtClean="0">
                <a:solidFill>
                  <a:srgbClr val="000000"/>
                </a:solidFill>
                <a:latin typeface="Arial"/>
              </a:rPr>
              <a:t>/</a:t>
            </a:r>
            <a:r>
              <a:rPr lang="en-US" sz="1000" dirty="0" err="1" smtClean="0">
                <a:solidFill>
                  <a:srgbClr val="000000"/>
                </a:solidFill>
                <a:latin typeface="Arial"/>
              </a:rPr>
              <a:t>MedBN</a:t>
            </a:r>
            <a:endParaRPr lang="en-US" sz="1000" dirty="0" smtClean="0">
              <a:solidFill>
                <a:srgbClr val="000000"/>
              </a:solidFill>
              <a:latin typeface="Arial"/>
            </a:endParaRPr>
          </a:p>
          <a:p>
            <a:pPr eaLnBrk="0" hangingPunct="0"/>
            <a:r>
              <a:rPr lang="en-US" sz="1000" dirty="0" smtClean="0">
                <a:solidFill>
                  <a:srgbClr val="000000"/>
                </a:solidFill>
                <a:latin typeface="Arial"/>
              </a:rPr>
              <a:t>T-AH deployment</a:t>
            </a:r>
          </a:p>
          <a:p>
            <a:pPr eaLnBrk="0" hangingPunct="0"/>
            <a:r>
              <a:rPr lang="en-US" sz="1000" dirty="0" smtClean="0">
                <a:solidFill>
                  <a:srgbClr val="000000"/>
                </a:solidFill>
                <a:latin typeface="Arial"/>
              </a:rPr>
              <a:t>Individual Aug (AFG, </a:t>
            </a:r>
            <a:r>
              <a:rPr lang="en-US" sz="1000" dirty="0" err="1" smtClean="0">
                <a:solidFill>
                  <a:srgbClr val="000000"/>
                </a:solidFill>
                <a:latin typeface="Arial"/>
              </a:rPr>
              <a:t>HoA</a:t>
            </a:r>
            <a:r>
              <a:rPr lang="en-US" sz="1000" dirty="0" smtClean="0">
                <a:solidFill>
                  <a:srgbClr val="000000"/>
                </a:solidFill>
                <a:latin typeface="Arial"/>
              </a:rPr>
              <a:t>)</a:t>
            </a:r>
          </a:p>
        </p:txBody>
      </p:sp>
    </p:spTree>
    <p:extLst>
      <p:ext uri="{BB962C8B-B14F-4D97-AF65-F5344CB8AC3E}">
        <p14:creationId xmlns:p14="http://schemas.microsoft.com/office/powerpoint/2010/main" val="12713968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77"/>
          <p:cNvGrpSpPr>
            <a:grpSpLocks/>
          </p:cNvGrpSpPr>
          <p:nvPr/>
        </p:nvGrpSpPr>
        <p:grpSpPr bwMode="auto">
          <a:xfrm>
            <a:off x="563570" y="1897487"/>
            <a:ext cx="8310893" cy="380389"/>
            <a:chOff x="100" y="2555"/>
            <a:chExt cx="5664" cy="413"/>
          </a:xfrm>
        </p:grpSpPr>
        <p:sp>
          <p:nvSpPr>
            <p:cNvPr id="105" name="Line 79"/>
            <p:cNvSpPr>
              <a:spLocks noChangeShapeType="1"/>
            </p:cNvSpPr>
            <p:nvPr/>
          </p:nvSpPr>
          <p:spPr bwMode="auto">
            <a:xfrm flipV="1">
              <a:off x="202" y="2660"/>
              <a:ext cx="5467" cy="1"/>
            </a:xfrm>
            <a:prstGeom prst="line">
              <a:avLst/>
            </a:prstGeom>
            <a:noFill/>
            <a:ln w="25400">
              <a:solidFill>
                <a:schemeClr val="tx1"/>
              </a:solidFill>
              <a:round/>
              <a:headEnd/>
              <a:tailEnd type="triangle" w="med" len="med"/>
            </a:ln>
          </p:spPr>
          <p:txBody>
            <a:bodyPr wrap="none" anchor="ctr"/>
            <a:lstStyle/>
            <a:p>
              <a:pPr eaLnBrk="0" hangingPunct="0"/>
              <a:endParaRPr lang="en-US" sz="2400">
                <a:solidFill>
                  <a:srgbClr val="000000"/>
                </a:solidFill>
                <a:latin typeface="Arial"/>
              </a:endParaRPr>
            </a:p>
          </p:txBody>
        </p:sp>
        <p:sp>
          <p:nvSpPr>
            <p:cNvPr id="104" name="Rectangle 78"/>
            <p:cNvSpPr>
              <a:spLocks noChangeArrowheads="1"/>
            </p:cNvSpPr>
            <p:nvPr/>
          </p:nvSpPr>
          <p:spPr bwMode="auto">
            <a:xfrm>
              <a:off x="100" y="2601"/>
              <a:ext cx="5664" cy="367"/>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1600" dirty="0">
                  <a:solidFill>
                    <a:srgbClr val="000000"/>
                  </a:solidFill>
                  <a:latin typeface="Times New Roman" pitchFamily="18" charset="0"/>
                  <a:cs typeface="Times New Roman" pitchFamily="18" charset="0"/>
                </a:rPr>
                <a:t> </a:t>
              </a:r>
              <a:r>
                <a:rPr lang="en-US" sz="1400" b="1" dirty="0">
                  <a:solidFill>
                    <a:srgbClr val="000000"/>
                  </a:solidFill>
                  <a:latin typeface="Arial"/>
                  <a:cs typeface="Times New Roman" pitchFamily="18" charset="0"/>
                </a:rPr>
                <a:t> </a:t>
              </a:r>
              <a:r>
                <a:rPr lang="en-US" sz="1400" b="1" dirty="0" smtClean="0">
                  <a:solidFill>
                    <a:srgbClr val="000000"/>
                  </a:solidFill>
                  <a:latin typeface="Arial"/>
                  <a:cs typeface="Times New Roman" pitchFamily="18" charset="0"/>
                </a:rPr>
                <a:t>                                       </a:t>
              </a:r>
              <a:r>
                <a:rPr lang="en-US" sz="1000" b="1" dirty="0" smtClean="0">
                  <a:solidFill>
                    <a:srgbClr val="000000"/>
                  </a:solidFill>
                  <a:latin typeface="Arial"/>
                  <a:cs typeface="Times New Roman" pitchFamily="18" charset="0"/>
                </a:rPr>
                <a:t>6                                                12                                                    18                                          24         </a:t>
              </a:r>
              <a:r>
                <a:rPr lang="en-US" sz="1400" b="1" dirty="0" smtClean="0">
                  <a:solidFill>
                    <a:srgbClr val="000000"/>
                  </a:solidFill>
                  <a:latin typeface="Arial"/>
                  <a:cs typeface="Times New Roman" pitchFamily="18" charset="0"/>
                </a:rPr>
                <a:t>   </a:t>
              </a:r>
              <a:endParaRPr lang="en-US" sz="1400" b="1" dirty="0">
                <a:solidFill>
                  <a:srgbClr val="000000"/>
                </a:solidFill>
                <a:latin typeface="Arial"/>
                <a:cs typeface="Times New Roman" pitchFamily="18" charset="0"/>
              </a:endParaRPr>
            </a:p>
          </p:txBody>
        </p:sp>
        <p:sp>
          <p:nvSpPr>
            <p:cNvPr id="106" name="Line 80"/>
            <p:cNvSpPr>
              <a:spLocks noChangeShapeType="1"/>
            </p:cNvSpPr>
            <p:nvPr/>
          </p:nvSpPr>
          <p:spPr bwMode="auto">
            <a:xfrm>
              <a:off x="204" y="2555"/>
              <a:ext cx="0" cy="191"/>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5" name="Line 93"/>
            <p:cNvSpPr>
              <a:spLocks noChangeShapeType="1"/>
            </p:cNvSpPr>
            <p:nvPr/>
          </p:nvSpPr>
          <p:spPr bwMode="auto">
            <a:xfrm flipH="1">
              <a:off x="3788" y="2653"/>
              <a:ext cx="0" cy="80"/>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7" name="Line 95"/>
            <p:cNvSpPr>
              <a:spLocks noChangeShapeType="1"/>
            </p:cNvSpPr>
            <p:nvPr/>
          </p:nvSpPr>
          <p:spPr bwMode="auto">
            <a:xfrm>
              <a:off x="4766" y="2653"/>
              <a:ext cx="0" cy="68"/>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2" name="Line 100"/>
            <p:cNvSpPr>
              <a:spLocks noChangeShapeType="1"/>
            </p:cNvSpPr>
            <p:nvPr/>
          </p:nvSpPr>
          <p:spPr bwMode="auto">
            <a:xfrm>
              <a:off x="2555" y="2660"/>
              <a:ext cx="0" cy="73"/>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5" name="Line 103"/>
            <p:cNvSpPr>
              <a:spLocks noChangeShapeType="1"/>
            </p:cNvSpPr>
            <p:nvPr/>
          </p:nvSpPr>
          <p:spPr bwMode="auto">
            <a:xfrm flipH="1">
              <a:off x="1435" y="2674"/>
              <a:ext cx="0" cy="59"/>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grpSp>
      <p:sp>
        <p:nvSpPr>
          <p:cNvPr id="3091" name="Rectangle 80"/>
          <p:cNvSpPr>
            <a:spLocks noChangeArrowheads="1"/>
          </p:cNvSpPr>
          <p:nvPr/>
        </p:nvSpPr>
        <p:spPr bwMode="auto">
          <a:xfrm>
            <a:off x="1143000" y="381000"/>
            <a:ext cx="7744800" cy="553998"/>
          </a:xfrm>
          <a:prstGeom prst="rect">
            <a:avLst/>
          </a:prstGeom>
          <a:noFill/>
          <a:ln w="9525">
            <a:noFill/>
            <a:miter lim="800000"/>
            <a:headEnd/>
            <a:tailEnd/>
          </a:ln>
        </p:spPr>
        <p:txBody>
          <a:bodyPr wrap="square" lIns="0" tIns="0" rIns="0" bIns="0">
            <a:spAutoFit/>
          </a:bodyPr>
          <a:lstStyle/>
          <a:p>
            <a:pPr algn="ctr" eaLnBrk="0" hangingPunct="0"/>
            <a:r>
              <a:rPr lang="en-US" sz="3600" b="1" dirty="0" smtClean="0">
                <a:solidFill>
                  <a:srgbClr val="000000"/>
                </a:solidFill>
                <a:latin typeface="Arial"/>
                <a:cs typeface="Times New Roman" pitchFamily="18" charset="0"/>
              </a:rPr>
              <a:t>MC </a:t>
            </a:r>
            <a:r>
              <a:rPr lang="en-US" sz="3600" b="1" dirty="0" smtClean="0">
                <a:latin typeface="Arial"/>
                <a:cs typeface="Times New Roman" pitchFamily="18" charset="0"/>
              </a:rPr>
              <a:t>Neurology </a:t>
            </a:r>
            <a:r>
              <a:rPr lang="en-US" sz="3600" b="1" dirty="0" smtClean="0">
                <a:solidFill>
                  <a:srgbClr val="000000"/>
                </a:solidFill>
                <a:latin typeface="Arial"/>
                <a:cs typeface="Times New Roman" pitchFamily="18" charset="0"/>
              </a:rPr>
              <a:t>Planner</a:t>
            </a:r>
            <a:endParaRPr lang="en-US" sz="3600" b="1" dirty="0">
              <a:solidFill>
                <a:srgbClr val="000000"/>
              </a:solidFill>
              <a:latin typeface="Arial"/>
              <a:cs typeface="Times New Roman" pitchFamily="18" charset="0"/>
            </a:endParaRPr>
          </a:p>
        </p:txBody>
      </p:sp>
      <p:sp>
        <p:nvSpPr>
          <p:cNvPr id="57" name="AutoShape 28"/>
          <p:cNvSpPr>
            <a:spLocks noChangeArrowheads="1"/>
          </p:cNvSpPr>
          <p:nvPr/>
        </p:nvSpPr>
        <p:spPr bwMode="auto">
          <a:xfrm>
            <a:off x="6244019" y="2300123"/>
            <a:ext cx="1699564" cy="1513801"/>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SENIOR EXECUTIVE</a:t>
            </a:r>
          </a:p>
          <a:p>
            <a:pPr eaLnBrk="0" hangingPunct="0"/>
            <a:r>
              <a:rPr lang="en-US" sz="1000" dirty="0" smtClean="0">
                <a:solidFill>
                  <a:srgbClr val="000000"/>
                </a:solidFill>
                <a:latin typeface="Arial"/>
                <a:cs typeface="Times New Roman" pitchFamily="18" charset="0"/>
              </a:rPr>
              <a:t>TYCOM, Fleet, MEF</a:t>
            </a:r>
          </a:p>
          <a:p>
            <a:pPr marL="171450" indent="-171450" eaLnBrk="0" hangingPunct="0">
              <a:buFontTx/>
              <a:buChar char="-"/>
            </a:pPr>
            <a:r>
              <a:rPr lang="en-US" sz="1000" dirty="0" smtClean="0">
                <a:solidFill>
                  <a:srgbClr val="000000"/>
                </a:solidFill>
                <a:latin typeface="Arial"/>
                <a:cs typeface="Times New Roman" pitchFamily="18" charset="0"/>
              </a:rPr>
              <a:t>All nominative positions</a:t>
            </a:r>
          </a:p>
          <a:p>
            <a:pPr marL="171450" indent="-171450" eaLnBrk="0" hangingPunct="0">
              <a:buFontTx/>
              <a:buChar char="-"/>
            </a:pPr>
            <a:r>
              <a:rPr lang="en-US" sz="1000" dirty="0" smtClean="0">
                <a:solidFill>
                  <a:srgbClr val="000000"/>
                </a:solidFill>
                <a:latin typeface="Arial"/>
                <a:cs typeface="Times New Roman" pitchFamily="18" charset="0"/>
              </a:rPr>
              <a:t>Selected by corps chief</a:t>
            </a:r>
          </a:p>
          <a:p>
            <a:pPr marL="171450" indent="-171450" eaLnBrk="0" hangingPunct="0">
              <a:buFontTx/>
              <a:buChar char="-"/>
            </a:pPr>
            <a:r>
              <a:rPr lang="en-US" sz="1000" dirty="0" smtClean="0">
                <a:solidFill>
                  <a:srgbClr val="000000"/>
                </a:solidFill>
                <a:latin typeface="Arial"/>
                <a:cs typeface="Times New Roman" pitchFamily="18" charset="0"/>
              </a:rPr>
              <a:t>Must have significant</a:t>
            </a:r>
          </a:p>
          <a:p>
            <a:pPr eaLnBrk="0" hangingPunct="0"/>
            <a:r>
              <a:rPr lang="en-US" sz="1000" dirty="0">
                <a:solidFill>
                  <a:srgbClr val="000000"/>
                </a:solidFill>
                <a:latin typeface="Arial"/>
                <a:cs typeface="Times New Roman" pitchFamily="18" charset="0"/>
              </a:rPr>
              <a:t>o</a:t>
            </a:r>
            <a:r>
              <a:rPr lang="en-US" sz="1000" dirty="0" smtClean="0">
                <a:solidFill>
                  <a:srgbClr val="000000"/>
                </a:solidFill>
                <a:latin typeface="Arial"/>
                <a:cs typeface="Times New Roman" pitchFamily="18" charset="0"/>
              </a:rPr>
              <a:t>perational experience</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Talk to SL, detailer and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Corps Chief leadership to</a:t>
            </a:r>
          </a:p>
          <a:p>
            <a:pPr eaLnBrk="0" hangingPunct="0"/>
            <a:r>
              <a:rPr lang="en-US" sz="1000" i="1" dirty="0">
                <a:effectLst>
                  <a:outerShdw blurRad="38100" dist="38100" dir="2700000" algn="tl">
                    <a:srgbClr val="000000">
                      <a:alpha val="43137"/>
                    </a:srgbClr>
                  </a:outerShdw>
                </a:effectLst>
                <a:latin typeface="Arial"/>
                <a:cs typeface="Times New Roman" pitchFamily="18" charset="0"/>
              </a:rPr>
              <a:t>i</a:t>
            </a:r>
            <a:r>
              <a:rPr lang="en-US" sz="1000" i="1" dirty="0" smtClean="0">
                <a:effectLst>
                  <a:outerShdw blurRad="38100" dist="38100" dir="2700000" algn="tl">
                    <a:srgbClr val="000000">
                      <a:alpha val="43137"/>
                    </a:srgbClr>
                  </a:outerShdw>
                </a:effectLst>
                <a:latin typeface="Arial"/>
                <a:cs typeface="Times New Roman" pitchFamily="18" charset="0"/>
              </a:rPr>
              <a:t>nquire about nominative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billets.</a:t>
            </a:r>
          </a:p>
        </p:txBody>
      </p:sp>
      <p:sp>
        <p:nvSpPr>
          <p:cNvPr id="58" name="AutoShape 29"/>
          <p:cNvSpPr>
            <a:spLocks noChangeArrowheads="1"/>
          </p:cNvSpPr>
          <p:nvPr/>
        </p:nvSpPr>
        <p:spPr bwMode="auto">
          <a:xfrm>
            <a:off x="713236" y="2297458"/>
            <a:ext cx="3711055" cy="1642097"/>
          </a:xfrm>
          <a:prstGeom prst="roundRect">
            <a:avLst>
              <a:gd name="adj" fmla="val 16667"/>
            </a:avLst>
          </a:prstGeom>
          <a:solidFill>
            <a:srgbClr val="CCECFF"/>
          </a:solidFill>
          <a:ln w="9525">
            <a:solidFill>
              <a:schemeClr val="tx1"/>
            </a:solidFill>
            <a:round/>
            <a:headEnd/>
            <a:tailEnd/>
          </a:ln>
        </p:spPr>
        <p:txBody>
          <a:bodyPr wrap="none" lIns="36576" numCol="2" anchor="ctr"/>
          <a:lstStyle/>
          <a:p>
            <a:pPr eaLnBrk="0" hangingPunct="0"/>
            <a:r>
              <a:rPr lang="en-US" sz="1000" b="1" u="sng" dirty="0" smtClean="0">
                <a:solidFill>
                  <a:srgbClr val="000000"/>
                </a:solidFill>
                <a:latin typeface="Arial"/>
                <a:cs typeface="Times New Roman" pitchFamily="18" charset="0"/>
              </a:rPr>
              <a:t>JUNIOR OPERATIONAL    </a:t>
            </a:r>
          </a:p>
          <a:p>
            <a:pPr eaLnBrk="0" hangingPunct="0"/>
            <a:r>
              <a:rPr lang="en-US" sz="1000" dirty="0" smtClean="0">
                <a:solidFill>
                  <a:srgbClr val="000000"/>
                </a:solidFill>
                <a:latin typeface="Arial"/>
                <a:cs typeface="Times New Roman" pitchFamily="18" charset="0"/>
              </a:rPr>
              <a:t>Squadron/Unit FS or UMO</a:t>
            </a:r>
          </a:p>
          <a:p>
            <a:pPr eaLnBrk="0" hangingPunct="0"/>
            <a:r>
              <a:rPr lang="en-US" sz="1000" dirty="0" smtClean="0">
                <a:solidFill>
                  <a:srgbClr val="000000"/>
                </a:solidFill>
                <a:latin typeface="Arial"/>
                <a:cs typeface="Times New Roman" pitchFamily="18" charset="0"/>
              </a:rPr>
              <a:t>Small Deck SMO</a:t>
            </a:r>
          </a:p>
          <a:p>
            <a:pPr eaLnBrk="0" hangingPunct="0"/>
            <a:r>
              <a:rPr lang="en-US" sz="1000" dirty="0" smtClean="0">
                <a:solidFill>
                  <a:srgbClr val="000000"/>
                </a:solidFill>
                <a:latin typeface="Arial"/>
                <a:cs typeface="Times New Roman" pitchFamily="18" charset="0"/>
              </a:rPr>
              <a:t>USMC Battalion Surgeon</a:t>
            </a: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91" name="Text Box 67"/>
          <p:cNvSpPr txBox="1">
            <a:spLocks noChangeArrowheads="1"/>
          </p:cNvSpPr>
          <p:nvPr/>
        </p:nvSpPr>
        <p:spPr bwMode="auto">
          <a:xfrm>
            <a:off x="218402" y="1134009"/>
            <a:ext cx="8707195" cy="779059"/>
          </a:xfrm>
          <a:prstGeom prst="rect">
            <a:avLst/>
          </a:prstGeom>
          <a:noFill/>
          <a:ln w="9525">
            <a:noFill/>
            <a:miter lim="800000"/>
            <a:headEnd/>
            <a:tailEnd/>
          </a:ln>
          <a:effectLst/>
        </p:spPr>
        <p:txBody>
          <a:bodyPr wrap="square">
            <a:spAutoFit/>
          </a:bodyPr>
          <a:lstStyle/>
          <a:p>
            <a:pPr eaLnBrk="0" hangingPunct="0">
              <a:lnSpc>
                <a:spcPct val="85000"/>
              </a:lnSpc>
              <a:defRPr/>
            </a:pPr>
            <a:r>
              <a:rPr lang="en-US" sz="1050" b="1" dirty="0">
                <a:solidFill>
                  <a:srgbClr val="000000"/>
                </a:solidFill>
                <a:latin typeface="Arial"/>
              </a:rPr>
              <a:t>Intent: </a:t>
            </a:r>
            <a:r>
              <a:rPr lang="en-US" sz="1050" dirty="0">
                <a:solidFill>
                  <a:srgbClr val="000000"/>
                </a:solidFill>
                <a:latin typeface="Arial"/>
              </a:rPr>
              <a:t>The Navy </a:t>
            </a:r>
            <a:r>
              <a:rPr lang="en-US" sz="1050" dirty="0" smtClean="0">
                <a:solidFill>
                  <a:srgbClr val="000000"/>
                </a:solidFill>
                <a:latin typeface="Arial"/>
              </a:rPr>
              <a:t>MC Career Progression slide displays the larger leadership and promotional spectrum with an operational focus.  This slide specifically addresses opportunities within the </a:t>
            </a:r>
            <a:r>
              <a:rPr lang="en-US" sz="1050" dirty="0" smtClean="0">
                <a:latin typeface="Arial"/>
              </a:rPr>
              <a:t>Neurology</a:t>
            </a:r>
            <a:r>
              <a:rPr lang="en-US" sz="1050" i="1" dirty="0" smtClean="0">
                <a:solidFill>
                  <a:srgbClr val="FF0000"/>
                </a:solidFill>
                <a:latin typeface="Arial"/>
              </a:rPr>
              <a:t> </a:t>
            </a:r>
            <a:r>
              <a:rPr lang="en-US" sz="1050" dirty="0" smtClean="0">
                <a:solidFill>
                  <a:srgbClr val="000000"/>
                </a:solidFill>
                <a:latin typeface="Arial"/>
              </a:rPr>
              <a:t>career pathway and suitable operational billets.</a:t>
            </a:r>
            <a:r>
              <a:rPr lang="en-US" sz="1050" dirty="0">
                <a:solidFill>
                  <a:srgbClr val="000000"/>
                </a:solidFill>
                <a:latin typeface="Arial"/>
              </a:rPr>
              <a:t/>
            </a:r>
            <a:br>
              <a:rPr lang="en-US" sz="1050" dirty="0">
                <a:solidFill>
                  <a:srgbClr val="000000"/>
                </a:solidFill>
                <a:latin typeface="Arial"/>
              </a:rPr>
            </a:br>
            <a:r>
              <a:rPr lang="en-US" sz="1050" b="1" dirty="0" smtClean="0">
                <a:solidFill>
                  <a:srgbClr val="000000"/>
                </a:solidFill>
                <a:latin typeface="Arial"/>
              </a:rPr>
              <a:t>Expectations</a:t>
            </a:r>
            <a:r>
              <a:rPr lang="en-US" sz="1050" b="1" dirty="0">
                <a:solidFill>
                  <a:srgbClr val="000000"/>
                </a:solidFill>
                <a:latin typeface="Arial"/>
              </a:rPr>
              <a:t>:</a:t>
            </a:r>
            <a:r>
              <a:rPr lang="en-US" sz="1050" dirty="0">
                <a:solidFill>
                  <a:srgbClr val="000000"/>
                </a:solidFill>
                <a:latin typeface="Arial"/>
              </a:rPr>
              <a:t> </a:t>
            </a:r>
            <a:r>
              <a:rPr lang="en-US" sz="1050" dirty="0" smtClean="0">
                <a:solidFill>
                  <a:srgbClr val="000000"/>
                </a:solidFill>
                <a:latin typeface="Arial"/>
              </a:rPr>
              <a:t>The career minded Navy Physician is expected to balance the demands of excellence as a physician against those of operational medicine leadership.  Maintaining currency in the three domains listed below is optimal and requires intentional career management.  The listed opportunities are illustrative but not exhaustive.  </a:t>
            </a:r>
            <a:endParaRPr lang="en-US" sz="1050" b="1" dirty="0">
              <a:solidFill>
                <a:srgbClr val="000000"/>
              </a:solidFill>
              <a:latin typeface="Arial"/>
            </a:endParaRPr>
          </a:p>
        </p:txBody>
      </p:sp>
      <p:sp>
        <p:nvSpPr>
          <p:cNvPr id="98" name="AutoShape 76"/>
          <p:cNvSpPr>
            <a:spLocks noChangeArrowheads="1"/>
          </p:cNvSpPr>
          <p:nvPr/>
        </p:nvSpPr>
        <p:spPr bwMode="auto">
          <a:xfrm>
            <a:off x="4424292" y="2277876"/>
            <a:ext cx="1810447" cy="1378921"/>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EXECUTIVE OPERATIONAL</a:t>
            </a:r>
          </a:p>
          <a:p>
            <a:pPr eaLnBrk="0" hangingPunct="0"/>
            <a:r>
              <a:rPr lang="en-US" sz="1000" dirty="0" smtClean="0">
                <a:solidFill>
                  <a:srgbClr val="000000"/>
                </a:solidFill>
                <a:latin typeface="Arial"/>
                <a:cs typeface="Times New Roman" pitchFamily="18" charset="0"/>
              </a:rPr>
              <a:t>CVN/LHD/LHA SMO</a:t>
            </a:r>
          </a:p>
          <a:p>
            <a:pPr eaLnBrk="0" hangingPunct="0"/>
            <a:r>
              <a:rPr lang="en-US" sz="1000" dirty="0">
                <a:solidFill>
                  <a:srgbClr val="000000"/>
                </a:solidFill>
                <a:latin typeface="Arial"/>
                <a:cs typeface="Times New Roman" pitchFamily="18" charset="0"/>
              </a:rPr>
              <a:t>Group UMO</a:t>
            </a:r>
          </a:p>
          <a:p>
            <a:pPr eaLnBrk="0" hangingPunct="0"/>
            <a:r>
              <a:rPr lang="en-US" sz="1000" dirty="0" smtClean="0">
                <a:solidFill>
                  <a:srgbClr val="000000"/>
                </a:solidFill>
                <a:latin typeface="Arial"/>
                <a:cs typeface="Times New Roman" pitchFamily="18" charset="0"/>
              </a:rPr>
              <a:t>CATF Surgeon/FST OIC</a:t>
            </a:r>
          </a:p>
          <a:p>
            <a:pPr eaLnBrk="0" hangingPunct="0"/>
            <a:r>
              <a:rPr lang="en-US" sz="1000" dirty="0" smtClean="0">
                <a:solidFill>
                  <a:srgbClr val="000000"/>
                </a:solidFill>
                <a:latin typeface="Arial"/>
                <a:cs typeface="Times New Roman" pitchFamily="18" charset="0"/>
              </a:rPr>
              <a:t>MARDIV/MLG/Wing Surgeon</a:t>
            </a:r>
          </a:p>
          <a:p>
            <a:pPr eaLnBrk="0" hangingPunct="0"/>
            <a:r>
              <a:rPr lang="en-US" sz="1000" dirty="0" smtClean="0">
                <a:solidFill>
                  <a:srgbClr val="000000"/>
                </a:solidFill>
                <a:latin typeface="Arial"/>
                <a:cs typeface="Times New Roman" pitchFamily="18" charset="0"/>
              </a:rPr>
              <a:t>T-AH Director</a:t>
            </a:r>
          </a:p>
          <a:p>
            <a:pPr eaLnBrk="0" hangingPunct="0"/>
            <a:r>
              <a:rPr lang="en-US" sz="1000" dirty="0" smtClean="0">
                <a:solidFill>
                  <a:srgbClr val="000000"/>
                </a:solidFill>
                <a:latin typeface="Arial"/>
                <a:cs typeface="Times New Roman" pitchFamily="18" charset="0"/>
              </a:rPr>
              <a:t>Senior GHE billet</a:t>
            </a:r>
          </a:p>
          <a:p>
            <a:pPr eaLnBrk="0" hangingPunct="0"/>
            <a:endParaRPr lang="en-US" sz="1000" dirty="0">
              <a:solidFill>
                <a:srgbClr val="000000"/>
              </a:solidFill>
              <a:latin typeface="Arial"/>
              <a:cs typeface="Times New Roman" pitchFamily="18" charset="0"/>
            </a:endParaRPr>
          </a:p>
          <a:p>
            <a:pPr eaLnBrk="0" hangingPunct="0"/>
            <a:endParaRPr lang="en-US" sz="1000" i="1" dirty="0" smtClean="0">
              <a:solidFill>
                <a:srgbClr val="FF0000"/>
              </a:solidFill>
              <a:latin typeface="Arial"/>
              <a:cs typeface="Times New Roman" pitchFamily="18" charset="0"/>
            </a:endParaRPr>
          </a:p>
        </p:txBody>
      </p:sp>
      <p:sp>
        <p:nvSpPr>
          <p:cNvPr id="110" name="AutoShape 75"/>
          <p:cNvSpPr>
            <a:spLocks noChangeArrowheads="1"/>
          </p:cNvSpPr>
          <p:nvPr/>
        </p:nvSpPr>
        <p:spPr bwMode="auto">
          <a:xfrm>
            <a:off x="737452" y="3947396"/>
            <a:ext cx="3686839" cy="807955"/>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rPr>
              <a:t>Res/Fellowship/Board Cert  </a:t>
            </a:r>
            <a:r>
              <a:rPr lang="en-US" sz="1000" b="1" dirty="0" smtClean="0">
                <a:effectLst>
                  <a:outerShdw blurRad="38100" dist="38100" dir="2700000" algn="tl">
                    <a:srgbClr val="000000">
                      <a:alpha val="43137"/>
                    </a:srgbClr>
                  </a:outerShdw>
                </a:effectLst>
                <a:latin typeface="Arial"/>
                <a:sym typeface="Wingdings" panose="05000000000000000000" pitchFamily="2" charset="2"/>
              </a:rPr>
              <a:t> </a:t>
            </a:r>
            <a:r>
              <a:rPr lang="en-US" sz="1000" i="1" dirty="0" smtClean="0">
                <a:effectLst>
                  <a:outerShdw blurRad="38100" dist="38100" dir="2700000" algn="tl">
                    <a:srgbClr val="000000">
                      <a:alpha val="43137"/>
                    </a:srgbClr>
                  </a:outerShdw>
                </a:effectLst>
                <a:latin typeface="Arial"/>
                <a:sym typeface="Wingdings" panose="05000000000000000000" pitchFamily="2" charset="2"/>
              </a:rPr>
              <a:t>Must be board certified by CDR</a:t>
            </a:r>
            <a:endParaRPr lang="en-US" sz="1000" i="1" dirty="0" smtClean="0">
              <a:effectLst>
                <a:outerShdw blurRad="38100" dist="38100" dir="2700000" algn="tl">
                  <a:srgbClr val="000000">
                    <a:alpha val="43137"/>
                  </a:srgbClr>
                </a:outerShdw>
              </a:effectLst>
              <a:latin typeface="Arial"/>
            </a:endParaRPr>
          </a:p>
          <a:p>
            <a:pPr eaLnBrk="0" hangingPunct="0"/>
            <a:r>
              <a:rPr lang="en-US" sz="1000" dirty="0" smtClean="0">
                <a:solidFill>
                  <a:srgbClr val="000000"/>
                </a:solidFill>
                <a:latin typeface="Arial"/>
              </a:rPr>
              <a:t>USU Assistant Professor</a:t>
            </a:r>
          </a:p>
          <a:p>
            <a:pPr eaLnBrk="0" hangingPunct="0"/>
            <a:r>
              <a:rPr lang="en-US" sz="1000" dirty="0" smtClean="0">
                <a:solidFill>
                  <a:srgbClr val="000000"/>
                </a:solidFill>
                <a:latin typeface="Arial"/>
              </a:rPr>
              <a:t>MEC Committee Member</a:t>
            </a:r>
          </a:p>
          <a:p>
            <a:pPr eaLnBrk="0" hangingPunct="0"/>
            <a:r>
              <a:rPr lang="en-US" sz="1000" dirty="0" smtClean="0">
                <a:solidFill>
                  <a:srgbClr val="000000"/>
                </a:solidFill>
                <a:latin typeface="Arial"/>
              </a:rPr>
              <a:t>House Staff Council</a:t>
            </a:r>
          </a:p>
        </p:txBody>
      </p:sp>
      <p:sp>
        <p:nvSpPr>
          <p:cNvPr id="111" name="AutoShape 76"/>
          <p:cNvSpPr>
            <a:spLocks noChangeArrowheads="1"/>
          </p:cNvSpPr>
          <p:nvPr/>
        </p:nvSpPr>
        <p:spPr bwMode="auto">
          <a:xfrm>
            <a:off x="4418525" y="3656797"/>
            <a:ext cx="1829875" cy="1089920"/>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Associate Master Clinician</a:t>
            </a:r>
          </a:p>
          <a:p>
            <a:pPr eaLnBrk="0" hangingPunct="0"/>
            <a:r>
              <a:rPr lang="en-US" sz="1000" dirty="0" smtClean="0">
                <a:latin typeface="Arial"/>
                <a:cs typeface="Times New Roman" pitchFamily="18" charset="0"/>
              </a:rPr>
              <a:t>USU Associate Professor</a:t>
            </a:r>
          </a:p>
          <a:p>
            <a:pPr eaLnBrk="0" hangingPunct="0"/>
            <a:r>
              <a:rPr lang="en-US" sz="1000" dirty="0" smtClean="0">
                <a:latin typeface="Arial"/>
                <a:cs typeface="Times New Roman" pitchFamily="18" charset="0"/>
              </a:rPr>
              <a:t>Med Exec Committee Chair</a:t>
            </a:r>
          </a:p>
          <a:p>
            <a:pPr eaLnBrk="0" hangingPunct="0"/>
            <a:r>
              <a:rPr lang="en-US" sz="1000" dirty="0" smtClean="0">
                <a:latin typeface="Arial"/>
                <a:cs typeface="Times New Roman" pitchFamily="18" charset="0"/>
              </a:rPr>
              <a:t>Fellow, </a:t>
            </a:r>
            <a:r>
              <a:rPr lang="en-US" sz="1000" dirty="0" err="1" smtClean="0">
                <a:latin typeface="Arial"/>
                <a:cs typeface="Times New Roman" pitchFamily="18" charset="0"/>
              </a:rPr>
              <a:t>Amer</a:t>
            </a:r>
            <a:r>
              <a:rPr lang="en-US" sz="1000" dirty="0" smtClean="0">
                <a:latin typeface="Arial"/>
                <a:cs typeface="Times New Roman" pitchFamily="18" charset="0"/>
              </a:rPr>
              <a:t> </a:t>
            </a:r>
            <a:r>
              <a:rPr lang="en-US" sz="1000" dirty="0" err="1" smtClean="0">
                <a:latin typeface="Arial"/>
                <a:cs typeface="Times New Roman" pitchFamily="18" charset="0"/>
              </a:rPr>
              <a:t>Acad</a:t>
            </a:r>
            <a:r>
              <a:rPr lang="en-US" sz="1000" dirty="0" smtClean="0">
                <a:latin typeface="Arial"/>
                <a:cs typeface="Times New Roman" pitchFamily="18" charset="0"/>
              </a:rPr>
              <a:t> of Neuro</a:t>
            </a:r>
          </a:p>
          <a:p>
            <a:pPr eaLnBrk="0" hangingPunct="0"/>
            <a:r>
              <a:rPr lang="en-US" sz="1000" dirty="0" smtClean="0">
                <a:latin typeface="Arial"/>
                <a:cs typeface="Times New Roman" pitchFamily="18" charset="0"/>
              </a:rPr>
              <a:t>OIC- TBI Centers (Intrepid)</a:t>
            </a:r>
          </a:p>
          <a:p>
            <a:pPr eaLnBrk="0" hangingPunct="0"/>
            <a:r>
              <a:rPr lang="en-US" sz="1000" dirty="0" smtClean="0">
                <a:latin typeface="Arial"/>
                <a:cs typeface="Times New Roman" pitchFamily="18" charset="0"/>
              </a:rPr>
              <a:t>Neurology Residency PD</a:t>
            </a:r>
          </a:p>
          <a:p>
            <a:pPr eaLnBrk="0" hangingPunct="0"/>
            <a:r>
              <a:rPr lang="en-US" sz="1000" dirty="0" err="1" smtClean="0">
                <a:latin typeface="Arial"/>
                <a:cs typeface="Times New Roman" pitchFamily="18" charset="0"/>
              </a:rPr>
              <a:t>Dept</a:t>
            </a:r>
            <a:r>
              <a:rPr lang="en-US" sz="1000" dirty="0" smtClean="0">
                <a:latin typeface="Arial"/>
                <a:cs typeface="Times New Roman" pitchFamily="18" charset="0"/>
              </a:rPr>
              <a:t> Head</a:t>
            </a:r>
          </a:p>
          <a:p>
            <a:pPr eaLnBrk="0" hangingPunct="0"/>
            <a:endParaRPr lang="en-US" sz="1000" dirty="0">
              <a:solidFill>
                <a:srgbClr val="000000"/>
              </a:solidFill>
              <a:latin typeface="Arial"/>
              <a:cs typeface="Times New Roman" pitchFamily="18" charset="0"/>
            </a:endParaRPr>
          </a:p>
        </p:txBody>
      </p:sp>
      <p:sp>
        <p:nvSpPr>
          <p:cNvPr id="112" name="AutoShape 28"/>
          <p:cNvSpPr>
            <a:spLocks noChangeArrowheads="1"/>
          </p:cNvSpPr>
          <p:nvPr/>
        </p:nvSpPr>
        <p:spPr bwMode="auto">
          <a:xfrm>
            <a:off x="6255787" y="3712059"/>
            <a:ext cx="1687795" cy="1034657"/>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Master Clinician</a:t>
            </a:r>
          </a:p>
          <a:p>
            <a:pPr eaLnBrk="0" hangingPunct="0"/>
            <a:r>
              <a:rPr lang="en-US" sz="1000" dirty="0" smtClean="0">
                <a:solidFill>
                  <a:srgbClr val="000000"/>
                </a:solidFill>
                <a:latin typeface="Arial"/>
                <a:cs typeface="Times New Roman" pitchFamily="18" charset="0"/>
              </a:rPr>
              <a:t>USU Professor</a:t>
            </a:r>
          </a:p>
          <a:p>
            <a:pPr eaLnBrk="0" hangingPunct="0"/>
            <a:r>
              <a:rPr lang="en-US" sz="1000" dirty="0" smtClean="0">
                <a:solidFill>
                  <a:srgbClr val="000000"/>
                </a:solidFill>
                <a:latin typeface="Arial"/>
                <a:cs typeface="Times New Roman" pitchFamily="18" charset="0"/>
              </a:rPr>
              <a:t>Specialty Leader</a:t>
            </a:r>
          </a:p>
          <a:p>
            <a:pPr eaLnBrk="0" hangingPunct="0"/>
            <a:r>
              <a:rPr lang="en-US" sz="1000" dirty="0" smtClean="0">
                <a:latin typeface="Arial"/>
                <a:cs typeface="Times New Roman" pitchFamily="18" charset="0"/>
              </a:rPr>
              <a:t>DHA </a:t>
            </a:r>
            <a:r>
              <a:rPr lang="en-US" sz="1000" dirty="0" err="1" smtClean="0">
                <a:latin typeface="Arial"/>
                <a:cs typeface="Times New Roman" pitchFamily="18" charset="0"/>
              </a:rPr>
              <a:t>Clin</a:t>
            </a:r>
            <a:r>
              <a:rPr lang="en-US" sz="1000" dirty="0" smtClean="0">
                <a:latin typeface="Arial"/>
                <a:cs typeface="Times New Roman" pitchFamily="18" charset="0"/>
              </a:rPr>
              <a:t> </a:t>
            </a:r>
            <a:r>
              <a:rPr lang="en-US" sz="1000" dirty="0" err="1" smtClean="0">
                <a:latin typeface="Arial"/>
                <a:cs typeface="Times New Roman" pitchFamily="18" charset="0"/>
              </a:rPr>
              <a:t>Comm</a:t>
            </a:r>
            <a:r>
              <a:rPr lang="en-US" sz="1000" dirty="0" smtClean="0">
                <a:latin typeface="Arial"/>
                <a:cs typeface="Times New Roman" pitchFamily="18" charset="0"/>
              </a:rPr>
              <a:t> Chair: </a:t>
            </a:r>
          </a:p>
          <a:p>
            <a:pPr marL="171450" indent="-171450" eaLnBrk="0" hangingPunct="0">
              <a:buFontTx/>
              <a:buChar char="-"/>
            </a:pPr>
            <a:r>
              <a:rPr lang="en-US" sz="1000" dirty="0" smtClean="0">
                <a:latin typeface="Arial"/>
                <a:cs typeface="Times New Roman" pitchFamily="18" charset="0"/>
              </a:rPr>
              <a:t>TBI, MSK, Pain</a:t>
            </a:r>
          </a:p>
          <a:p>
            <a:pPr eaLnBrk="0" hangingPunct="0"/>
            <a:r>
              <a:rPr lang="en-US" sz="1000" smtClean="0">
                <a:latin typeface="Arial"/>
                <a:cs typeface="Times New Roman" pitchFamily="18" charset="0"/>
              </a:rPr>
              <a:t>Director/CMO</a:t>
            </a:r>
            <a:endParaRPr lang="en-US" sz="1000" dirty="0" smtClean="0">
              <a:latin typeface="Arial"/>
              <a:cs typeface="Times New Roman" pitchFamily="18" charset="0"/>
            </a:endParaRPr>
          </a:p>
        </p:txBody>
      </p:sp>
      <p:pic>
        <p:nvPicPr>
          <p:cNvPr id="92"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67" r="10412" b="65895"/>
          <a:stretch/>
        </p:blipFill>
        <p:spPr bwMode="auto">
          <a:xfrm>
            <a:off x="6553705" y="2007091"/>
            <a:ext cx="426840" cy="270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641" r="29050" b="71346"/>
          <a:stretch/>
        </p:blipFill>
        <p:spPr bwMode="auto">
          <a:xfrm>
            <a:off x="4623740" y="2018479"/>
            <a:ext cx="292762" cy="271901"/>
          </a:xfrm>
          <a:prstGeom prst="rect">
            <a:avLst/>
          </a:prstGeom>
          <a:solidFill>
            <a:srgbClr val="CCECFF"/>
          </a:solidFill>
          <a:ln>
            <a:noFill/>
          </a:ln>
          <a:effectLst>
            <a:softEdge rad="25400"/>
          </a:effectLst>
          <a:extLst/>
        </p:spPr>
      </p:pic>
      <p:pic>
        <p:nvPicPr>
          <p:cNvPr id="94"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298" t="1510" r="28267" b="69953"/>
          <a:stretch/>
        </p:blipFill>
        <p:spPr bwMode="auto">
          <a:xfrm>
            <a:off x="2759647" y="2019064"/>
            <a:ext cx="297183" cy="281120"/>
          </a:xfrm>
          <a:prstGeom prst="rect">
            <a:avLst/>
          </a:prstGeom>
          <a:noFill/>
          <a:ln>
            <a:noFill/>
          </a:ln>
          <a:effectLst>
            <a:softEdge rad="25400"/>
          </a:effectLst>
          <a:extLst/>
        </p:spPr>
      </p:pic>
      <p:pic>
        <p:nvPicPr>
          <p:cNvPr id="95"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341" t="1634" r="18549" b="68868"/>
          <a:stretch/>
        </p:blipFill>
        <p:spPr bwMode="auto">
          <a:xfrm>
            <a:off x="963966" y="2028131"/>
            <a:ext cx="284719" cy="269328"/>
          </a:xfrm>
          <a:prstGeom prst="rect">
            <a:avLst/>
          </a:prstGeom>
          <a:noFill/>
          <a:ln>
            <a:noFill/>
          </a:ln>
          <a:effectLst>
            <a:softEdge rad="254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rot="16200000">
            <a:off x="-1013026" y="3889273"/>
            <a:ext cx="3004349" cy="492443"/>
          </a:xfrm>
          <a:prstGeom prst="rect">
            <a:avLst/>
          </a:prstGeom>
          <a:noFill/>
        </p:spPr>
        <p:txBody>
          <a:bodyPr wrap="none" rtlCol="0">
            <a:spAutoFit/>
          </a:bodyPr>
          <a:lstStyle/>
          <a:p>
            <a:pPr algn="ctr"/>
            <a:r>
              <a:rPr lang="en-US" sz="1400" b="1" u="sng" dirty="0" smtClean="0"/>
              <a:t>Opportunities</a:t>
            </a:r>
          </a:p>
          <a:p>
            <a:pPr algn="ctr"/>
            <a:r>
              <a:rPr lang="en-US" sz="1200" u="sng" dirty="0" smtClean="0"/>
              <a:t>Educational</a:t>
            </a:r>
            <a:r>
              <a:rPr lang="en-US" sz="1200" dirty="0" smtClean="0"/>
              <a:t>  </a:t>
            </a:r>
            <a:r>
              <a:rPr lang="en-US" sz="1200" u="sng" dirty="0" smtClean="0"/>
              <a:t> Clinical</a:t>
            </a:r>
            <a:r>
              <a:rPr lang="en-US" sz="1200" dirty="0" smtClean="0"/>
              <a:t>              </a:t>
            </a:r>
            <a:r>
              <a:rPr lang="en-US" sz="1200" u="sng" dirty="0" smtClean="0"/>
              <a:t>Operational</a:t>
            </a:r>
            <a:endParaRPr lang="en-US" sz="1200" u="sng" dirty="0"/>
          </a:p>
        </p:txBody>
      </p:sp>
      <p:sp>
        <p:nvSpPr>
          <p:cNvPr id="34" name="AutoShape 29"/>
          <p:cNvSpPr>
            <a:spLocks noChangeArrowheads="1"/>
          </p:cNvSpPr>
          <p:nvPr/>
        </p:nvSpPr>
        <p:spPr bwMode="auto">
          <a:xfrm>
            <a:off x="737452" y="4723468"/>
            <a:ext cx="3685622" cy="744271"/>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BROC/BMDOC, AROC/AMDOC</a:t>
            </a:r>
            <a:endParaRPr lang="en-US" sz="1000" dirty="0">
              <a:solidFill>
                <a:srgbClr val="000000"/>
              </a:solidFill>
              <a:latin typeface="Arial"/>
              <a:cs typeface="Times New Roman" pitchFamily="18" charset="0"/>
            </a:endParaRPr>
          </a:p>
          <a:p>
            <a:pPr eaLnBrk="0" hangingPunct="0"/>
            <a:r>
              <a:rPr lang="en-US" sz="1000" dirty="0">
                <a:solidFill>
                  <a:srgbClr val="000000"/>
                </a:solidFill>
                <a:latin typeface="Arial"/>
                <a:cs typeface="Times New Roman" pitchFamily="18" charset="0"/>
              </a:rPr>
              <a:t>LSS </a:t>
            </a:r>
            <a:r>
              <a:rPr lang="en-US" sz="1000" dirty="0" smtClean="0">
                <a:solidFill>
                  <a:srgbClr val="000000"/>
                </a:solidFill>
                <a:latin typeface="Arial"/>
                <a:cs typeface="Times New Roman" pitchFamily="18" charset="0"/>
              </a:rPr>
              <a:t>Green/Yellow Belt</a:t>
            </a:r>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JPME1</a:t>
            </a:r>
          </a:p>
          <a:p>
            <a:pPr eaLnBrk="0" hangingPunct="0"/>
            <a:r>
              <a:rPr lang="en-US" sz="1000" dirty="0" smtClean="0">
                <a:solidFill>
                  <a:srgbClr val="000000"/>
                </a:solidFill>
                <a:latin typeface="Arial"/>
                <a:cs typeface="Times New Roman" pitchFamily="18" charset="0"/>
              </a:rPr>
              <a:t>Tropical </a:t>
            </a:r>
            <a:r>
              <a:rPr lang="en-US" sz="1000" smtClean="0">
                <a:solidFill>
                  <a:srgbClr val="000000"/>
                </a:solidFill>
                <a:latin typeface="Arial"/>
                <a:cs typeface="Times New Roman" pitchFamily="18" charset="0"/>
              </a:rPr>
              <a:t>Medicine/Med Excellence</a:t>
            </a:r>
          </a:p>
          <a:p>
            <a:pPr eaLnBrk="0" hangingPunct="0"/>
            <a:r>
              <a:rPr lang="en-US" sz="1000" dirty="0" smtClean="0">
                <a:solidFill>
                  <a:srgbClr val="000000"/>
                </a:solidFill>
                <a:latin typeface="Arial"/>
                <a:cs typeface="Times New Roman" pitchFamily="18" charset="0"/>
              </a:rPr>
              <a:t>Research Publications</a:t>
            </a:r>
            <a:endParaRPr lang="en-US" sz="1000" dirty="0">
              <a:solidFill>
                <a:srgbClr val="000000"/>
              </a:solidFill>
              <a:latin typeface="Arial"/>
              <a:cs typeface="Times New Roman" pitchFamily="18" charset="0"/>
            </a:endParaRPr>
          </a:p>
        </p:txBody>
      </p:sp>
      <p:sp>
        <p:nvSpPr>
          <p:cNvPr id="35" name="AutoShape 29"/>
          <p:cNvSpPr>
            <a:spLocks noChangeArrowheads="1"/>
          </p:cNvSpPr>
          <p:nvPr/>
        </p:nvSpPr>
        <p:spPr bwMode="auto">
          <a:xfrm>
            <a:off x="4424291" y="4754579"/>
            <a:ext cx="1819728"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i="1"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in Public Health</a:t>
            </a:r>
          </a:p>
          <a:p>
            <a:pPr eaLnBrk="0" hangingPunct="0"/>
            <a:r>
              <a:rPr lang="en-US" sz="1000" dirty="0" smtClean="0">
                <a:solidFill>
                  <a:srgbClr val="000000"/>
                </a:solidFill>
                <a:latin typeface="Arial"/>
                <a:cs typeface="Times New Roman" pitchFamily="18" charset="0"/>
              </a:rPr>
              <a:t>LSS Black Belt</a:t>
            </a:r>
          </a:p>
          <a:p>
            <a:pPr eaLnBrk="0" hangingPunct="0"/>
            <a:r>
              <a:rPr lang="en-US" sz="1000" dirty="0" smtClean="0">
                <a:solidFill>
                  <a:srgbClr val="000000"/>
                </a:solidFill>
                <a:latin typeface="Arial"/>
                <a:cs typeface="Times New Roman" pitchFamily="18" charset="0"/>
              </a:rPr>
              <a:t>JPME2</a:t>
            </a:r>
          </a:p>
          <a:p>
            <a:pPr eaLnBrk="0" hangingPunct="0"/>
            <a:r>
              <a:rPr lang="en-US" sz="1000" dirty="0" smtClean="0">
                <a:solidFill>
                  <a:srgbClr val="000000"/>
                </a:solidFill>
                <a:latin typeface="Arial"/>
                <a:cs typeface="Times New Roman" pitchFamily="18" charset="0"/>
              </a:rPr>
              <a:t>Peer Reviewer</a:t>
            </a: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7" name="AutoShape 29"/>
          <p:cNvSpPr>
            <a:spLocks noChangeArrowheads="1"/>
          </p:cNvSpPr>
          <p:nvPr/>
        </p:nvSpPr>
        <p:spPr bwMode="auto">
          <a:xfrm>
            <a:off x="6255787" y="4754579"/>
            <a:ext cx="1687795"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Degree- MBA, MHA</a:t>
            </a:r>
          </a:p>
          <a:p>
            <a:pPr eaLnBrk="0" hangingPunct="0"/>
            <a:r>
              <a:rPr lang="en-US" sz="1000" dirty="0" smtClean="0">
                <a:solidFill>
                  <a:srgbClr val="000000"/>
                </a:solidFill>
                <a:latin typeface="Arial"/>
                <a:cs typeface="Times New Roman" pitchFamily="18" charset="0"/>
              </a:rPr>
              <a:t>LSS Master Black Belt</a:t>
            </a:r>
          </a:p>
          <a:p>
            <a:pPr eaLnBrk="0" hangingPunct="0"/>
            <a:r>
              <a:rPr lang="en-US" sz="1000" dirty="0" smtClean="0">
                <a:solidFill>
                  <a:srgbClr val="000000"/>
                </a:solidFill>
                <a:latin typeface="Arial"/>
                <a:cs typeface="Times New Roman" pitchFamily="18" charset="0"/>
              </a:rPr>
              <a:t>Navy Senior Leader Course</a:t>
            </a:r>
          </a:p>
          <a:p>
            <a:pPr eaLnBrk="0" hangingPunct="0"/>
            <a:r>
              <a:rPr lang="en-US" sz="1000" dirty="0" smtClean="0">
                <a:solidFill>
                  <a:srgbClr val="000000"/>
                </a:solidFill>
                <a:latin typeface="Arial"/>
                <a:cs typeface="Times New Roman" pitchFamily="18" charset="0"/>
              </a:rPr>
              <a:t>Naval War College</a:t>
            </a:r>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8" name="TextBox 37"/>
          <p:cNvSpPr txBox="1"/>
          <p:nvPr/>
        </p:nvSpPr>
        <p:spPr>
          <a:xfrm>
            <a:off x="737452" y="5475603"/>
            <a:ext cx="7206130" cy="1015663"/>
          </a:xfrm>
          <a:prstGeom prst="rect">
            <a:avLst/>
          </a:prstGeom>
          <a:noFill/>
          <a:ln>
            <a:solidFill>
              <a:schemeClr val="tx1"/>
            </a:solidFill>
            <a:prstDash val="solid"/>
          </a:ln>
        </p:spPr>
        <p:txBody>
          <a:bodyPr wrap="square" rtlCol="0">
            <a:spAutoFit/>
          </a:bodyPr>
          <a:lstStyle/>
          <a:p>
            <a:r>
              <a:rPr lang="en-US" sz="1000" b="1" dirty="0"/>
              <a:t>Operational </a:t>
            </a:r>
            <a:r>
              <a:rPr lang="en-US" sz="1000" b="1" dirty="0" smtClean="0"/>
              <a:t>Billets </a:t>
            </a:r>
            <a:r>
              <a:rPr lang="en-US" sz="1000" dirty="0" smtClean="0"/>
              <a:t>are </a:t>
            </a:r>
            <a:r>
              <a:rPr lang="en-US" sz="1000" dirty="0"/>
              <a:t>central to career </a:t>
            </a:r>
            <a:r>
              <a:rPr lang="en-US" sz="1000" dirty="0" smtClean="0"/>
              <a:t>progression and to the development of operational competency.  You should have completed at least one tour by the time you are in zone for CDR, if not more.  A senior operational tour or exec operational tour should be in your record by the time you are in zone for CAPT.  Executive Operational billets are increasingly nominative.</a:t>
            </a:r>
            <a:r>
              <a:rPr lang="en-US" sz="1000" dirty="0"/>
              <a:t/>
            </a:r>
            <a:br>
              <a:rPr lang="en-US" sz="1000" dirty="0"/>
            </a:br>
            <a:r>
              <a:rPr lang="en-US" sz="1000" b="1" dirty="0" smtClean="0"/>
              <a:t>MTF Leadership </a:t>
            </a:r>
            <a:r>
              <a:rPr lang="en-US" sz="1000" dirty="0" smtClean="0"/>
              <a:t>demonstrates clinical expertise and leadership: Chairing committees, leading divisions, departments and directorates.  The guidance above does not supplant but rather compliments demonstrating operational and clinical expertise.</a:t>
            </a:r>
            <a:endParaRPr lang="en-US" sz="1000" b="1" dirty="0" smtClean="0"/>
          </a:p>
          <a:p>
            <a:r>
              <a:rPr lang="en-US" sz="1000" b="1" dirty="0" smtClean="0">
                <a:solidFill>
                  <a:srgbClr val="000000"/>
                </a:solidFill>
                <a:latin typeface="Arial"/>
              </a:rPr>
              <a:t>Bottom Line</a:t>
            </a:r>
            <a:r>
              <a:rPr lang="en-US" sz="1000" dirty="0" smtClean="0">
                <a:solidFill>
                  <a:srgbClr val="000000"/>
                </a:solidFill>
                <a:latin typeface="Arial"/>
              </a:rPr>
              <a:t>: </a:t>
            </a:r>
            <a:r>
              <a:rPr lang="en-US" sz="1000" dirty="0">
                <a:solidFill>
                  <a:srgbClr val="000000"/>
                </a:solidFill>
                <a:latin typeface="Arial"/>
              </a:rPr>
              <a:t>Keeping operational currency </a:t>
            </a:r>
            <a:r>
              <a:rPr lang="en-US" sz="1000" dirty="0" smtClean="0">
                <a:solidFill>
                  <a:srgbClr val="000000"/>
                </a:solidFill>
                <a:latin typeface="Arial"/>
              </a:rPr>
              <a:t>and relevancy will </a:t>
            </a:r>
            <a:r>
              <a:rPr lang="en-US" sz="1000" dirty="0">
                <a:solidFill>
                  <a:srgbClr val="000000"/>
                </a:solidFill>
                <a:latin typeface="Arial"/>
              </a:rPr>
              <a:t>be critical moving forward to justify Navy Medicine in uniform</a:t>
            </a:r>
            <a:r>
              <a:rPr lang="en-US" sz="1000" dirty="0" smtClean="0">
                <a:solidFill>
                  <a:srgbClr val="000000"/>
                </a:solidFill>
                <a:latin typeface="Arial"/>
              </a:rPr>
              <a:t>.</a:t>
            </a:r>
            <a:endParaRPr lang="en-US" sz="1000" b="1" dirty="0">
              <a:solidFill>
                <a:srgbClr val="000000"/>
              </a:solidFill>
              <a:latin typeface="Arial"/>
            </a:endParaRPr>
          </a:p>
        </p:txBody>
      </p:sp>
      <p:sp>
        <p:nvSpPr>
          <p:cNvPr id="7" name="TextBox 6"/>
          <p:cNvSpPr txBox="1"/>
          <p:nvPr/>
        </p:nvSpPr>
        <p:spPr>
          <a:xfrm>
            <a:off x="2330787" y="2436965"/>
            <a:ext cx="2084225" cy="707886"/>
          </a:xfrm>
          <a:prstGeom prst="rect">
            <a:avLst/>
          </a:prstGeom>
          <a:noFill/>
        </p:spPr>
        <p:txBody>
          <a:bodyPr wrap="none" rtlCol="0">
            <a:spAutoFit/>
          </a:bodyPr>
          <a:lstStyle/>
          <a:p>
            <a:pPr eaLnBrk="0" hangingPunct="0"/>
            <a:r>
              <a:rPr lang="en-US" sz="1000" b="1" u="sng" dirty="0" smtClean="0">
                <a:latin typeface="Arial"/>
              </a:rPr>
              <a:t>SENIOR OPERATIONAL</a:t>
            </a:r>
          </a:p>
          <a:p>
            <a:pPr eaLnBrk="0" hangingPunct="0"/>
            <a:r>
              <a:rPr lang="en-US" sz="1000" dirty="0">
                <a:solidFill>
                  <a:srgbClr val="000000"/>
                </a:solidFill>
                <a:latin typeface="Arial"/>
              </a:rPr>
              <a:t>Regional/Group </a:t>
            </a:r>
            <a:r>
              <a:rPr lang="en-US" sz="1000" dirty="0" smtClean="0">
                <a:solidFill>
                  <a:srgbClr val="000000"/>
                </a:solidFill>
                <a:latin typeface="Arial"/>
              </a:rPr>
              <a:t>FS/UMO</a:t>
            </a:r>
          </a:p>
          <a:p>
            <a:pPr eaLnBrk="0" hangingPunct="0"/>
            <a:r>
              <a:rPr lang="en-US" sz="1000" dirty="0" smtClean="0">
                <a:solidFill>
                  <a:srgbClr val="000000"/>
                </a:solidFill>
                <a:latin typeface="Arial"/>
              </a:rPr>
              <a:t>Large Deck/Group </a:t>
            </a:r>
            <a:r>
              <a:rPr lang="en-US" sz="1000" dirty="0">
                <a:solidFill>
                  <a:srgbClr val="000000"/>
                </a:solidFill>
                <a:latin typeface="Arial"/>
              </a:rPr>
              <a:t>SMO</a:t>
            </a:r>
          </a:p>
          <a:p>
            <a:pPr eaLnBrk="0" hangingPunct="0"/>
            <a:r>
              <a:rPr lang="en-US" sz="1000" dirty="0">
                <a:solidFill>
                  <a:srgbClr val="000000"/>
                </a:solidFill>
                <a:latin typeface="Arial"/>
              </a:rPr>
              <a:t>Regimental </a:t>
            </a:r>
            <a:r>
              <a:rPr lang="en-US" sz="1000" dirty="0" smtClean="0">
                <a:solidFill>
                  <a:srgbClr val="000000"/>
                </a:solidFill>
                <a:latin typeface="Arial"/>
              </a:rPr>
              <a:t>Surgeon/</a:t>
            </a:r>
            <a:r>
              <a:rPr lang="en-US" sz="1000" dirty="0" err="1" smtClean="0">
                <a:solidFill>
                  <a:srgbClr val="000000"/>
                </a:solidFill>
                <a:latin typeface="Arial"/>
              </a:rPr>
              <a:t>MedBN</a:t>
            </a:r>
            <a:r>
              <a:rPr lang="en-US" sz="1000" dirty="0" smtClean="0">
                <a:solidFill>
                  <a:srgbClr val="000000"/>
                </a:solidFill>
                <a:latin typeface="Arial"/>
              </a:rPr>
              <a:t> staff</a:t>
            </a:r>
            <a:endParaRPr lang="en-US" sz="1000" dirty="0">
              <a:solidFill>
                <a:srgbClr val="000000"/>
              </a:solidFill>
              <a:latin typeface="Arial"/>
            </a:endParaRPr>
          </a:p>
        </p:txBody>
      </p:sp>
      <p:sp>
        <p:nvSpPr>
          <p:cNvPr id="8" name="TextBox 7"/>
          <p:cNvSpPr txBox="1"/>
          <p:nvPr/>
        </p:nvSpPr>
        <p:spPr>
          <a:xfrm>
            <a:off x="1019464" y="3081372"/>
            <a:ext cx="3302507" cy="861774"/>
          </a:xfrm>
          <a:prstGeom prst="rect">
            <a:avLst/>
          </a:prstGeom>
          <a:noFill/>
        </p:spPr>
        <p:txBody>
          <a:bodyPr wrap="none" rtlCol="0">
            <a:spAutoFit/>
          </a:bodyPr>
          <a:lstStyle/>
          <a:p>
            <a:pPr eaLnBrk="0" hangingPunct="0"/>
            <a:r>
              <a:rPr lang="en-US" sz="1000" dirty="0">
                <a:solidFill>
                  <a:srgbClr val="000000"/>
                </a:solidFill>
                <a:latin typeface="Arial"/>
              </a:rPr>
              <a:t>Fleet Surgical </a:t>
            </a:r>
            <a:r>
              <a:rPr lang="en-US" sz="1000" dirty="0" smtClean="0">
                <a:solidFill>
                  <a:srgbClr val="000000"/>
                </a:solidFill>
                <a:latin typeface="Arial"/>
              </a:rPr>
              <a:t>Team member, GHE </a:t>
            </a:r>
            <a:r>
              <a:rPr lang="en-US" sz="1000" dirty="0">
                <a:solidFill>
                  <a:srgbClr val="000000"/>
                </a:solidFill>
                <a:latin typeface="Arial"/>
              </a:rPr>
              <a:t>Staff </a:t>
            </a:r>
            <a:r>
              <a:rPr lang="en-US" sz="1000" dirty="0" smtClean="0">
                <a:solidFill>
                  <a:srgbClr val="000000"/>
                </a:solidFill>
                <a:latin typeface="Arial"/>
              </a:rPr>
              <a:t>Officer,</a:t>
            </a:r>
          </a:p>
          <a:p>
            <a:pPr eaLnBrk="0" hangingPunct="0"/>
            <a:r>
              <a:rPr lang="en-US" sz="1000" dirty="0" smtClean="0">
                <a:solidFill>
                  <a:srgbClr val="000000"/>
                </a:solidFill>
                <a:latin typeface="Arial"/>
                <a:cs typeface="Times New Roman" pitchFamily="18" charset="0"/>
              </a:rPr>
              <a:t>T-AH deployment, Individual </a:t>
            </a:r>
            <a:r>
              <a:rPr lang="en-US" sz="1000" dirty="0" err="1">
                <a:solidFill>
                  <a:srgbClr val="000000"/>
                </a:solidFill>
                <a:latin typeface="Arial"/>
                <a:cs typeface="Times New Roman" pitchFamily="18" charset="0"/>
              </a:rPr>
              <a:t>Augmentee</a:t>
            </a:r>
            <a:r>
              <a:rPr lang="en-US" sz="1000" dirty="0">
                <a:solidFill>
                  <a:srgbClr val="000000"/>
                </a:solidFill>
                <a:latin typeface="Arial"/>
                <a:cs typeface="Times New Roman" pitchFamily="18" charset="0"/>
              </a:rPr>
              <a:t> (AFG, </a:t>
            </a:r>
            <a:r>
              <a:rPr lang="en-US" sz="1000" dirty="0" err="1">
                <a:solidFill>
                  <a:srgbClr val="000000"/>
                </a:solidFill>
                <a:latin typeface="Arial"/>
                <a:cs typeface="Times New Roman" pitchFamily="18" charset="0"/>
              </a:rPr>
              <a:t>HoA</a:t>
            </a:r>
            <a:r>
              <a:rPr lang="en-US" sz="1000" dirty="0" smtClean="0">
                <a:solidFill>
                  <a:srgbClr val="000000"/>
                </a:solidFill>
                <a:latin typeface="Arial"/>
                <a:cs typeface="Times New Roman" pitchFamily="18" charset="0"/>
              </a:rPr>
              <a:t>)</a:t>
            </a:r>
          </a:p>
          <a:p>
            <a:pPr eaLnBrk="0" hangingPunct="0"/>
            <a:endParaRPr lang="en-US" sz="1000" dirty="0">
              <a:solidFill>
                <a:srgbClr val="EB6115"/>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r>
              <a:rPr lang="en-US" sz="1000" i="1" dirty="0" smtClean="0">
                <a:effectLst>
                  <a:outerShdw blurRad="38100" dist="38100" dir="2700000" algn="tl">
                    <a:srgbClr val="000000">
                      <a:alpha val="43137"/>
                    </a:srgbClr>
                  </a:outerShdw>
                </a:effectLst>
              </a:rPr>
              <a:t>Must complete at least one tour before in zone for CDR</a:t>
            </a:r>
            <a:endParaRPr lang="en-US" sz="10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98563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77"/>
          <p:cNvGrpSpPr>
            <a:grpSpLocks/>
          </p:cNvGrpSpPr>
          <p:nvPr/>
        </p:nvGrpSpPr>
        <p:grpSpPr bwMode="auto">
          <a:xfrm>
            <a:off x="563570" y="1897487"/>
            <a:ext cx="8310893" cy="380389"/>
            <a:chOff x="100" y="2555"/>
            <a:chExt cx="5664" cy="413"/>
          </a:xfrm>
        </p:grpSpPr>
        <p:sp>
          <p:nvSpPr>
            <p:cNvPr id="105" name="Line 79"/>
            <p:cNvSpPr>
              <a:spLocks noChangeShapeType="1"/>
            </p:cNvSpPr>
            <p:nvPr/>
          </p:nvSpPr>
          <p:spPr bwMode="auto">
            <a:xfrm flipV="1">
              <a:off x="202" y="2660"/>
              <a:ext cx="5467" cy="1"/>
            </a:xfrm>
            <a:prstGeom prst="line">
              <a:avLst/>
            </a:prstGeom>
            <a:noFill/>
            <a:ln w="25400">
              <a:solidFill>
                <a:schemeClr val="tx1"/>
              </a:solidFill>
              <a:round/>
              <a:headEnd/>
              <a:tailEnd type="triangle" w="med" len="med"/>
            </a:ln>
          </p:spPr>
          <p:txBody>
            <a:bodyPr wrap="none" anchor="ctr"/>
            <a:lstStyle/>
            <a:p>
              <a:pPr eaLnBrk="0" hangingPunct="0"/>
              <a:endParaRPr lang="en-US" sz="2400">
                <a:solidFill>
                  <a:srgbClr val="000000"/>
                </a:solidFill>
                <a:latin typeface="Arial"/>
              </a:endParaRPr>
            </a:p>
          </p:txBody>
        </p:sp>
        <p:sp>
          <p:nvSpPr>
            <p:cNvPr id="104" name="Rectangle 78"/>
            <p:cNvSpPr>
              <a:spLocks noChangeArrowheads="1"/>
            </p:cNvSpPr>
            <p:nvPr/>
          </p:nvSpPr>
          <p:spPr bwMode="auto">
            <a:xfrm>
              <a:off x="100" y="2601"/>
              <a:ext cx="5664" cy="367"/>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1600" dirty="0">
                  <a:solidFill>
                    <a:srgbClr val="000000"/>
                  </a:solidFill>
                  <a:latin typeface="Times New Roman" pitchFamily="18" charset="0"/>
                  <a:cs typeface="Times New Roman" pitchFamily="18" charset="0"/>
                </a:rPr>
                <a:t> </a:t>
              </a:r>
              <a:r>
                <a:rPr lang="en-US" sz="1400" b="1" dirty="0">
                  <a:solidFill>
                    <a:srgbClr val="000000"/>
                  </a:solidFill>
                  <a:latin typeface="Arial"/>
                  <a:cs typeface="Times New Roman" pitchFamily="18" charset="0"/>
                </a:rPr>
                <a:t> </a:t>
              </a:r>
              <a:r>
                <a:rPr lang="en-US" sz="1400" b="1" dirty="0" smtClean="0">
                  <a:solidFill>
                    <a:srgbClr val="000000"/>
                  </a:solidFill>
                  <a:latin typeface="Arial"/>
                  <a:cs typeface="Times New Roman" pitchFamily="18" charset="0"/>
                </a:rPr>
                <a:t>                                       </a:t>
              </a:r>
              <a:r>
                <a:rPr lang="en-US" sz="1000" b="1" dirty="0" smtClean="0">
                  <a:solidFill>
                    <a:srgbClr val="000000"/>
                  </a:solidFill>
                  <a:latin typeface="Arial"/>
                  <a:cs typeface="Times New Roman" pitchFamily="18" charset="0"/>
                </a:rPr>
                <a:t>6                                                12                                                    18                                          24         </a:t>
              </a:r>
              <a:r>
                <a:rPr lang="en-US" sz="1400" b="1" dirty="0" smtClean="0">
                  <a:solidFill>
                    <a:srgbClr val="000000"/>
                  </a:solidFill>
                  <a:latin typeface="Arial"/>
                  <a:cs typeface="Times New Roman" pitchFamily="18" charset="0"/>
                </a:rPr>
                <a:t>   </a:t>
              </a:r>
              <a:endParaRPr lang="en-US" sz="1400" b="1" dirty="0">
                <a:solidFill>
                  <a:srgbClr val="000000"/>
                </a:solidFill>
                <a:latin typeface="Arial"/>
                <a:cs typeface="Times New Roman" pitchFamily="18" charset="0"/>
              </a:endParaRPr>
            </a:p>
          </p:txBody>
        </p:sp>
        <p:sp>
          <p:nvSpPr>
            <p:cNvPr id="106" name="Line 80"/>
            <p:cNvSpPr>
              <a:spLocks noChangeShapeType="1"/>
            </p:cNvSpPr>
            <p:nvPr/>
          </p:nvSpPr>
          <p:spPr bwMode="auto">
            <a:xfrm>
              <a:off x="204" y="2555"/>
              <a:ext cx="0" cy="191"/>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5" name="Line 93"/>
            <p:cNvSpPr>
              <a:spLocks noChangeShapeType="1"/>
            </p:cNvSpPr>
            <p:nvPr/>
          </p:nvSpPr>
          <p:spPr bwMode="auto">
            <a:xfrm flipH="1">
              <a:off x="3788" y="2653"/>
              <a:ext cx="0" cy="80"/>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7" name="Line 95"/>
            <p:cNvSpPr>
              <a:spLocks noChangeShapeType="1"/>
            </p:cNvSpPr>
            <p:nvPr/>
          </p:nvSpPr>
          <p:spPr bwMode="auto">
            <a:xfrm>
              <a:off x="4766" y="2653"/>
              <a:ext cx="0" cy="68"/>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2" name="Line 100"/>
            <p:cNvSpPr>
              <a:spLocks noChangeShapeType="1"/>
            </p:cNvSpPr>
            <p:nvPr/>
          </p:nvSpPr>
          <p:spPr bwMode="auto">
            <a:xfrm>
              <a:off x="2555" y="2660"/>
              <a:ext cx="0" cy="73"/>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5" name="Line 103"/>
            <p:cNvSpPr>
              <a:spLocks noChangeShapeType="1"/>
            </p:cNvSpPr>
            <p:nvPr/>
          </p:nvSpPr>
          <p:spPr bwMode="auto">
            <a:xfrm flipH="1">
              <a:off x="1435" y="2674"/>
              <a:ext cx="0" cy="59"/>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grpSp>
      <p:sp>
        <p:nvSpPr>
          <p:cNvPr id="3091" name="Rectangle 80"/>
          <p:cNvSpPr>
            <a:spLocks noChangeArrowheads="1"/>
          </p:cNvSpPr>
          <p:nvPr/>
        </p:nvSpPr>
        <p:spPr bwMode="auto">
          <a:xfrm>
            <a:off x="1143000" y="381000"/>
            <a:ext cx="7744800" cy="553998"/>
          </a:xfrm>
          <a:prstGeom prst="rect">
            <a:avLst/>
          </a:prstGeom>
          <a:noFill/>
          <a:ln w="9525">
            <a:noFill/>
            <a:miter lim="800000"/>
            <a:headEnd/>
            <a:tailEnd/>
          </a:ln>
        </p:spPr>
        <p:txBody>
          <a:bodyPr wrap="square" lIns="0" tIns="0" rIns="0" bIns="0">
            <a:spAutoFit/>
          </a:bodyPr>
          <a:lstStyle/>
          <a:p>
            <a:pPr algn="ctr" eaLnBrk="0" hangingPunct="0"/>
            <a:r>
              <a:rPr lang="en-US" sz="3600" b="1" dirty="0" smtClean="0">
                <a:latin typeface="Arial"/>
                <a:cs typeface="Times New Roman" pitchFamily="18" charset="0"/>
              </a:rPr>
              <a:t>NEUROSURGERY</a:t>
            </a:r>
            <a:r>
              <a:rPr lang="en-US" sz="3600" b="1" i="1" dirty="0" smtClean="0">
                <a:solidFill>
                  <a:srgbClr val="FF0000"/>
                </a:solidFill>
                <a:latin typeface="Arial"/>
                <a:cs typeface="Times New Roman" pitchFamily="18" charset="0"/>
              </a:rPr>
              <a:t> </a:t>
            </a:r>
            <a:r>
              <a:rPr lang="en-US" sz="3600" b="1" dirty="0" smtClean="0">
                <a:solidFill>
                  <a:srgbClr val="000000"/>
                </a:solidFill>
                <a:latin typeface="Arial"/>
                <a:cs typeface="Times New Roman" pitchFamily="18" charset="0"/>
              </a:rPr>
              <a:t>Planner</a:t>
            </a:r>
            <a:endParaRPr lang="en-US" sz="3600" b="1" dirty="0">
              <a:solidFill>
                <a:srgbClr val="000000"/>
              </a:solidFill>
              <a:latin typeface="Arial"/>
              <a:cs typeface="Times New Roman" pitchFamily="18" charset="0"/>
            </a:endParaRPr>
          </a:p>
        </p:txBody>
      </p:sp>
      <p:sp>
        <p:nvSpPr>
          <p:cNvPr id="57" name="AutoShape 28"/>
          <p:cNvSpPr>
            <a:spLocks noChangeArrowheads="1"/>
          </p:cNvSpPr>
          <p:nvPr/>
        </p:nvSpPr>
        <p:spPr bwMode="auto">
          <a:xfrm>
            <a:off x="6477000" y="2344894"/>
            <a:ext cx="1752600" cy="1148858"/>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Specialty Leader</a:t>
            </a:r>
          </a:p>
          <a:p>
            <a:pPr eaLnBrk="0" hangingPunct="0"/>
            <a:r>
              <a:rPr lang="en-US" sz="1000" dirty="0" smtClean="0">
                <a:solidFill>
                  <a:srgbClr val="000000"/>
                </a:solidFill>
                <a:latin typeface="Arial"/>
                <a:cs typeface="Times New Roman" pitchFamily="18" charset="0"/>
              </a:rPr>
              <a:t>Director (DIO, DSS)</a:t>
            </a:r>
          </a:p>
          <a:p>
            <a:pPr eaLnBrk="0" hangingPunct="0"/>
            <a:r>
              <a:rPr lang="en-US" sz="1000" dirty="0" smtClean="0">
                <a:solidFill>
                  <a:srgbClr val="000000"/>
                </a:solidFill>
                <a:latin typeface="Arial"/>
                <a:cs typeface="Times New Roman" pitchFamily="18" charset="0"/>
              </a:rPr>
              <a:t>Master clinician</a:t>
            </a:r>
          </a:p>
          <a:p>
            <a:pPr eaLnBrk="0" hangingPunct="0"/>
            <a:r>
              <a:rPr lang="en-US" sz="1000" dirty="0" smtClean="0">
                <a:solidFill>
                  <a:srgbClr val="000000"/>
                </a:solidFill>
                <a:latin typeface="Arial"/>
                <a:cs typeface="Times New Roman" pitchFamily="18" charset="0"/>
              </a:rPr>
              <a:t>USU Professor</a:t>
            </a:r>
            <a:endParaRPr lang="en-US" sz="1000" dirty="0" smtClean="0">
              <a:latin typeface="Arial"/>
              <a:cs typeface="Times New Roman" pitchFamily="18" charset="0"/>
            </a:endParaRPr>
          </a:p>
        </p:txBody>
      </p:sp>
      <p:sp>
        <p:nvSpPr>
          <p:cNvPr id="58" name="AutoShape 29"/>
          <p:cNvSpPr>
            <a:spLocks noChangeArrowheads="1"/>
          </p:cNvSpPr>
          <p:nvPr/>
        </p:nvSpPr>
        <p:spPr bwMode="auto">
          <a:xfrm>
            <a:off x="694187" y="2314914"/>
            <a:ext cx="3471650" cy="1184173"/>
          </a:xfrm>
          <a:prstGeom prst="roundRect">
            <a:avLst>
              <a:gd name="adj" fmla="val 16667"/>
            </a:avLst>
          </a:prstGeom>
          <a:solidFill>
            <a:srgbClr val="CCECFF"/>
          </a:solidFill>
          <a:ln w="9525">
            <a:solidFill>
              <a:schemeClr val="tx1"/>
            </a:solidFill>
            <a:round/>
            <a:headEnd/>
            <a:tailEnd/>
          </a:ln>
        </p:spPr>
        <p:txBody>
          <a:bodyPr wrap="none" lIns="36576" numCol="1" anchor="ctr"/>
          <a:lstStyle/>
          <a:p>
            <a:pPr eaLnBrk="0" hangingPunct="0"/>
            <a:endParaRPr lang="en-US" sz="1000" b="1" u="sng" dirty="0" smtClean="0">
              <a:solidFill>
                <a:srgbClr val="000000"/>
              </a:solidFill>
              <a:latin typeface="Arial"/>
              <a:cs typeface="Times New Roman" pitchFamily="18" charset="0"/>
            </a:endParaRPr>
          </a:p>
          <a:p>
            <a:pPr eaLnBrk="0" hangingPunct="0"/>
            <a:r>
              <a:rPr lang="en-US" sz="1000" i="1" dirty="0" smtClean="0">
                <a:latin typeface="Arial"/>
                <a:cs typeface="Times New Roman" pitchFamily="18" charset="0"/>
              </a:rPr>
              <a:t>NEUROSURGERY RESIDENT </a:t>
            </a:r>
          </a:p>
          <a:p>
            <a:pPr marL="171450" indent="-171450" eaLnBrk="0" hangingPunct="0">
              <a:buFontTx/>
              <a:buChar char="-"/>
            </a:pPr>
            <a:r>
              <a:rPr lang="en-US" sz="1000" i="1" dirty="0" smtClean="0">
                <a:latin typeface="Arial"/>
                <a:cs typeface="Times New Roman" pitchFamily="18" charset="0"/>
              </a:rPr>
              <a:t>Plus fellowship if selected</a:t>
            </a:r>
            <a:endParaRPr lang="en-US" sz="1000" i="1" dirty="0">
              <a:latin typeface="Arial"/>
              <a:cs typeface="Times New Roman" pitchFamily="18" charset="0"/>
            </a:endParaRPr>
          </a:p>
          <a:p>
            <a:pPr marL="171450" indent="-171450" eaLnBrk="0" hangingPunct="0">
              <a:buFontTx/>
              <a:buChar char="-"/>
            </a:pPr>
            <a:r>
              <a:rPr lang="en-US" sz="1000" dirty="0" smtClean="0">
                <a:latin typeface="Arial"/>
                <a:cs typeface="Times New Roman" pitchFamily="18" charset="0"/>
              </a:rPr>
              <a:t>12 – 24 months case collection period</a:t>
            </a:r>
          </a:p>
          <a:p>
            <a:pPr marL="171450" indent="-171450" eaLnBrk="0" hangingPunct="0">
              <a:buFontTx/>
              <a:buChar char="-"/>
            </a:pPr>
            <a:endParaRPr lang="en-US" sz="1000" dirty="0">
              <a:latin typeface="Arial"/>
              <a:cs typeface="Times New Roman" pitchFamily="18" charset="0"/>
            </a:endParaRPr>
          </a:p>
          <a:p>
            <a:pPr eaLnBrk="0" hangingPunct="0"/>
            <a:r>
              <a:rPr lang="en-US" sz="1000" dirty="0" err="1" smtClean="0">
                <a:latin typeface="Arial"/>
                <a:cs typeface="Times New Roman" pitchFamily="18" charset="0"/>
              </a:rPr>
              <a:t>Housestaff</a:t>
            </a:r>
            <a:r>
              <a:rPr lang="en-US" sz="1000" dirty="0" smtClean="0">
                <a:latin typeface="Arial"/>
                <a:cs typeface="Times New Roman" pitchFamily="18" charset="0"/>
              </a:rPr>
              <a:t> council</a:t>
            </a:r>
          </a:p>
          <a:p>
            <a:pPr eaLnBrk="0" hangingPunct="0"/>
            <a:r>
              <a:rPr lang="en-US" sz="1000" dirty="0" smtClean="0">
                <a:latin typeface="Arial"/>
                <a:cs typeface="Times New Roman" pitchFamily="18" charset="0"/>
              </a:rPr>
              <a:t>PI/QA education and projects </a:t>
            </a:r>
            <a:endParaRPr lang="en-US" sz="1000" b="1" dirty="0" smtClean="0">
              <a:latin typeface="Arial"/>
              <a:cs typeface="Times New Roman" pitchFamily="18" charset="0"/>
            </a:endParaRPr>
          </a:p>
          <a:p>
            <a:pPr eaLnBrk="0" hangingPunct="0"/>
            <a:endParaRPr lang="en-US" sz="1000" dirty="0" smtClean="0">
              <a:latin typeface="Arial"/>
              <a:cs typeface="Times New Roman" pitchFamily="18" charset="0"/>
            </a:endParaRPr>
          </a:p>
        </p:txBody>
      </p:sp>
      <p:sp>
        <p:nvSpPr>
          <p:cNvPr id="91" name="Text Box 67"/>
          <p:cNvSpPr txBox="1">
            <a:spLocks noChangeArrowheads="1"/>
          </p:cNvSpPr>
          <p:nvPr/>
        </p:nvSpPr>
        <p:spPr bwMode="auto">
          <a:xfrm>
            <a:off x="218402" y="1134009"/>
            <a:ext cx="8707195" cy="916405"/>
          </a:xfrm>
          <a:prstGeom prst="rect">
            <a:avLst/>
          </a:prstGeom>
          <a:noFill/>
          <a:ln w="9525">
            <a:noFill/>
            <a:miter lim="800000"/>
            <a:headEnd/>
            <a:tailEnd/>
          </a:ln>
          <a:effectLst/>
        </p:spPr>
        <p:txBody>
          <a:bodyPr wrap="square">
            <a:spAutoFit/>
          </a:bodyPr>
          <a:lstStyle/>
          <a:p>
            <a:pPr eaLnBrk="0" hangingPunct="0">
              <a:lnSpc>
                <a:spcPct val="85000"/>
              </a:lnSpc>
              <a:defRPr/>
            </a:pPr>
            <a:r>
              <a:rPr lang="en-US" sz="1050" b="1" dirty="0">
                <a:solidFill>
                  <a:srgbClr val="000000"/>
                </a:solidFill>
                <a:latin typeface="Arial"/>
              </a:rPr>
              <a:t>Intent: </a:t>
            </a:r>
            <a:r>
              <a:rPr lang="en-US" sz="1050" dirty="0">
                <a:solidFill>
                  <a:srgbClr val="000000"/>
                </a:solidFill>
                <a:latin typeface="Arial"/>
              </a:rPr>
              <a:t>The Navy </a:t>
            </a:r>
            <a:r>
              <a:rPr lang="en-US" sz="1050" dirty="0" smtClean="0">
                <a:solidFill>
                  <a:srgbClr val="000000"/>
                </a:solidFill>
                <a:latin typeface="Arial"/>
              </a:rPr>
              <a:t>Neurosurgery Career Progression slide displays the leadership and promotional spectrum with a critical wartime skills focus.  This slide specifically addresses opportunities within the neurosurgery career pathway for suitable operational billets, which are extremely limited unless the practicing neurosurgeon seeks to limit their surgical practice.</a:t>
            </a:r>
            <a:r>
              <a:rPr lang="en-US" sz="1050" dirty="0">
                <a:solidFill>
                  <a:srgbClr val="000000"/>
                </a:solidFill>
                <a:latin typeface="Arial"/>
              </a:rPr>
              <a:t/>
            </a:r>
            <a:br>
              <a:rPr lang="en-US" sz="1050" dirty="0">
                <a:solidFill>
                  <a:srgbClr val="000000"/>
                </a:solidFill>
                <a:latin typeface="Arial"/>
              </a:rPr>
            </a:br>
            <a:r>
              <a:rPr lang="en-US" sz="1050" b="1" dirty="0" smtClean="0">
                <a:solidFill>
                  <a:srgbClr val="000000"/>
                </a:solidFill>
                <a:latin typeface="Arial"/>
              </a:rPr>
              <a:t>Expectations</a:t>
            </a:r>
            <a:r>
              <a:rPr lang="en-US" sz="1050" b="1" dirty="0">
                <a:solidFill>
                  <a:srgbClr val="000000"/>
                </a:solidFill>
                <a:latin typeface="Arial"/>
              </a:rPr>
              <a:t>:</a:t>
            </a:r>
            <a:r>
              <a:rPr lang="en-US" sz="1050" dirty="0">
                <a:solidFill>
                  <a:srgbClr val="000000"/>
                </a:solidFill>
                <a:latin typeface="Arial"/>
              </a:rPr>
              <a:t> </a:t>
            </a:r>
            <a:r>
              <a:rPr lang="en-US" sz="1050" dirty="0" smtClean="0">
                <a:solidFill>
                  <a:srgbClr val="000000"/>
                </a:solidFill>
                <a:latin typeface="Arial"/>
              </a:rPr>
              <a:t>The career minded Navy neurosurgeon must balance the demands of excellence as a surgeon against operational medicine leadership.  Maintaining currency in the domains listed below unnecessarily depletes the already limited surgical volume of MTF assignment, and requires intentional career management to sustain surgical readiness.  The listed opportunities are illustrative but not exhaustive.  </a:t>
            </a:r>
            <a:endParaRPr lang="en-US" sz="1050" b="1" dirty="0">
              <a:solidFill>
                <a:srgbClr val="000000"/>
              </a:solidFill>
              <a:latin typeface="Arial"/>
            </a:endParaRPr>
          </a:p>
        </p:txBody>
      </p:sp>
      <p:sp>
        <p:nvSpPr>
          <p:cNvPr id="98" name="AutoShape 76"/>
          <p:cNvSpPr>
            <a:spLocks noChangeArrowheads="1"/>
          </p:cNvSpPr>
          <p:nvPr/>
        </p:nvSpPr>
        <p:spPr bwMode="auto">
          <a:xfrm>
            <a:off x="4165837" y="2321005"/>
            <a:ext cx="2311163" cy="1172747"/>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MTF DH </a:t>
            </a:r>
          </a:p>
          <a:p>
            <a:pPr eaLnBrk="0" hangingPunct="0"/>
            <a:r>
              <a:rPr lang="en-US" sz="1000" dirty="0" smtClean="0">
                <a:solidFill>
                  <a:srgbClr val="000000"/>
                </a:solidFill>
                <a:latin typeface="Arial"/>
                <a:cs typeface="Times New Roman" pitchFamily="18" charset="0"/>
              </a:rPr>
              <a:t>MEC Chair or committee chair</a:t>
            </a:r>
          </a:p>
          <a:p>
            <a:pPr eaLnBrk="0" hangingPunct="0"/>
            <a:r>
              <a:rPr lang="en-US" sz="1000" dirty="0" smtClean="0">
                <a:solidFill>
                  <a:srgbClr val="000000"/>
                </a:solidFill>
                <a:latin typeface="Arial"/>
                <a:cs typeface="Times New Roman" pitchFamily="18" charset="0"/>
              </a:rPr>
              <a:t>Fellowship</a:t>
            </a:r>
          </a:p>
          <a:p>
            <a:pPr eaLnBrk="0" hangingPunct="0"/>
            <a:r>
              <a:rPr lang="en-US" sz="1000" dirty="0" smtClean="0">
                <a:solidFill>
                  <a:srgbClr val="000000"/>
                </a:solidFill>
                <a:latin typeface="Arial"/>
                <a:cs typeface="Times New Roman" pitchFamily="18" charset="0"/>
              </a:rPr>
              <a:t>Associate Master Clinician</a:t>
            </a:r>
          </a:p>
          <a:p>
            <a:pPr eaLnBrk="0" hangingPunct="0"/>
            <a:r>
              <a:rPr lang="en-US" sz="1000" dirty="0" err="1" smtClean="0">
                <a:solidFill>
                  <a:srgbClr val="000000"/>
                </a:solidFill>
                <a:latin typeface="Arial"/>
                <a:cs typeface="Times New Roman" pitchFamily="18" charset="0"/>
              </a:rPr>
              <a:t>Asst</a:t>
            </a:r>
            <a:r>
              <a:rPr lang="en-US" sz="1000" dirty="0" smtClean="0">
                <a:solidFill>
                  <a:srgbClr val="000000"/>
                </a:solidFill>
                <a:latin typeface="Arial"/>
                <a:cs typeface="Times New Roman" pitchFamily="18" charset="0"/>
              </a:rPr>
              <a:t>/</a:t>
            </a:r>
            <a:r>
              <a:rPr lang="en-US" sz="1000" dirty="0" err="1" smtClean="0">
                <a:solidFill>
                  <a:srgbClr val="000000"/>
                </a:solidFill>
                <a:latin typeface="Arial"/>
                <a:cs typeface="Times New Roman" pitchFamily="18" charset="0"/>
              </a:rPr>
              <a:t>Assoc</a:t>
            </a:r>
            <a:r>
              <a:rPr lang="en-US" sz="1000" dirty="0" smtClean="0">
                <a:solidFill>
                  <a:srgbClr val="000000"/>
                </a:solidFill>
                <a:latin typeface="Arial"/>
                <a:cs typeface="Times New Roman" pitchFamily="18" charset="0"/>
              </a:rPr>
              <a:t> professor</a:t>
            </a:r>
            <a:endParaRPr lang="en-US" sz="1000" dirty="0">
              <a:solidFill>
                <a:srgbClr val="000000"/>
              </a:solidFill>
              <a:latin typeface="Arial"/>
              <a:cs typeface="Times New Roman" pitchFamily="18" charset="0"/>
            </a:endParaRPr>
          </a:p>
        </p:txBody>
      </p:sp>
      <p:sp>
        <p:nvSpPr>
          <p:cNvPr id="112" name="AutoShape 28"/>
          <p:cNvSpPr>
            <a:spLocks noChangeArrowheads="1"/>
          </p:cNvSpPr>
          <p:nvPr/>
        </p:nvSpPr>
        <p:spPr bwMode="auto">
          <a:xfrm>
            <a:off x="4165838" y="3511590"/>
            <a:ext cx="2323630" cy="1222846"/>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latin typeface="Arial"/>
                <a:cs typeface="Times New Roman" pitchFamily="18" charset="0"/>
              </a:rPr>
              <a:t>Deployment, IA, TAD:</a:t>
            </a:r>
          </a:p>
          <a:p>
            <a:pPr marL="171450" indent="-171450" eaLnBrk="0" hangingPunct="0">
              <a:buFont typeface="Arial" panose="020B0604020202020204" pitchFamily="34" charset="0"/>
              <a:buChar char="•"/>
            </a:pPr>
            <a:r>
              <a:rPr lang="en-US" sz="1000" dirty="0" smtClean="0">
                <a:latin typeface="Arial"/>
                <a:cs typeface="Times New Roman" pitchFamily="18" charset="0"/>
              </a:rPr>
              <a:t>NATO </a:t>
            </a:r>
            <a:r>
              <a:rPr lang="en-US" sz="1000" dirty="0">
                <a:latin typeface="Arial"/>
                <a:cs typeface="Times New Roman" pitchFamily="18" charset="0"/>
              </a:rPr>
              <a:t>Role III +/- leadership</a:t>
            </a:r>
          </a:p>
          <a:p>
            <a:pPr marL="171450" indent="-171450" eaLnBrk="0" hangingPunct="0">
              <a:buFont typeface="Arial" panose="020B0604020202020204" pitchFamily="34" charset="0"/>
              <a:buChar char="•"/>
            </a:pPr>
            <a:r>
              <a:rPr lang="en-US" sz="1000" dirty="0">
                <a:latin typeface="Arial"/>
                <a:cs typeface="Times New Roman" pitchFamily="18" charset="0"/>
              </a:rPr>
              <a:t>Mercy/Comfort +/- leadership</a:t>
            </a:r>
          </a:p>
          <a:p>
            <a:pPr marL="171450" indent="-171450" eaLnBrk="0" hangingPunct="0">
              <a:buFont typeface="Arial" panose="020B0604020202020204" pitchFamily="34" charset="0"/>
              <a:buChar char="•"/>
            </a:pPr>
            <a:r>
              <a:rPr lang="en-US" sz="1000" dirty="0">
                <a:latin typeface="Arial"/>
                <a:cs typeface="Times New Roman" pitchFamily="18" charset="0"/>
              </a:rPr>
              <a:t>NH Oki TAD </a:t>
            </a:r>
            <a:r>
              <a:rPr lang="en-US" sz="1000" dirty="0" smtClean="0">
                <a:latin typeface="Arial"/>
                <a:cs typeface="Times New Roman" pitchFamily="18" charset="0"/>
              </a:rPr>
              <a:t>periods</a:t>
            </a:r>
          </a:p>
          <a:p>
            <a:pPr eaLnBrk="0" hangingPunct="0"/>
            <a:endParaRPr lang="en-US" sz="1000" dirty="0" smtClean="0">
              <a:latin typeface="Arial"/>
              <a:cs typeface="Times New Roman" pitchFamily="18" charset="0"/>
            </a:endParaRPr>
          </a:p>
          <a:p>
            <a:pPr marL="171450" indent="-171450" eaLnBrk="0" hangingPunct="0">
              <a:buFont typeface="Arial" panose="020B0604020202020204" pitchFamily="34" charset="0"/>
              <a:buChar char="•"/>
            </a:pPr>
            <a:r>
              <a:rPr lang="en-US" sz="1000" dirty="0" smtClean="0">
                <a:latin typeface="Arial"/>
                <a:cs typeface="Times New Roman" pitchFamily="18" charset="0"/>
              </a:rPr>
              <a:t>Senior/exec operational billet</a:t>
            </a:r>
            <a:endParaRPr lang="en-US" sz="1000" dirty="0">
              <a:latin typeface="Arial"/>
              <a:cs typeface="Times New Roman" pitchFamily="18" charset="0"/>
            </a:endParaRPr>
          </a:p>
        </p:txBody>
      </p:sp>
      <p:pic>
        <p:nvPicPr>
          <p:cNvPr id="92"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67" r="10412" b="65895"/>
          <a:stretch/>
        </p:blipFill>
        <p:spPr bwMode="auto">
          <a:xfrm>
            <a:off x="6553705" y="2007091"/>
            <a:ext cx="426840" cy="27078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93"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641" r="29050" b="71346"/>
          <a:stretch/>
        </p:blipFill>
        <p:spPr bwMode="auto">
          <a:xfrm>
            <a:off x="4623740" y="2018479"/>
            <a:ext cx="292762" cy="271901"/>
          </a:xfrm>
          <a:prstGeom prst="rect">
            <a:avLst/>
          </a:prstGeom>
          <a:solidFill>
            <a:srgbClr val="CCECFF"/>
          </a:solidFill>
          <a:ln>
            <a:noFill/>
          </a:ln>
          <a:effectLst>
            <a:softEdge rad="25400"/>
          </a:effectLst>
          <a:extLst/>
        </p:spPr>
      </p:pic>
      <p:pic>
        <p:nvPicPr>
          <p:cNvPr id="94"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298" t="1510" r="28267" b="69953"/>
          <a:stretch/>
        </p:blipFill>
        <p:spPr bwMode="auto">
          <a:xfrm>
            <a:off x="2759647" y="2019064"/>
            <a:ext cx="297183" cy="281120"/>
          </a:xfrm>
          <a:prstGeom prst="rect">
            <a:avLst/>
          </a:prstGeom>
          <a:noFill/>
          <a:ln>
            <a:noFill/>
          </a:ln>
          <a:effectLst>
            <a:softEdge rad="25400"/>
          </a:effectLst>
          <a:extLst/>
        </p:spPr>
      </p:pic>
      <p:pic>
        <p:nvPicPr>
          <p:cNvPr id="95"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341" t="1634" r="18549" b="68868"/>
          <a:stretch/>
        </p:blipFill>
        <p:spPr bwMode="auto">
          <a:xfrm>
            <a:off x="963966" y="2028131"/>
            <a:ext cx="284719" cy="269328"/>
          </a:xfrm>
          <a:prstGeom prst="rect">
            <a:avLst/>
          </a:prstGeom>
          <a:noFill/>
          <a:ln>
            <a:noFill/>
          </a:ln>
          <a:effectLst>
            <a:softEdge rad="254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6" name="TextBox 5"/>
          <p:cNvSpPr txBox="1"/>
          <p:nvPr/>
        </p:nvSpPr>
        <p:spPr>
          <a:xfrm rot="16200000">
            <a:off x="-969733" y="3889274"/>
            <a:ext cx="2917786" cy="492443"/>
          </a:xfrm>
          <a:prstGeom prst="rect">
            <a:avLst/>
          </a:prstGeom>
          <a:noFill/>
        </p:spPr>
        <p:txBody>
          <a:bodyPr wrap="none" rtlCol="0">
            <a:spAutoFit/>
          </a:bodyPr>
          <a:lstStyle/>
          <a:p>
            <a:pPr algn="ctr"/>
            <a:r>
              <a:rPr lang="en-US" sz="1400" b="1" u="sng" dirty="0" smtClean="0"/>
              <a:t>Opportunities</a:t>
            </a:r>
          </a:p>
          <a:p>
            <a:pPr algn="ctr"/>
            <a:r>
              <a:rPr lang="en-US" sz="1200" u="sng" dirty="0" smtClean="0"/>
              <a:t>Educational</a:t>
            </a:r>
            <a:r>
              <a:rPr lang="en-US" sz="1200" dirty="0" smtClean="0"/>
              <a:t>  </a:t>
            </a:r>
            <a:r>
              <a:rPr lang="en-US" sz="1200" u="sng" dirty="0" smtClean="0"/>
              <a:t> Operational</a:t>
            </a:r>
            <a:r>
              <a:rPr lang="en-US" sz="1200" dirty="0" smtClean="0"/>
              <a:t>            </a:t>
            </a:r>
            <a:r>
              <a:rPr lang="en-US" sz="1200" u="sng" dirty="0" smtClean="0"/>
              <a:t>Clinical</a:t>
            </a:r>
            <a:endParaRPr lang="en-US" sz="1200" u="sng" dirty="0"/>
          </a:p>
        </p:txBody>
      </p:sp>
      <p:sp>
        <p:nvSpPr>
          <p:cNvPr id="34" name="AutoShape 29"/>
          <p:cNvSpPr>
            <a:spLocks noChangeArrowheads="1"/>
          </p:cNvSpPr>
          <p:nvPr/>
        </p:nvSpPr>
        <p:spPr bwMode="auto">
          <a:xfrm>
            <a:off x="737452" y="4762443"/>
            <a:ext cx="3428385" cy="705296"/>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BROC/BMDOC, AROC/AMDOC</a:t>
            </a:r>
            <a:endParaRPr lang="en-US" sz="1000" dirty="0">
              <a:solidFill>
                <a:srgbClr val="000000"/>
              </a:solidFill>
              <a:latin typeface="Arial"/>
              <a:cs typeface="Times New Roman" pitchFamily="18" charset="0"/>
            </a:endParaRPr>
          </a:p>
          <a:p>
            <a:pPr eaLnBrk="0" hangingPunct="0"/>
            <a:r>
              <a:rPr lang="en-US" sz="1000" dirty="0">
                <a:solidFill>
                  <a:srgbClr val="000000"/>
                </a:solidFill>
                <a:latin typeface="Arial"/>
                <a:cs typeface="Times New Roman" pitchFamily="18" charset="0"/>
              </a:rPr>
              <a:t>LSS </a:t>
            </a:r>
            <a:r>
              <a:rPr lang="en-US" sz="1000" dirty="0" smtClean="0">
                <a:solidFill>
                  <a:srgbClr val="000000"/>
                </a:solidFill>
                <a:latin typeface="Arial"/>
                <a:cs typeface="Times New Roman" pitchFamily="18" charset="0"/>
              </a:rPr>
              <a:t>Green/Yellow Belt</a:t>
            </a:r>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JPME1</a:t>
            </a:r>
          </a:p>
          <a:p>
            <a:pPr eaLnBrk="0" hangingPunct="0"/>
            <a:r>
              <a:rPr lang="en-US" sz="1000" dirty="0" smtClean="0">
                <a:solidFill>
                  <a:srgbClr val="000000"/>
                </a:solidFill>
                <a:latin typeface="Arial"/>
                <a:cs typeface="Times New Roman" pitchFamily="18" charset="0"/>
              </a:rPr>
              <a:t>Tropical Medicine</a:t>
            </a:r>
            <a:endParaRPr lang="en-US" sz="1000" dirty="0">
              <a:solidFill>
                <a:srgbClr val="000000"/>
              </a:solidFill>
              <a:latin typeface="Arial"/>
              <a:cs typeface="Times New Roman" pitchFamily="18" charset="0"/>
            </a:endParaRPr>
          </a:p>
        </p:txBody>
      </p:sp>
      <p:sp>
        <p:nvSpPr>
          <p:cNvPr id="35" name="AutoShape 29"/>
          <p:cNvSpPr>
            <a:spLocks noChangeArrowheads="1"/>
          </p:cNvSpPr>
          <p:nvPr/>
        </p:nvSpPr>
        <p:spPr bwMode="auto">
          <a:xfrm>
            <a:off x="4165836" y="4754579"/>
            <a:ext cx="2311163"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i="1"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in Public Health</a:t>
            </a:r>
          </a:p>
          <a:p>
            <a:pPr eaLnBrk="0" hangingPunct="0"/>
            <a:r>
              <a:rPr lang="en-US" sz="1000" dirty="0" smtClean="0">
                <a:solidFill>
                  <a:srgbClr val="000000"/>
                </a:solidFill>
                <a:latin typeface="Arial"/>
                <a:cs typeface="Times New Roman" pitchFamily="18" charset="0"/>
              </a:rPr>
              <a:t>LSS Black Belt</a:t>
            </a:r>
          </a:p>
          <a:p>
            <a:pPr eaLnBrk="0" hangingPunct="0"/>
            <a:r>
              <a:rPr lang="en-US" sz="1000" dirty="0" smtClean="0">
                <a:solidFill>
                  <a:srgbClr val="000000"/>
                </a:solidFill>
                <a:latin typeface="Arial"/>
                <a:cs typeface="Times New Roman" pitchFamily="18" charset="0"/>
              </a:rPr>
              <a:t>JPME2</a:t>
            </a:r>
          </a:p>
          <a:p>
            <a:pPr eaLnBrk="0" hangingPunct="0"/>
            <a:r>
              <a:rPr lang="en-US" sz="1000" dirty="0" smtClean="0">
                <a:solidFill>
                  <a:srgbClr val="000000"/>
                </a:solidFill>
                <a:latin typeface="Arial"/>
                <a:cs typeface="Times New Roman" pitchFamily="18" charset="0"/>
              </a:rPr>
              <a:t>Peer Reviewer</a:t>
            </a: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7" name="AutoShape 29"/>
          <p:cNvSpPr>
            <a:spLocks noChangeArrowheads="1"/>
          </p:cNvSpPr>
          <p:nvPr/>
        </p:nvSpPr>
        <p:spPr bwMode="auto">
          <a:xfrm>
            <a:off x="6477000" y="4747528"/>
            <a:ext cx="1752600"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Degree- MBA, MHA</a:t>
            </a:r>
          </a:p>
          <a:p>
            <a:pPr eaLnBrk="0" hangingPunct="0"/>
            <a:r>
              <a:rPr lang="en-US" sz="1000" dirty="0" smtClean="0">
                <a:solidFill>
                  <a:srgbClr val="000000"/>
                </a:solidFill>
                <a:latin typeface="Arial"/>
                <a:cs typeface="Times New Roman" pitchFamily="18" charset="0"/>
              </a:rPr>
              <a:t>LSS Master Black Belt</a:t>
            </a:r>
          </a:p>
          <a:p>
            <a:pPr eaLnBrk="0" hangingPunct="0"/>
            <a:r>
              <a:rPr lang="en-US" sz="1000" dirty="0" smtClean="0">
                <a:solidFill>
                  <a:srgbClr val="000000"/>
                </a:solidFill>
                <a:latin typeface="Arial"/>
                <a:cs typeface="Times New Roman" pitchFamily="18" charset="0"/>
              </a:rPr>
              <a:t>Navy Senior Leader Course</a:t>
            </a:r>
          </a:p>
          <a:p>
            <a:pPr eaLnBrk="0" hangingPunct="0"/>
            <a:r>
              <a:rPr lang="en-US" sz="1000" dirty="0" smtClean="0">
                <a:solidFill>
                  <a:srgbClr val="000000"/>
                </a:solidFill>
                <a:latin typeface="Arial"/>
                <a:cs typeface="Times New Roman" pitchFamily="18" charset="0"/>
              </a:rPr>
              <a:t>Naval War College</a:t>
            </a:r>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8" name="TextBox 37"/>
          <p:cNvSpPr txBox="1"/>
          <p:nvPr/>
        </p:nvSpPr>
        <p:spPr>
          <a:xfrm>
            <a:off x="737452" y="5475603"/>
            <a:ext cx="7206130" cy="861774"/>
          </a:xfrm>
          <a:prstGeom prst="rect">
            <a:avLst/>
          </a:prstGeom>
          <a:noFill/>
          <a:ln>
            <a:solidFill>
              <a:schemeClr val="tx1"/>
            </a:solidFill>
            <a:prstDash val="solid"/>
          </a:ln>
        </p:spPr>
        <p:txBody>
          <a:bodyPr wrap="square" rtlCol="0">
            <a:spAutoFit/>
          </a:bodyPr>
          <a:lstStyle/>
          <a:p>
            <a:r>
              <a:rPr lang="en-US" sz="1000" b="1" dirty="0"/>
              <a:t>Operational </a:t>
            </a:r>
            <a:r>
              <a:rPr lang="en-US" sz="1000" b="1" dirty="0" smtClean="0"/>
              <a:t>Billets </a:t>
            </a:r>
            <a:r>
              <a:rPr lang="en-US" sz="1000" dirty="0" smtClean="0"/>
              <a:t>are </a:t>
            </a:r>
            <a:r>
              <a:rPr lang="en-US" sz="1000" dirty="0"/>
              <a:t>central to </a:t>
            </a:r>
            <a:r>
              <a:rPr lang="en-US" sz="1000" dirty="0" smtClean="0"/>
              <a:t>nonsurgical specialists career progression and to the development of operational competency.  To have completed at least one IA assignment in a neurosurgical billet by the time you are in zone for CDR,. </a:t>
            </a:r>
            <a:r>
              <a:rPr lang="en-US" sz="1000" dirty="0"/>
              <a:t/>
            </a:r>
            <a:br>
              <a:rPr lang="en-US" sz="1000" dirty="0"/>
            </a:br>
            <a:r>
              <a:rPr lang="en-US" sz="1000" b="1" dirty="0" smtClean="0"/>
              <a:t>MTF Leadership </a:t>
            </a:r>
            <a:r>
              <a:rPr lang="en-US" sz="1000" dirty="0" smtClean="0"/>
              <a:t>demonstrates clinical expertise and leadership: Chairing committees, leading divisions, departments and directorates.  The guidance above does not supplant but rather compliments demonstrating operational and clinical expertise.</a:t>
            </a:r>
            <a:endParaRPr lang="en-US" sz="1000" b="1" dirty="0" smtClean="0"/>
          </a:p>
          <a:p>
            <a:r>
              <a:rPr lang="en-US" sz="1000" b="1" dirty="0" smtClean="0">
                <a:solidFill>
                  <a:srgbClr val="000000"/>
                </a:solidFill>
                <a:latin typeface="Arial"/>
              </a:rPr>
              <a:t>Bottom Line</a:t>
            </a:r>
            <a:r>
              <a:rPr lang="en-US" sz="1000" dirty="0" smtClean="0">
                <a:solidFill>
                  <a:srgbClr val="000000"/>
                </a:solidFill>
                <a:latin typeface="Arial"/>
              </a:rPr>
              <a:t>: </a:t>
            </a:r>
            <a:r>
              <a:rPr lang="en-US" sz="1000" dirty="0">
                <a:solidFill>
                  <a:srgbClr val="000000"/>
                </a:solidFill>
                <a:latin typeface="Arial"/>
              </a:rPr>
              <a:t>Keeping </a:t>
            </a:r>
            <a:r>
              <a:rPr lang="en-US" sz="1000" dirty="0" smtClean="0">
                <a:solidFill>
                  <a:srgbClr val="000000"/>
                </a:solidFill>
                <a:latin typeface="Arial"/>
              </a:rPr>
              <a:t>subspecialty </a:t>
            </a:r>
            <a:r>
              <a:rPr lang="en-US" sz="1000" dirty="0">
                <a:solidFill>
                  <a:srgbClr val="000000"/>
                </a:solidFill>
                <a:latin typeface="Arial"/>
              </a:rPr>
              <a:t>currency </a:t>
            </a:r>
            <a:r>
              <a:rPr lang="en-US" sz="1000" dirty="0" smtClean="0">
                <a:solidFill>
                  <a:srgbClr val="000000"/>
                </a:solidFill>
                <a:latin typeface="Arial"/>
              </a:rPr>
              <a:t>is critical to maintaining capabilities for </a:t>
            </a:r>
            <a:r>
              <a:rPr lang="en-US" sz="1000" smtClean="0">
                <a:solidFill>
                  <a:srgbClr val="000000"/>
                </a:solidFill>
                <a:latin typeface="Arial"/>
              </a:rPr>
              <a:t>wartime specialists.</a:t>
            </a:r>
            <a:endParaRPr lang="en-US" sz="1000" b="1" dirty="0">
              <a:solidFill>
                <a:srgbClr val="000000"/>
              </a:solidFill>
              <a:latin typeface="Arial"/>
            </a:endParaRPr>
          </a:p>
        </p:txBody>
      </p:sp>
      <p:sp>
        <p:nvSpPr>
          <p:cNvPr id="30" name="AutoShape 76"/>
          <p:cNvSpPr>
            <a:spLocks noChangeArrowheads="1"/>
          </p:cNvSpPr>
          <p:nvPr/>
        </p:nvSpPr>
        <p:spPr bwMode="auto">
          <a:xfrm>
            <a:off x="735383" y="3515717"/>
            <a:ext cx="3417988" cy="1231811"/>
          </a:xfrm>
          <a:prstGeom prst="roundRect">
            <a:avLst>
              <a:gd name="adj" fmla="val 12660"/>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a:solidFill>
                  <a:srgbClr val="000000"/>
                </a:solidFill>
                <a:latin typeface="Arial"/>
                <a:cs typeface="Times New Roman" pitchFamily="18" charset="0"/>
              </a:rPr>
              <a:t>GMO: FS, UMO, FMF or SWMDO </a:t>
            </a:r>
            <a:r>
              <a:rPr lang="en-US" sz="1000" dirty="0" smtClean="0">
                <a:solidFill>
                  <a:srgbClr val="000000"/>
                </a:solidFill>
                <a:latin typeface="Arial"/>
                <a:cs typeface="Times New Roman" pitchFamily="18" charset="0"/>
              </a:rPr>
              <a:t>then NSGY training</a:t>
            </a:r>
          </a:p>
          <a:p>
            <a:pPr eaLnBrk="0" hangingPunct="0"/>
            <a:endParaRPr lang="en-US" sz="1000" dirty="0">
              <a:solidFill>
                <a:srgbClr val="000000"/>
              </a:solidFill>
              <a:latin typeface="Arial"/>
              <a:cs typeface="Times New Roman" pitchFamily="18" charset="0"/>
            </a:endParaRPr>
          </a:p>
          <a:p>
            <a:pPr eaLnBrk="0" hangingPunct="0"/>
            <a:r>
              <a:rPr lang="en-US" sz="1000" dirty="0" smtClean="0">
                <a:solidFill>
                  <a:srgbClr val="FF0000"/>
                </a:solidFill>
                <a:latin typeface="Arial"/>
                <a:cs typeface="Times New Roman" pitchFamily="18" charset="0"/>
              </a:rPr>
              <a:t>If straight through, very unlikely to have opportunity for </a:t>
            </a:r>
          </a:p>
          <a:p>
            <a:pPr eaLnBrk="0" hangingPunct="0"/>
            <a:r>
              <a:rPr lang="en-US" sz="1000" dirty="0" smtClean="0">
                <a:solidFill>
                  <a:srgbClr val="FF0000"/>
                </a:solidFill>
                <a:latin typeface="Arial"/>
                <a:cs typeface="Times New Roman" pitchFamily="18" charset="0"/>
              </a:rPr>
              <a:t>Operational tour prior to O-5 </a:t>
            </a:r>
            <a:r>
              <a:rPr lang="en-US" sz="1000" dirty="0" smtClean="0">
                <a:solidFill>
                  <a:srgbClr val="FF0000"/>
                </a:solidFill>
                <a:latin typeface="Arial"/>
                <a:cs typeface="Times New Roman" pitchFamily="18" charset="0"/>
              </a:rPr>
              <a:t>board.</a:t>
            </a:r>
            <a:endParaRPr lang="en-US" sz="1000" dirty="0" smtClean="0">
              <a:solidFill>
                <a:srgbClr val="FF0000"/>
              </a:solidFill>
              <a:latin typeface="Arial"/>
              <a:cs typeface="Times New Roman" pitchFamily="18" charset="0"/>
            </a:endParaRPr>
          </a:p>
          <a:p>
            <a:pPr eaLnBrk="0" hangingPunct="0"/>
            <a:r>
              <a:rPr lang="en-US" sz="1000" dirty="0" smtClean="0">
                <a:solidFill>
                  <a:srgbClr val="FF0000"/>
                </a:solidFill>
                <a:latin typeface="Arial"/>
                <a:cs typeface="Times New Roman" pitchFamily="18" charset="0"/>
              </a:rPr>
              <a:t>Favor deployment or IA tour as a neurosurgeon to minimize </a:t>
            </a:r>
          </a:p>
          <a:p>
            <a:pPr eaLnBrk="0" hangingPunct="0"/>
            <a:r>
              <a:rPr lang="en-US" sz="1000" dirty="0" smtClean="0">
                <a:solidFill>
                  <a:srgbClr val="FF0000"/>
                </a:solidFill>
                <a:latin typeface="Arial"/>
                <a:cs typeface="Times New Roman" pitchFamily="18" charset="0"/>
              </a:rPr>
              <a:t>loss of case collection time for boards.</a:t>
            </a:r>
            <a:endParaRPr lang="en-US" sz="1000" dirty="0">
              <a:solidFill>
                <a:srgbClr val="FF0000"/>
              </a:solidFill>
              <a:latin typeface="Arial"/>
              <a:cs typeface="Times New Roman" pitchFamily="18" charset="0"/>
            </a:endParaRPr>
          </a:p>
        </p:txBody>
      </p:sp>
      <p:sp>
        <p:nvSpPr>
          <p:cNvPr id="28" name="AutoShape 28"/>
          <p:cNvSpPr>
            <a:spLocks noChangeArrowheads="1"/>
          </p:cNvSpPr>
          <p:nvPr/>
        </p:nvSpPr>
        <p:spPr bwMode="auto">
          <a:xfrm>
            <a:off x="6489468" y="3507972"/>
            <a:ext cx="1740132" cy="1219414"/>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latin typeface="Arial"/>
                <a:cs typeface="Times New Roman" pitchFamily="18" charset="0"/>
              </a:rPr>
              <a:t>Senior Executive Tour-</a:t>
            </a:r>
          </a:p>
          <a:p>
            <a:pPr marL="171450" indent="-171450" eaLnBrk="0" hangingPunct="0">
              <a:buFontTx/>
              <a:buChar char="-"/>
            </a:pPr>
            <a:r>
              <a:rPr lang="en-US" sz="1000" dirty="0" smtClean="0">
                <a:latin typeface="Arial"/>
                <a:cs typeface="Times New Roman" pitchFamily="18" charset="0"/>
              </a:rPr>
              <a:t>Fleet, MEF, TYCOM SGN</a:t>
            </a:r>
          </a:p>
          <a:p>
            <a:pPr eaLnBrk="0" hangingPunct="0"/>
            <a:endParaRPr lang="en-US" sz="1000" dirty="0">
              <a:latin typeface="Arial"/>
              <a:cs typeface="Times New Roman" pitchFamily="18" charset="0"/>
            </a:endParaRPr>
          </a:p>
          <a:p>
            <a:pPr eaLnBrk="0" hangingPunct="0"/>
            <a:r>
              <a:rPr lang="en-US" sz="1000" dirty="0" smtClean="0">
                <a:latin typeface="Arial"/>
                <a:cs typeface="Times New Roman" pitchFamily="18" charset="0"/>
              </a:rPr>
              <a:t>Neurosurgery </a:t>
            </a:r>
            <a:r>
              <a:rPr lang="en-US" sz="1000" smtClean="0">
                <a:latin typeface="Arial"/>
                <a:cs typeface="Times New Roman" pitchFamily="18" charset="0"/>
              </a:rPr>
              <a:t>specific tasks</a:t>
            </a:r>
            <a:endParaRPr lang="en-US" sz="1000" dirty="0">
              <a:latin typeface="Arial"/>
              <a:cs typeface="Times New Roman" pitchFamily="18" charset="0"/>
            </a:endParaRPr>
          </a:p>
        </p:txBody>
      </p:sp>
    </p:spTree>
    <p:extLst>
      <p:ext uri="{BB962C8B-B14F-4D97-AF65-F5344CB8AC3E}">
        <p14:creationId xmlns:p14="http://schemas.microsoft.com/office/powerpoint/2010/main" val="5938179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77"/>
          <p:cNvGrpSpPr>
            <a:grpSpLocks/>
          </p:cNvGrpSpPr>
          <p:nvPr/>
        </p:nvGrpSpPr>
        <p:grpSpPr bwMode="auto">
          <a:xfrm>
            <a:off x="563570" y="1897487"/>
            <a:ext cx="8310893" cy="380389"/>
            <a:chOff x="100" y="2555"/>
            <a:chExt cx="5664" cy="413"/>
          </a:xfrm>
        </p:grpSpPr>
        <p:sp>
          <p:nvSpPr>
            <p:cNvPr id="105" name="Line 79"/>
            <p:cNvSpPr>
              <a:spLocks noChangeShapeType="1"/>
            </p:cNvSpPr>
            <p:nvPr/>
          </p:nvSpPr>
          <p:spPr bwMode="auto">
            <a:xfrm flipV="1">
              <a:off x="202" y="2660"/>
              <a:ext cx="5467" cy="1"/>
            </a:xfrm>
            <a:prstGeom prst="line">
              <a:avLst/>
            </a:prstGeom>
            <a:noFill/>
            <a:ln w="25400">
              <a:solidFill>
                <a:schemeClr val="tx1"/>
              </a:solidFill>
              <a:round/>
              <a:headEnd/>
              <a:tailEnd type="triangle" w="med" len="med"/>
            </a:ln>
          </p:spPr>
          <p:txBody>
            <a:bodyPr wrap="none" anchor="ctr"/>
            <a:lstStyle/>
            <a:p>
              <a:pPr eaLnBrk="0" hangingPunct="0"/>
              <a:endParaRPr lang="en-US" sz="2400">
                <a:solidFill>
                  <a:srgbClr val="000000"/>
                </a:solidFill>
                <a:latin typeface="Arial"/>
              </a:endParaRPr>
            </a:p>
          </p:txBody>
        </p:sp>
        <p:sp>
          <p:nvSpPr>
            <p:cNvPr id="104" name="Rectangle 78"/>
            <p:cNvSpPr>
              <a:spLocks noChangeArrowheads="1"/>
            </p:cNvSpPr>
            <p:nvPr/>
          </p:nvSpPr>
          <p:spPr bwMode="auto">
            <a:xfrm>
              <a:off x="100" y="2601"/>
              <a:ext cx="5664" cy="367"/>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1600" dirty="0">
                  <a:solidFill>
                    <a:srgbClr val="000000"/>
                  </a:solidFill>
                  <a:latin typeface="Times New Roman" pitchFamily="18" charset="0"/>
                  <a:cs typeface="Times New Roman" pitchFamily="18" charset="0"/>
                </a:rPr>
                <a:t> </a:t>
              </a:r>
              <a:r>
                <a:rPr lang="en-US" sz="1400" b="1" dirty="0">
                  <a:solidFill>
                    <a:srgbClr val="000000"/>
                  </a:solidFill>
                  <a:latin typeface="Arial"/>
                  <a:cs typeface="Times New Roman" pitchFamily="18" charset="0"/>
                </a:rPr>
                <a:t> </a:t>
              </a:r>
              <a:r>
                <a:rPr lang="en-US" sz="1400" b="1" dirty="0" smtClean="0">
                  <a:solidFill>
                    <a:srgbClr val="000000"/>
                  </a:solidFill>
                  <a:latin typeface="Arial"/>
                  <a:cs typeface="Times New Roman" pitchFamily="18" charset="0"/>
                </a:rPr>
                <a:t>                                       </a:t>
              </a:r>
              <a:r>
                <a:rPr lang="en-US" sz="1000" b="1" dirty="0" smtClean="0">
                  <a:solidFill>
                    <a:srgbClr val="000000"/>
                  </a:solidFill>
                  <a:latin typeface="Arial"/>
                  <a:cs typeface="Times New Roman" pitchFamily="18" charset="0"/>
                </a:rPr>
                <a:t>6                                                12                                                    18                                          24         </a:t>
              </a:r>
              <a:r>
                <a:rPr lang="en-US" sz="1400" b="1" dirty="0" smtClean="0">
                  <a:solidFill>
                    <a:srgbClr val="000000"/>
                  </a:solidFill>
                  <a:latin typeface="Arial"/>
                  <a:cs typeface="Times New Roman" pitchFamily="18" charset="0"/>
                </a:rPr>
                <a:t>   </a:t>
              </a:r>
              <a:endParaRPr lang="en-US" sz="1400" b="1" dirty="0">
                <a:solidFill>
                  <a:srgbClr val="000000"/>
                </a:solidFill>
                <a:latin typeface="Arial"/>
                <a:cs typeface="Times New Roman" pitchFamily="18" charset="0"/>
              </a:endParaRPr>
            </a:p>
          </p:txBody>
        </p:sp>
        <p:sp>
          <p:nvSpPr>
            <p:cNvPr id="106" name="Line 80"/>
            <p:cNvSpPr>
              <a:spLocks noChangeShapeType="1"/>
            </p:cNvSpPr>
            <p:nvPr/>
          </p:nvSpPr>
          <p:spPr bwMode="auto">
            <a:xfrm>
              <a:off x="204" y="2555"/>
              <a:ext cx="0" cy="191"/>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5" name="Line 93"/>
            <p:cNvSpPr>
              <a:spLocks noChangeShapeType="1"/>
            </p:cNvSpPr>
            <p:nvPr/>
          </p:nvSpPr>
          <p:spPr bwMode="auto">
            <a:xfrm flipH="1">
              <a:off x="3788" y="2653"/>
              <a:ext cx="0" cy="80"/>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7" name="Line 95"/>
            <p:cNvSpPr>
              <a:spLocks noChangeShapeType="1"/>
            </p:cNvSpPr>
            <p:nvPr/>
          </p:nvSpPr>
          <p:spPr bwMode="auto">
            <a:xfrm>
              <a:off x="4766" y="2653"/>
              <a:ext cx="0" cy="68"/>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2" name="Line 100"/>
            <p:cNvSpPr>
              <a:spLocks noChangeShapeType="1"/>
            </p:cNvSpPr>
            <p:nvPr/>
          </p:nvSpPr>
          <p:spPr bwMode="auto">
            <a:xfrm>
              <a:off x="2555" y="2660"/>
              <a:ext cx="0" cy="73"/>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5" name="Line 103"/>
            <p:cNvSpPr>
              <a:spLocks noChangeShapeType="1"/>
            </p:cNvSpPr>
            <p:nvPr/>
          </p:nvSpPr>
          <p:spPr bwMode="auto">
            <a:xfrm flipH="1">
              <a:off x="1435" y="2674"/>
              <a:ext cx="0" cy="59"/>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grpSp>
      <p:sp>
        <p:nvSpPr>
          <p:cNvPr id="3091" name="Rectangle 80"/>
          <p:cNvSpPr>
            <a:spLocks noChangeArrowheads="1"/>
          </p:cNvSpPr>
          <p:nvPr/>
        </p:nvSpPr>
        <p:spPr bwMode="auto">
          <a:xfrm>
            <a:off x="963966" y="381000"/>
            <a:ext cx="7923834" cy="492443"/>
          </a:xfrm>
          <a:prstGeom prst="rect">
            <a:avLst/>
          </a:prstGeom>
          <a:noFill/>
          <a:ln w="9525">
            <a:noFill/>
            <a:miter lim="800000"/>
            <a:headEnd/>
            <a:tailEnd/>
          </a:ln>
        </p:spPr>
        <p:txBody>
          <a:bodyPr wrap="square" lIns="0" tIns="0" rIns="0" bIns="0">
            <a:spAutoFit/>
          </a:bodyPr>
          <a:lstStyle/>
          <a:p>
            <a:pPr algn="ctr" eaLnBrk="0" hangingPunct="0"/>
            <a:r>
              <a:rPr lang="en-US" sz="3200" b="1" dirty="0" smtClean="0">
                <a:latin typeface="Arial"/>
                <a:cs typeface="Times New Roman" pitchFamily="18" charset="0"/>
              </a:rPr>
              <a:t>MC Obstetrics and Gynecology Planner</a:t>
            </a:r>
            <a:endParaRPr lang="en-US" sz="3200" b="1" dirty="0">
              <a:latin typeface="Arial"/>
              <a:cs typeface="Times New Roman" pitchFamily="18" charset="0"/>
            </a:endParaRPr>
          </a:p>
        </p:txBody>
      </p:sp>
      <p:sp>
        <p:nvSpPr>
          <p:cNvPr id="57" name="AutoShape 28"/>
          <p:cNvSpPr>
            <a:spLocks noChangeArrowheads="1"/>
          </p:cNvSpPr>
          <p:nvPr/>
        </p:nvSpPr>
        <p:spPr bwMode="auto">
          <a:xfrm>
            <a:off x="6244019" y="2300123"/>
            <a:ext cx="1699564" cy="1733432"/>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SENIOR EXECUTIVE</a:t>
            </a:r>
          </a:p>
          <a:p>
            <a:pPr eaLnBrk="0" hangingPunct="0"/>
            <a:r>
              <a:rPr lang="en-US" sz="1000" dirty="0" smtClean="0">
                <a:solidFill>
                  <a:srgbClr val="000000"/>
                </a:solidFill>
                <a:latin typeface="Arial"/>
                <a:cs typeface="Times New Roman" pitchFamily="18" charset="0"/>
              </a:rPr>
              <a:t>TYCOM, Fleet, MEF</a:t>
            </a:r>
          </a:p>
          <a:p>
            <a:pPr marL="171450" indent="-171450" eaLnBrk="0" hangingPunct="0">
              <a:buFontTx/>
              <a:buChar char="-"/>
            </a:pPr>
            <a:r>
              <a:rPr lang="en-US" sz="1000" dirty="0" smtClean="0">
                <a:solidFill>
                  <a:srgbClr val="000000"/>
                </a:solidFill>
                <a:latin typeface="Arial"/>
                <a:cs typeface="Times New Roman" pitchFamily="18" charset="0"/>
              </a:rPr>
              <a:t>All nominative positions</a:t>
            </a:r>
          </a:p>
          <a:p>
            <a:pPr marL="171450" indent="-171450" eaLnBrk="0" hangingPunct="0">
              <a:buFontTx/>
              <a:buChar char="-"/>
            </a:pPr>
            <a:r>
              <a:rPr lang="en-US" sz="1000" dirty="0" smtClean="0">
                <a:solidFill>
                  <a:srgbClr val="000000"/>
                </a:solidFill>
                <a:latin typeface="Arial"/>
                <a:cs typeface="Times New Roman" pitchFamily="18" charset="0"/>
              </a:rPr>
              <a:t>Selected by corps chief</a:t>
            </a:r>
          </a:p>
          <a:p>
            <a:pPr marL="171450" indent="-171450" eaLnBrk="0" hangingPunct="0">
              <a:buFontTx/>
              <a:buChar char="-"/>
            </a:pPr>
            <a:r>
              <a:rPr lang="en-US" sz="1000" dirty="0" smtClean="0">
                <a:solidFill>
                  <a:srgbClr val="000000"/>
                </a:solidFill>
                <a:latin typeface="Arial"/>
                <a:cs typeface="Times New Roman" pitchFamily="18" charset="0"/>
              </a:rPr>
              <a:t>Must have significant</a:t>
            </a:r>
          </a:p>
          <a:p>
            <a:pPr eaLnBrk="0" hangingPunct="0"/>
            <a:r>
              <a:rPr lang="en-US" sz="1000" dirty="0">
                <a:solidFill>
                  <a:srgbClr val="000000"/>
                </a:solidFill>
                <a:latin typeface="Arial"/>
                <a:cs typeface="Times New Roman" pitchFamily="18" charset="0"/>
              </a:rPr>
              <a:t>o</a:t>
            </a:r>
            <a:r>
              <a:rPr lang="en-US" sz="1000" dirty="0" smtClean="0">
                <a:solidFill>
                  <a:srgbClr val="000000"/>
                </a:solidFill>
                <a:latin typeface="Arial"/>
                <a:cs typeface="Times New Roman" pitchFamily="18" charset="0"/>
              </a:rPr>
              <a:t>perational experience</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Talk to SL, detailer and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Corps Chief leadership to</a:t>
            </a:r>
          </a:p>
          <a:p>
            <a:pPr eaLnBrk="0" hangingPunct="0"/>
            <a:r>
              <a:rPr lang="en-US" sz="1000" i="1" dirty="0">
                <a:effectLst>
                  <a:outerShdw blurRad="38100" dist="38100" dir="2700000" algn="tl">
                    <a:srgbClr val="000000">
                      <a:alpha val="43137"/>
                    </a:srgbClr>
                  </a:outerShdw>
                </a:effectLst>
                <a:latin typeface="Arial"/>
                <a:cs typeface="Times New Roman" pitchFamily="18" charset="0"/>
              </a:rPr>
              <a:t>i</a:t>
            </a:r>
            <a:r>
              <a:rPr lang="en-US" sz="1000" i="1" dirty="0" smtClean="0">
                <a:effectLst>
                  <a:outerShdw blurRad="38100" dist="38100" dir="2700000" algn="tl">
                    <a:srgbClr val="000000">
                      <a:alpha val="43137"/>
                    </a:srgbClr>
                  </a:outerShdw>
                </a:effectLst>
                <a:latin typeface="Arial"/>
                <a:cs typeface="Times New Roman" pitchFamily="18" charset="0"/>
              </a:rPr>
              <a:t>nquire about nominative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billets.</a:t>
            </a:r>
          </a:p>
        </p:txBody>
      </p:sp>
      <p:sp>
        <p:nvSpPr>
          <p:cNvPr id="58" name="AutoShape 29"/>
          <p:cNvSpPr>
            <a:spLocks noChangeArrowheads="1"/>
          </p:cNvSpPr>
          <p:nvPr/>
        </p:nvSpPr>
        <p:spPr bwMode="auto">
          <a:xfrm>
            <a:off x="713236" y="2297458"/>
            <a:ext cx="3711055" cy="1750541"/>
          </a:xfrm>
          <a:prstGeom prst="roundRect">
            <a:avLst>
              <a:gd name="adj" fmla="val 16667"/>
            </a:avLst>
          </a:prstGeom>
          <a:solidFill>
            <a:srgbClr val="CCECFF"/>
          </a:solidFill>
          <a:ln w="9525">
            <a:solidFill>
              <a:schemeClr val="tx1"/>
            </a:solidFill>
            <a:round/>
            <a:headEnd/>
            <a:tailEnd/>
          </a:ln>
        </p:spPr>
        <p:txBody>
          <a:bodyPr wrap="none" lIns="36576" numCol="2" anchor="ctr"/>
          <a:lstStyle/>
          <a:p>
            <a:pPr eaLnBrk="0" hangingPunct="0"/>
            <a:r>
              <a:rPr lang="en-US" sz="1000" b="1" u="sng" dirty="0" smtClean="0">
                <a:solidFill>
                  <a:srgbClr val="000000"/>
                </a:solidFill>
                <a:latin typeface="Arial"/>
                <a:cs typeface="Times New Roman" pitchFamily="18" charset="0"/>
              </a:rPr>
              <a:t>JUNIOR OPERATIONAL    </a:t>
            </a:r>
          </a:p>
          <a:p>
            <a:pPr eaLnBrk="0" hangingPunct="0"/>
            <a:r>
              <a:rPr lang="en-US" sz="1000" dirty="0" smtClean="0">
                <a:solidFill>
                  <a:srgbClr val="000000"/>
                </a:solidFill>
                <a:latin typeface="Arial"/>
                <a:cs typeface="Times New Roman" pitchFamily="18" charset="0"/>
              </a:rPr>
              <a:t>Squadron/Unit FS or UMO</a:t>
            </a:r>
          </a:p>
          <a:p>
            <a:pPr eaLnBrk="0" hangingPunct="0"/>
            <a:r>
              <a:rPr lang="en-US" sz="1000" dirty="0" smtClean="0">
                <a:solidFill>
                  <a:srgbClr val="000000"/>
                </a:solidFill>
                <a:latin typeface="Arial"/>
                <a:cs typeface="Times New Roman" pitchFamily="18" charset="0"/>
              </a:rPr>
              <a:t>Small Deck SMO</a:t>
            </a:r>
          </a:p>
          <a:p>
            <a:pPr eaLnBrk="0" hangingPunct="0"/>
            <a:r>
              <a:rPr lang="en-US" sz="1000" dirty="0" smtClean="0">
                <a:solidFill>
                  <a:srgbClr val="000000"/>
                </a:solidFill>
                <a:latin typeface="Arial"/>
                <a:cs typeface="Times New Roman" pitchFamily="18" charset="0"/>
              </a:rPr>
              <a:t>USMC Battalion Surgeon</a:t>
            </a: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91" name="Text Box 67"/>
          <p:cNvSpPr txBox="1">
            <a:spLocks noChangeArrowheads="1"/>
          </p:cNvSpPr>
          <p:nvPr/>
        </p:nvSpPr>
        <p:spPr bwMode="auto">
          <a:xfrm>
            <a:off x="218402" y="1134009"/>
            <a:ext cx="8707195" cy="779059"/>
          </a:xfrm>
          <a:prstGeom prst="rect">
            <a:avLst/>
          </a:prstGeom>
          <a:noFill/>
          <a:ln w="9525">
            <a:noFill/>
            <a:miter lim="800000"/>
            <a:headEnd/>
            <a:tailEnd/>
          </a:ln>
          <a:effectLst/>
        </p:spPr>
        <p:txBody>
          <a:bodyPr wrap="square">
            <a:spAutoFit/>
          </a:bodyPr>
          <a:lstStyle/>
          <a:p>
            <a:pPr eaLnBrk="0" hangingPunct="0">
              <a:lnSpc>
                <a:spcPct val="85000"/>
              </a:lnSpc>
              <a:defRPr/>
            </a:pPr>
            <a:r>
              <a:rPr lang="en-US" sz="1050" b="1" dirty="0">
                <a:solidFill>
                  <a:srgbClr val="000000"/>
                </a:solidFill>
                <a:latin typeface="Arial"/>
              </a:rPr>
              <a:t>Intent: </a:t>
            </a:r>
            <a:r>
              <a:rPr lang="en-US" sz="1050" dirty="0">
                <a:solidFill>
                  <a:srgbClr val="000000"/>
                </a:solidFill>
                <a:latin typeface="Arial"/>
              </a:rPr>
              <a:t>The Navy </a:t>
            </a:r>
            <a:r>
              <a:rPr lang="en-US" sz="1050" dirty="0" smtClean="0">
                <a:solidFill>
                  <a:srgbClr val="000000"/>
                </a:solidFill>
                <a:latin typeface="Arial"/>
              </a:rPr>
              <a:t>MC Career Progression slide displays the larger leadership and promotional spectrum with an operational focus.  This slide specifically addresses opportunities within the </a:t>
            </a:r>
            <a:r>
              <a:rPr lang="en-US" sz="1050" b="1" dirty="0" smtClean="0">
                <a:latin typeface="Arial"/>
              </a:rPr>
              <a:t>OB/GYN</a:t>
            </a:r>
            <a:r>
              <a:rPr lang="en-US" sz="1050" i="1" dirty="0" smtClean="0">
                <a:solidFill>
                  <a:srgbClr val="FF0000"/>
                </a:solidFill>
                <a:latin typeface="Arial"/>
              </a:rPr>
              <a:t> </a:t>
            </a:r>
            <a:r>
              <a:rPr lang="en-US" sz="1050" dirty="0" smtClean="0">
                <a:solidFill>
                  <a:srgbClr val="000000"/>
                </a:solidFill>
                <a:latin typeface="Arial"/>
              </a:rPr>
              <a:t>career pathway and suitable operational billets.</a:t>
            </a:r>
            <a:r>
              <a:rPr lang="en-US" sz="1050" dirty="0">
                <a:solidFill>
                  <a:srgbClr val="000000"/>
                </a:solidFill>
                <a:latin typeface="Arial"/>
              </a:rPr>
              <a:t/>
            </a:r>
            <a:br>
              <a:rPr lang="en-US" sz="1050" dirty="0">
                <a:solidFill>
                  <a:srgbClr val="000000"/>
                </a:solidFill>
                <a:latin typeface="Arial"/>
              </a:rPr>
            </a:br>
            <a:r>
              <a:rPr lang="en-US" sz="1050" b="1" dirty="0" smtClean="0">
                <a:solidFill>
                  <a:srgbClr val="000000"/>
                </a:solidFill>
                <a:latin typeface="Arial"/>
              </a:rPr>
              <a:t>Expectations</a:t>
            </a:r>
            <a:r>
              <a:rPr lang="en-US" sz="1050" b="1" dirty="0">
                <a:solidFill>
                  <a:srgbClr val="000000"/>
                </a:solidFill>
                <a:latin typeface="Arial"/>
              </a:rPr>
              <a:t>:</a:t>
            </a:r>
            <a:r>
              <a:rPr lang="en-US" sz="1050" dirty="0">
                <a:solidFill>
                  <a:srgbClr val="000000"/>
                </a:solidFill>
                <a:latin typeface="Arial"/>
              </a:rPr>
              <a:t> </a:t>
            </a:r>
            <a:r>
              <a:rPr lang="en-US" sz="1050" dirty="0" smtClean="0">
                <a:solidFill>
                  <a:srgbClr val="000000"/>
                </a:solidFill>
                <a:latin typeface="Arial"/>
              </a:rPr>
              <a:t>The career minded Navy Physician is expected to balance the demands of excellence as a physician against those of operational medicine leadership.  Maintaining currency in the three domains listed below is optimal and requires intentional career management.  The listed opportunities are illustrative but not exhaustive.  </a:t>
            </a:r>
            <a:endParaRPr lang="en-US" sz="1050" b="1" dirty="0">
              <a:solidFill>
                <a:srgbClr val="000000"/>
              </a:solidFill>
              <a:latin typeface="Arial"/>
            </a:endParaRPr>
          </a:p>
        </p:txBody>
      </p:sp>
      <p:sp>
        <p:nvSpPr>
          <p:cNvPr id="98" name="AutoShape 76"/>
          <p:cNvSpPr>
            <a:spLocks noChangeArrowheads="1"/>
          </p:cNvSpPr>
          <p:nvPr/>
        </p:nvSpPr>
        <p:spPr bwMode="auto">
          <a:xfrm>
            <a:off x="4424292" y="2298221"/>
            <a:ext cx="1810447" cy="1735334"/>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900" b="1" u="sng" dirty="0" smtClean="0">
                <a:solidFill>
                  <a:srgbClr val="000000"/>
                </a:solidFill>
                <a:latin typeface="Arial"/>
                <a:cs typeface="Times New Roman" pitchFamily="18" charset="0"/>
              </a:rPr>
              <a:t>EXECUTIVE OPERATIONAL</a:t>
            </a:r>
          </a:p>
          <a:p>
            <a:pPr eaLnBrk="0" hangingPunct="0"/>
            <a:r>
              <a:rPr lang="en-US" sz="900" dirty="0" smtClean="0">
                <a:solidFill>
                  <a:srgbClr val="000000"/>
                </a:solidFill>
                <a:latin typeface="Arial"/>
                <a:cs typeface="Times New Roman" pitchFamily="18" charset="0"/>
              </a:rPr>
              <a:t>CVN/LHD/LHA SMO</a:t>
            </a:r>
          </a:p>
          <a:p>
            <a:pPr eaLnBrk="0" hangingPunct="0"/>
            <a:r>
              <a:rPr lang="en-US" sz="900" dirty="0">
                <a:solidFill>
                  <a:srgbClr val="000000"/>
                </a:solidFill>
                <a:latin typeface="Arial"/>
                <a:cs typeface="Times New Roman" pitchFamily="18" charset="0"/>
              </a:rPr>
              <a:t>Group UMO</a:t>
            </a:r>
          </a:p>
          <a:p>
            <a:pPr eaLnBrk="0" hangingPunct="0"/>
            <a:r>
              <a:rPr lang="en-US" sz="900" dirty="0" smtClean="0">
                <a:solidFill>
                  <a:srgbClr val="000000"/>
                </a:solidFill>
                <a:latin typeface="Arial"/>
                <a:cs typeface="Times New Roman" pitchFamily="18" charset="0"/>
              </a:rPr>
              <a:t>CATF Surgeon/FST OIC</a:t>
            </a:r>
          </a:p>
          <a:p>
            <a:pPr eaLnBrk="0" hangingPunct="0"/>
            <a:r>
              <a:rPr lang="en-US" sz="900" dirty="0" smtClean="0">
                <a:solidFill>
                  <a:srgbClr val="000000"/>
                </a:solidFill>
                <a:latin typeface="Arial"/>
                <a:cs typeface="Times New Roman" pitchFamily="18" charset="0"/>
              </a:rPr>
              <a:t>MARDIV/MLG/Wing Surgeon</a:t>
            </a:r>
          </a:p>
          <a:p>
            <a:pPr eaLnBrk="0" hangingPunct="0"/>
            <a:r>
              <a:rPr lang="en-US" sz="900" dirty="0" smtClean="0">
                <a:solidFill>
                  <a:srgbClr val="000000"/>
                </a:solidFill>
                <a:latin typeface="Arial"/>
                <a:cs typeface="Times New Roman" pitchFamily="18" charset="0"/>
              </a:rPr>
              <a:t>T-AH Director</a:t>
            </a:r>
          </a:p>
          <a:p>
            <a:pPr eaLnBrk="0" hangingPunct="0"/>
            <a:r>
              <a:rPr lang="en-US" sz="900" dirty="0" smtClean="0">
                <a:solidFill>
                  <a:srgbClr val="000000"/>
                </a:solidFill>
                <a:latin typeface="Arial"/>
                <a:cs typeface="Times New Roman" pitchFamily="18" charset="0"/>
              </a:rPr>
              <a:t>Senior GHE billet</a:t>
            </a:r>
          </a:p>
          <a:p>
            <a:pPr eaLnBrk="0" hangingPunct="0"/>
            <a:r>
              <a:rPr lang="en-US" sz="900" smtClean="0">
                <a:latin typeface="Arial"/>
                <a:cs typeface="Times New Roman" pitchFamily="18" charset="0"/>
              </a:rPr>
              <a:t>Defense </a:t>
            </a:r>
            <a:r>
              <a:rPr lang="en-US" sz="900" dirty="0" smtClean="0">
                <a:latin typeface="Arial"/>
                <a:cs typeface="Times New Roman" pitchFamily="18" charset="0"/>
              </a:rPr>
              <a:t>Health Agency</a:t>
            </a:r>
          </a:p>
        </p:txBody>
      </p:sp>
      <p:sp>
        <p:nvSpPr>
          <p:cNvPr id="110" name="AutoShape 75"/>
          <p:cNvSpPr>
            <a:spLocks noChangeArrowheads="1"/>
          </p:cNvSpPr>
          <p:nvPr/>
        </p:nvSpPr>
        <p:spPr bwMode="auto">
          <a:xfrm>
            <a:off x="737452" y="4055864"/>
            <a:ext cx="3686839" cy="699487"/>
          </a:xfrm>
          <a:prstGeom prst="roundRect">
            <a:avLst>
              <a:gd name="adj" fmla="val 16667"/>
            </a:avLst>
          </a:prstGeom>
          <a:solidFill>
            <a:schemeClr val="bg1">
              <a:lumMod val="85000"/>
            </a:schemeClr>
          </a:solidFill>
          <a:ln w="9525">
            <a:solidFill>
              <a:schemeClr val="tx1"/>
            </a:solidFill>
            <a:round/>
            <a:headEnd/>
            <a:tailEnd/>
          </a:ln>
        </p:spPr>
        <p:txBody>
          <a:bodyPr wrap="none" lIns="36576" numCol="2" anchor="ctr"/>
          <a:lstStyle/>
          <a:p>
            <a:pPr eaLnBrk="0" hangingPunct="0"/>
            <a:r>
              <a:rPr lang="en-US" sz="1000" dirty="0" smtClean="0">
                <a:solidFill>
                  <a:srgbClr val="000000"/>
                </a:solidFill>
                <a:latin typeface="Arial"/>
              </a:rPr>
              <a:t>Res/Fellowship/Board Cert  USU Assistant Professor</a:t>
            </a:r>
          </a:p>
          <a:p>
            <a:pPr eaLnBrk="0" hangingPunct="0"/>
            <a:r>
              <a:rPr lang="en-US" sz="1000" dirty="0" smtClean="0">
                <a:solidFill>
                  <a:srgbClr val="000000"/>
                </a:solidFill>
                <a:latin typeface="Arial"/>
              </a:rPr>
              <a:t>MEC Committee Member  </a:t>
            </a:r>
            <a:r>
              <a:rPr lang="en-US" sz="1000" dirty="0" smtClean="0">
                <a:latin typeface="Arial"/>
              </a:rPr>
              <a:t>Academy Fellow (FACOG)</a:t>
            </a:r>
          </a:p>
          <a:p>
            <a:pPr marL="171450" indent="-171450" eaLnBrk="0" hangingPunct="0">
              <a:buFont typeface="Wingdings" panose="05000000000000000000" pitchFamily="2" charset="2"/>
              <a:buChar char="ß"/>
            </a:pPr>
            <a:r>
              <a:rPr lang="en-US" sz="1000" i="1" dirty="0" smtClean="0">
                <a:effectLst>
                  <a:outerShdw blurRad="38100" dist="38100" dir="2700000" algn="tl">
                    <a:srgbClr val="000000">
                      <a:alpha val="43137"/>
                    </a:srgbClr>
                  </a:outerShdw>
                </a:effectLst>
                <a:latin typeface="Arial"/>
                <a:sym typeface="Wingdings" panose="05000000000000000000" pitchFamily="2" charset="2"/>
              </a:rPr>
              <a:t>Must </a:t>
            </a:r>
            <a:r>
              <a:rPr lang="en-US" sz="1000" i="1" dirty="0">
                <a:effectLst>
                  <a:outerShdw blurRad="38100" dist="38100" dir="2700000" algn="tl">
                    <a:srgbClr val="000000">
                      <a:alpha val="43137"/>
                    </a:srgbClr>
                  </a:outerShdw>
                </a:effectLst>
                <a:latin typeface="Arial"/>
                <a:sym typeface="Wingdings" panose="05000000000000000000" pitchFamily="2" charset="2"/>
              </a:rPr>
              <a:t>be board </a:t>
            </a:r>
            <a:r>
              <a:rPr lang="en-US" sz="1000" i="1" dirty="0" smtClean="0">
                <a:effectLst>
                  <a:outerShdw blurRad="38100" dist="38100" dir="2700000" algn="tl">
                    <a:srgbClr val="000000">
                      <a:alpha val="43137"/>
                    </a:srgbClr>
                  </a:outerShdw>
                </a:effectLst>
                <a:latin typeface="Arial"/>
                <a:sym typeface="Wingdings" panose="05000000000000000000" pitchFamily="2" charset="2"/>
              </a:rPr>
              <a:t>cert by CDR</a:t>
            </a:r>
          </a:p>
          <a:p>
            <a:pPr eaLnBrk="0" hangingPunct="0"/>
            <a:endParaRPr lang="en-US" sz="1000" dirty="0" smtClean="0">
              <a:latin typeface="Arial"/>
            </a:endParaRPr>
          </a:p>
          <a:p>
            <a:pPr eaLnBrk="0" hangingPunct="0"/>
            <a:r>
              <a:rPr lang="en-US" sz="1000" dirty="0" smtClean="0">
                <a:latin typeface="Arial"/>
              </a:rPr>
              <a:t>House Staff Council      </a:t>
            </a:r>
          </a:p>
          <a:p>
            <a:pPr eaLnBrk="0" hangingPunct="0"/>
            <a:r>
              <a:rPr lang="en-US" sz="1000" dirty="0" smtClean="0">
                <a:latin typeface="Arial"/>
              </a:rPr>
              <a:t>GME (Rotation </a:t>
            </a:r>
            <a:r>
              <a:rPr lang="en-US" sz="1000" dirty="0" err="1" smtClean="0">
                <a:latin typeface="Arial"/>
              </a:rPr>
              <a:t>coord</a:t>
            </a:r>
            <a:r>
              <a:rPr lang="en-US" sz="1000" dirty="0" smtClean="0">
                <a:latin typeface="Arial"/>
              </a:rPr>
              <a:t>, APD)</a:t>
            </a:r>
          </a:p>
        </p:txBody>
      </p:sp>
      <p:sp>
        <p:nvSpPr>
          <p:cNvPr id="111" name="AutoShape 76"/>
          <p:cNvSpPr>
            <a:spLocks noChangeArrowheads="1"/>
          </p:cNvSpPr>
          <p:nvPr/>
        </p:nvSpPr>
        <p:spPr bwMode="auto">
          <a:xfrm>
            <a:off x="4415012" y="4033556"/>
            <a:ext cx="1829875" cy="713160"/>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900" dirty="0" smtClean="0">
                <a:solidFill>
                  <a:srgbClr val="000000"/>
                </a:solidFill>
                <a:latin typeface="Arial"/>
                <a:cs typeface="Times New Roman" pitchFamily="18" charset="0"/>
              </a:rPr>
              <a:t>Associate Master Clinician</a:t>
            </a:r>
          </a:p>
          <a:p>
            <a:pPr eaLnBrk="0" hangingPunct="0"/>
            <a:r>
              <a:rPr lang="en-US" sz="900" dirty="0" smtClean="0">
                <a:latin typeface="Arial"/>
                <a:cs typeface="Times New Roman" pitchFamily="18" charset="0"/>
              </a:rPr>
              <a:t>USU Associate Professor</a:t>
            </a:r>
          </a:p>
          <a:p>
            <a:pPr eaLnBrk="0" hangingPunct="0"/>
            <a:r>
              <a:rPr lang="en-US" sz="900" dirty="0" smtClean="0">
                <a:latin typeface="Arial"/>
                <a:cs typeface="Times New Roman" pitchFamily="18" charset="0"/>
              </a:rPr>
              <a:t>MEC Chair, FFRAB Chair</a:t>
            </a:r>
          </a:p>
          <a:p>
            <a:pPr eaLnBrk="0" hangingPunct="0"/>
            <a:r>
              <a:rPr lang="en-US" sz="900" dirty="0" smtClean="0">
                <a:latin typeface="Arial"/>
                <a:cs typeface="Times New Roman" pitchFamily="18" charset="0"/>
              </a:rPr>
              <a:t>ACOG </a:t>
            </a:r>
            <a:r>
              <a:rPr lang="en-US" sz="900" dirty="0" err="1" smtClean="0">
                <a:latin typeface="Arial"/>
                <a:cs typeface="Times New Roman" pitchFamily="18" charset="0"/>
              </a:rPr>
              <a:t>cmte</a:t>
            </a:r>
            <a:r>
              <a:rPr lang="en-US" sz="900" dirty="0" smtClean="0">
                <a:latin typeface="Arial"/>
                <a:cs typeface="Times New Roman" pitchFamily="18" charset="0"/>
              </a:rPr>
              <a:t> or Board Examiner</a:t>
            </a:r>
          </a:p>
          <a:p>
            <a:pPr eaLnBrk="0" hangingPunct="0"/>
            <a:r>
              <a:rPr lang="en-US" sz="900" dirty="0" smtClean="0">
                <a:latin typeface="Arial"/>
                <a:cs typeface="Times New Roman" pitchFamily="18" charset="0"/>
              </a:rPr>
              <a:t>Program Director</a:t>
            </a:r>
          </a:p>
        </p:txBody>
      </p:sp>
      <p:sp>
        <p:nvSpPr>
          <p:cNvPr id="112" name="AutoShape 28"/>
          <p:cNvSpPr>
            <a:spLocks noChangeArrowheads="1"/>
          </p:cNvSpPr>
          <p:nvPr/>
        </p:nvSpPr>
        <p:spPr bwMode="auto">
          <a:xfrm>
            <a:off x="6255787" y="4041420"/>
            <a:ext cx="1687795" cy="705295"/>
          </a:xfrm>
          <a:prstGeom prst="roundRect">
            <a:avLst>
              <a:gd name="adj" fmla="val 16667"/>
            </a:avLst>
          </a:prstGeom>
          <a:solidFill>
            <a:schemeClr val="bg1">
              <a:lumMod val="85000"/>
            </a:schemeClr>
          </a:solidFill>
          <a:ln w="9525">
            <a:solidFill>
              <a:schemeClr val="tx1"/>
            </a:solidFill>
            <a:round/>
            <a:headEnd/>
            <a:tailEnd/>
          </a:ln>
        </p:spPr>
        <p:txBody>
          <a:bodyPr wrap="none" lIns="36576" numCol="2" anchor="ctr"/>
          <a:lstStyle/>
          <a:p>
            <a:pPr eaLnBrk="0" hangingPunct="0"/>
            <a:r>
              <a:rPr lang="en-US" sz="800" dirty="0" smtClean="0">
                <a:solidFill>
                  <a:srgbClr val="000000"/>
                </a:solidFill>
                <a:latin typeface="Arial"/>
                <a:cs typeface="Times New Roman" pitchFamily="18" charset="0"/>
              </a:rPr>
              <a:t>Master Clinician</a:t>
            </a:r>
          </a:p>
          <a:p>
            <a:pPr eaLnBrk="0" hangingPunct="0"/>
            <a:r>
              <a:rPr lang="en-US" sz="800" dirty="0" smtClean="0">
                <a:solidFill>
                  <a:srgbClr val="000000"/>
                </a:solidFill>
                <a:latin typeface="Arial"/>
                <a:cs typeface="Times New Roman" pitchFamily="18" charset="0"/>
              </a:rPr>
              <a:t>USU Professor</a:t>
            </a:r>
          </a:p>
          <a:p>
            <a:pPr eaLnBrk="0" hangingPunct="0"/>
            <a:r>
              <a:rPr lang="en-US" sz="800" dirty="0" smtClean="0">
                <a:solidFill>
                  <a:srgbClr val="000000"/>
                </a:solidFill>
                <a:latin typeface="Arial"/>
                <a:cs typeface="Times New Roman" pitchFamily="18" charset="0"/>
              </a:rPr>
              <a:t>Spec Leader</a:t>
            </a:r>
          </a:p>
          <a:p>
            <a:pPr eaLnBrk="0" hangingPunct="0"/>
            <a:r>
              <a:rPr lang="en-US" sz="800" dirty="0" smtClean="0">
                <a:latin typeface="Arial"/>
                <a:cs typeface="Times New Roman" pitchFamily="18" charset="0"/>
              </a:rPr>
              <a:t>DHA </a:t>
            </a:r>
            <a:r>
              <a:rPr lang="en-US" sz="700" dirty="0" smtClean="0">
                <a:latin typeface="Arial"/>
                <a:cs typeface="Times New Roman" pitchFamily="18" charset="0"/>
              </a:rPr>
              <a:t>WICC Chair </a:t>
            </a:r>
          </a:p>
          <a:p>
            <a:pPr eaLnBrk="0" hangingPunct="0"/>
            <a:r>
              <a:rPr lang="en-US" sz="800" dirty="0" err="1" smtClean="0">
                <a:latin typeface="Arial"/>
                <a:cs typeface="Times New Roman" pitchFamily="18" charset="0"/>
              </a:rPr>
              <a:t>Prog</a:t>
            </a:r>
            <a:r>
              <a:rPr lang="en-US" sz="800" dirty="0" smtClean="0">
                <a:latin typeface="Arial"/>
                <a:cs typeface="Times New Roman" pitchFamily="18" charset="0"/>
              </a:rPr>
              <a:t> Director</a:t>
            </a:r>
          </a:p>
          <a:p>
            <a:pPr eaLnBrk="0" hangingPunct="0"/>
            <a:r>
              <a:rPr lang="en-US" sz="800" dirty="0" smtClean="0">
                <a:latin typeface="Arial"/>
                <a:cs typeface="Times New Roman" pitchFamily="18" charset="0"/>
              </a:rPr>
              <a:t>ACOG </a:t>
            </a:r>
            <a:r>
              <a:rPr lang="en-US" sz="800" dirty="0" err="1" smtClean="0">
                <a:latin typeface="Arial"/>
                <a:cs typeface="Times New Roman" pitchFamily="18" charset="0"/>
              </a:rPr>
              <a:t>Sr</a:t>
            </a:r>
            <a:r>
              <a:rPr lang="en-US" sz="800" dirty="0" smtClean="0">
                <a:latin typeface="Arial"/>
                <a:cs typeface="Times New Roman" pitchFamily="18" charset="0"/>
              </a:rPr>
              <a:t> Chair</a:t>
            </a:r>
          </a:p>
          <a:p>
            <a:pPr eaLnBrk="0" hangingPunct="0"/>
            <a:r>
              <a:rPr lang="en-US" sz="800" dirty="0" smtClean="0">
                <a:latin typeface="Arial"/>
                <a:cs typeface="Times New Roman" pitchFamily="18" charset="0"/>
              </a:rPr>
              <a:t>MTF Director</a:t>
            </a:r>
          </a:p>
        </p:txBody>
      </p:sp>
      <p:pic>
        <p:nvPicPr>
          <p:cNvPr id="92"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67" r="10412" b="65895"/>
          <a:stretch/>
        </p:blipFill>
        <p:spPr bwMode="auto">
          <a:xfrm>
            <a:off x="6553705" y="2007091"/>
            <a:ext cx="426840" cy="270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641" r="29050" b="71346"/>
          <a:stretch/>
        </p:blipFill>
        <p:spPr bwMode="auto">
          <a:xfrm>
            <a:off x="4623740" y="2018479"/>
            <a:ext cx="292762" cy="271901"/>
          </a:xfrm>
          <a:prstGeom prst="rect">
            <a:avLst/>
          </a:prstGeom>
          <a:solidFill>
            <a:srgbClr val="CCECFF"/>
          </a:solidFill>
          <a:ln>
            <a:noFill/>
          </a:ln>
          <a:effectLst>
            <a:softEdge rad="25400"/>
          </a:effectLst>
          <a:extLst/>
        </p:spPr>
      </p:pic>
      <p:pic>
        <p:nvPicPr>
          <p:cNvPr id="94"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298" t="1510" r="28267" b="69953"/>
          <a:stretch/>
        </p:blipFill>
        <p:spPr bwMode="auto">
          <a:xfrm>
            <a:off x="2759647" y="2019064"/>
            <a:ext cx="297183" cy="281120"/>
          </a:xfrm>
          <a:prstGeom prst="rect">
            <a:avLst/>
          </a:prstGeom>
          <a:noFill/>
          <a:ln>
            <a:noFill/>
          </a:ln>
          <a:effectLst>
            <a:softEdge rad="25400"/>
          </a:effectLst>
          <a:extLst/>
        </p:spPr>
      </p:pic>
      <p:pic>
        <p:nvPicPr>
          <p:cNvPr id="95"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341" t="1634" r="18549" b="68868"/>
          <a:stretch/>
        </p:blipFill>
        <p:spPr bwMode="auto">
          <a:xfrm>
            <a:off x="963966" y="2028131"/>
            <a:ext cx="284719" cy="269328"/>
          </a:xfrm>
          <a:prstGeom prst="rect">
            <a:avLst/>
          </a:prstGeom>
          <a:noFill/>
          <a:ln>
            <a:noFill/>
          </a:ln>
          <a:effectLst>
            <a:softEdge rad="254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rot="16200000">
            <a:off x="-1013026" y="3889273"/>
            <a:ext cx="3004349" cy="492443"/>
          </a:xfrm>
          <a:prstGeom prst="rect">
            <a:avLst/>
          </a:prstGeom>
          <a:noFill/>
        </p:spPr>
        <p:txBody>
          <a:bodyPr wrap="none" rtlCol="0">
            <a:spAutoFit/>
          </a:bodyPr>
          <a:lstStyle/>
          <a:p>
            <a:pPr algn="ctr"/>
            <a:r>
              <a:rPr lang="en-US" sz="1400" b="1" u="sng" dirty="0" smtClean="0"/>
              <a:t>Opportunities</a:t>
            </a:r>
          </a:p>
          <a:p>
            <a:pPr algn="ctr"/>
            <a:r>
              <a:rPr lang="en-US" sz="1200" u="sng" dirty="0" smtClean="0"/>
              <a:t>Educational</a:t>
            </a:r>
            <a:r>
              <a:rPr lang="en-US" sz="1200" dirty="0" smtClean="0"/>
              <a:t>  </a:t>
            </a:r>
            <a:r>
              <a:rPr lang="en-US" sz="1200" u="sng" dirty="0" smtClean="0"/>
              <a:t> Clinical</a:t>
            </a:r>
            <a:r>
              <a:rPr lang="en-US" sz="1200" dirty="0" smtClean="0"/>
              <a:t>              </a:t>
            </a:r>
            <a:r>
              <a:rPr lang="en-US" sz="1200" u="sng" dirty="0" smtClean="0"/>
              <a:t>Operational</a:t>
            </a:r>
            <a:endParaRPr lang="en-US" sz="1200" u="sng" dirty="0"/>
          </a:p>
        </p:txBody>
      </p:sp>
      <p:sp>
        <p:nvSpPr>
          <p:cNvPr id="34" name="AutoShape 29"/>
          <p:cNvSpPr>
            <a:spLocks noChangeArrowheads="1"/>
          </p:cNvSpPr>
          <p:nvPr/>
        </p:nvSpPr>
        <p:spPr bwMode="auto">
          <a:xfrm>
            <a:off x="737452" y="4762443"/>
            <a:ext cx="3685622" cy="705296"/>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BROC/BMDOC, AROC/AMDOC</a:t>
            </a:r>
            <a:endParaRPr lang="en-US" sz="1000" dirty="0">
              <a:solidFill>
                <a:srgbClr val="000000"/>
              </a:solidFill>
              <a:latin typeface="Arial"/>
              <a:cs typeface="Times New Roman" pitchFamily="18" charset="0"/>
            </a:endParaRPr>
          </a:p>
          <a:p>
            <a:pPr eaLnBrk="0" hangingPunct="0"/>
            <a:r>
              <a:rPr lang="en-US" sz="1000" dirty="0">
                <a:solidFill>
                  <a:srgbClr val="000000"/>
                </a:solidFill>
                <a:latin typeface="Arial"/>
                <a:cs typeface="Times New Roman" pitchFamily="18" charset="0"/>
              </a:rPr>
              <a:t>LSS </a:t>
            </a:r>
            <a:r>
              <a:rPr lang="en-US" sz="1000" dirty="0" smtClean="0">
                <a:solidFill>
                  <a:srgbClr val="000000"/>
                </a:solidFill>
                <a:latin typeface="Arial"/>
                <a:cs typeface="Times New Roman" pitchFamily="18" charset="0"/>
              </a:rPr>
              <a:t>Green/Yellow Belt</a:t>
            </a:r>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JPME1</a:t>
            </a:r>
          </a:p>
          <a:p>
            <a:pPr eaLnBrk="0" hangingPunct="0"/>
            <a:r>
              <a:rPr lang="en-US" sz="1000" dirty="0" smtClean="0">
                <a:solidFill>
                  <a:srgbClr val="000000"/>
                </a:solidFill>
                <a:latin typeface="Arial"/>
                <a:cs typeface="Times New Roman" pitchFamily="18" charset="0"/>
              </a:rPr>
              <a:t>Tropical Medicine/Med Excellence</a:t>
            </a:r>
            <a:endParaRPr lang="en-US" sz="1000" dirty="0">
              <a:solidFill>
                <a:srgbClr val="000000"/>
              </a:solidFill>
              <a:latin typeface="Arial"/>
              <a:cs typeface="Times New Roman" pitchFamily="18" charset="0"/>
            </a:endParaRPr>
          </a:p>
        </p:txBody>
      </p:sp>
      <p:sp>
        <p:nvSpPr>
          <p:cNvPr id="35" name="AutoShape 29"/>
          <p:cNvSpPr>
            <a:spLocks noChangeArrowheads="1"/>
          </p:cNvSpPr>
          <p:nvPr/>
        </p:nvSpPr>
        <p:spPr bwMode="auto">
          <a:xfrm>
            <a:off x="4424291" y="4754579"/>
            <a:ext cx="1819728"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i="1" dirty="0">
              <a:solidFill>
                <a:srgbClr val="000000"/>
              </a:solidFill>
              <a:latin typeface="Arial"/>
              <a:cs typeface="Times New Roman" pitchFamily="18" charset="0"/>
            </a:endParaRPr>
          </a:p>
          <a:p>
            <a:pPr eaLnBrk="0" hangingPunct="0"/>
            <a:endParaRPr lang="en-US" sz="900" dirty="0">
              <a:solidFill>
                <a:srgbClr val="000000"/>
              </a:solidFill>
              <a:latin typeface="Arial"/>
              <a:cs typeface="Times New Roman" pitchFamily="18" charset="0"/>
            </a:endParaRPr>
          </a:p>
          <a:p>
            <a:pPr eaLnBrk="0" hangingPunct="0"/>
            <a:r>
              <a:rPr lang="en-US" sz="900" dirty="0" smtClean="0">
                <a:solidFill>
                  <a:srgbClr val="000000"/>
                </a:solidFill>
                <a:latin typeface="Arial"/>
                <a:cs typeface="Times New Roman" pitchFamily="18" charset="0"/>
              </a:rPr>
              <a:t>Masters in Public Health</a:t>
            </a:r>
          </a:p>
          <a:p>
            <a:pPr eaLnBrk="0" hangingPunct="0"/>
            <a:r>
              <a:rPr lang="en-US" sz="900" dirty="0" smtClean="0">
                <a:solidFill>
                  <a:srgbClr val="000000"/>
                </a:solidFill>
                <a:latin typeface="Arial"/>
                <a:cs typeface="Times New Roman" pitchFamily="18" charset="0"/>
              </a:rPr>
              <a:t>LSS Black Belt   </a:t>
            </a:r>
          </a:p>
          <a:p>
            <a:pPr eaLnBrk="0" hangingPunct="0"/>
            <a:r>
              <a:rPr lang="en-US" sz="900" dirty="0" smtClean="0">
                <a:solidFill>
                  <a:srgbClr val="000000"/>
                </a:solidFill>
                <a:latin typeface="Arial"/>
                <a:cs typeface="Times New Roman" pitchFamily="18" charset="0"/>
              </a:rPr>
              <a:t>JPME2 </a:t>
            </a:r>
          </a:p>
          <a:p>
            <a:pPr eaLnBrk="0" hangingPunct="0"/>
            <a:r>
              <a:rPr lang="en-US" sz="900" dirty="0" smtClean="0">
                <a:solidFill>
                  <a:srgbClr val="000000"/>
                </a:solidFill>
                <a:latin typeface="Arial"/>
                <a:cs typeface="Times New Roman" pitchFamily="18" charset="0"/>
              </a:rPr>
              <a:t>Peer Reviewer</a:t>
            </a:r>
          </a:p>
          <a:p>
            <a:pPr eaLnBrk="0" hangingPunct="0"/>
            <a:r>
              <a:rPr lang="en-US" sz="900" dirty="0" smtClean="0">
                <a:latin typeface="Arial"/>
                <a:cs typeface="Times New Roman" pitchFamily="18" charset="0"/>
              </a:rPr>
              <a:t>Tricare financial management    </a:t>
            </a:r>
          </a:p>
          <a:p>
            <a:pPr eaLnBrk="0" hangingPunct="0"/>
            <a:endParaRPr lang="en-US" sz="7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7" name="AutoShape 29"/>
          <p:cNvSpPr>
            <a:spLocks noChangeArrowheads="1"/>
          </p:cNvSpPr>
          <p:nvPr/>
        </p:nvSpPr>
        <p:spPr bwMode="auto">
          <a:xfrm>
            <a:off x="6255787" y="4754579"/>
            <a:ext cx="1687795"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Degree- MBA, MHA</a:t>
            </a:r>
          </a:p>
          <a:p>
            <a:pPr eaLnBrk="0" hangingPunct="0"/>
            <a:r>
              <a:rPr lang="en-US" sz="1000" dirty="0" smtClean="0">
                <a:solidFill>
                  <a:srgbClr val="000000"/>
                </a:solidFill>
                <a:latin typeface="Arial"/>
                <a:cs typeface="Times New Roman" pitchFamily="18" charset="0"/>
              </a:rPr>
              <a:t>LSS Master Black Belt</a:t>
            </a:r>
          </a:p>
          <a:p>
            <a:pPr eaLnBrk="0" hangingPunct="0"/>
            <a:r>
              <a:rPr lang="en-US" sz="1000" dirty="0" smtClean="0">
                <a:solidFill>
                  <a:srgbClr val="000000"/>
                </a:solidFill>
                <a:latin typeface="Arial"/>
                <a:cs typeface="Times New Roman" pitchFamily="18" charset="0"/>
              </a:rPr>
              <a:t>Navy Senior Leader Course</a:t>
            </a:r>
          </a:p>
          <a:p>
            <a:pPr eaLnBrk="0" hangingPunct="0"/>
            <a:r>
              <a:rPr lang="en-US" sz="1000" dirty="0" smtClean="0">
                <a:solidFill>
                  <a:srgbClr val="000000"/>
                </a:solidFill>
                <a:latin typeface="Arial"/>
                <a:cs typeface="Times New Roman" pitchFamily="18" charset="0"/>
              </a:rPr>
              <a:t>Naval War College</a:t>
            </a:r>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8" name="TextBox 37"/>
          <p:cNvSpPr txBox="1"/>
          <p:nvPr/>
        </p:nvSpPr>
        <p:spPr>
          <a:xfrm>
            <a:off x="737452" y="5475603"/>
            <a:ext cx="7206130" cy="1015663"/>
          </a:xfrm>
          <a:prstGeom prst="rect">
            <a:avLst/>
          </a:prstGeom>
          <a:noFill/>
          <a:ln>
            <a:solidFill>
              <a:schemeClr val="tx1"/>
            </a:solidFill>
            <a:prstDash val="solid"/>
          </a:ln>
        </p:spPr>
        <p:txBody>
          <a:bodyPr wrap="square" rtlCol="0">
            <a:spAutoFit/>
          </a:bodyPr>
          <a:lstStyle/>
          <a:p>
            <a:r>
              <a:rPr lang="en-US" sz="1000" b="1" dirty="0"/>
              <a:t>Operational </a:t>
            </a:r>
            <a:r>
              <a:rPr lang="en-US" sz="1000" b="1" dirty="0" smtClean="0"/>
              <a:t>Billets </a:t>
            </a:r>
            <a:r>
              <a:rPr lang="en-US" sz="1000" dirty="0" smtClean="0"/>
              <a:t>are </a:t>
            </a:r>
            <a:r>
              <a:rPr lang="en-US" sz="1000" dirty="0"/>
              <a:t>central to career </a:t>
            </a:r>
            <a:r>
              <a:rPr lang="en-US" sz="1000" dirty="0" smtClean="0"/>
              <a:t>progression and to the development of operational competency.  You should have completed at least one tour by the time you are in zone for CDR, if not more.  A senior operational tour or exec operational tour should be in your record by the time you are in zone for CAPT.  Executive Operational billets are increasingly nominative.</a:t>
            </a:r>
            <a:r>
              <a:rPr lang="en-US" sz="1000" dirty="0"/>
              <a:t/>
            </a:r>
            <a:br>
              <a:rPr lang="en-US" sz="1000" dirty="0"/>
            </a:br>
            <a:r>
              <a:rPr lang="en-US" sz="1000" b="1" dirty="0" smtClean="0"/>
              <a:t>MTF Leadership </a:t>
            </a:r>
            <a:r>
              <a:rPr lang="en-US" sz="1000" dirty="0" smtClean="0"/>
              <a:t>demonstrates clinical expertise and leadership: Chairing committees, leading divisions, departments and directorates.  The guidance above does not supplant but rather compliments demonstrating operational and clinical expertise.</a:t>
            </a:r>
            <a:endParaRPr lang="en-US" sz="1000" b="1" dirty="0" smtClean="0"/>
          </a:p>
          <a:p>
            <a:r>
              <a:rPr lang="en-US" sz="1000" b="1" dirty="0" smtClean="0">
                <a:solidFill>
                  <a:srgbClr val="000000"/>
                </a:solidFill>
                <a:latin typeface="Arial"/>
              </a:rPr>
              <a:t>Bottom Line</a:t>
            </a:r>
            <a:r>
              <a:rPr lang="en-US" sz="1000" dirty="0" smtClean="0">
                <a:solidFill>
                  <a:srgbClr val="000000"/>
                </a:solidFill>
                <a:latin typeface="Arial"/>
              </a:rPr>
              <a:t>: </a:t>
            </a:r>
            <a:r>
              <a:rPr lang="en-US" sz="1000" dirty="0">
                <a:solidFill>
                  <a:srgbClr val="000000"/>
                </a:solidFill>
                <a:latin typeface="Arial"/>
              </a:rPr>
              <a:t>Keeping operational currency </a:t>
            </a:r>
            <a:r>
              <a:rPr lang="en-US" sz="1000" dirty="0" smtClean="0">
                <a:solidFill>
                  <a:srgbClr val="000000"/>
                </a:solidFill>
                <a:latin typeface="Arial"/>
              </a:rPr>
              <a:t>and relevancy will </a:t>
            </a:r>
            <a:r>
              <a:rPr lang="en-US" sz="1000" dirty="0">
                <a:solidFill>
                  <a:srgbClr val="000000"/>
                </a:solidFill>
                <a:latin typeface="Arial"/>
              </a:rPr>
              <a:t>be critical moving forward to justify Navy Medicine in uniform</a:t>
            </a:r>
            <a:r>
              <a:rPr lang="en-US" sz="1000" dirty="0" smtClean="0">
                <a:solidFill>
                  <a:srgbClr val="000000"/>
                </a:solidFill>
                <a:latin typeface="Arial"/>
              </a:rPr>
              <a:t>.</a:t>
            </a:r>
            <a:endParaRPr lang="en-US" sz="1000" b="1" dirty="0">
              <a:solidFill>
                <a:srgbClr val="000000"/>
              </a:solidFill>
              <a:latin typeface="Arial"/>
            </a:endParaRPr>
          </a:p>
        </p:txBody>
      </p:sp>
      <p:sp>
        <p:nvSpPr>
          <p:cNvPr id="7" name="TextBox 6"/>
          <p:cNvSpPr txBox="1"/>
          <p:nvPr/>
        </p:nvSpPr>
        <p:spPr>
          <a:xfrm>
            <a:off x="2330787" y="2436965"/>
            <a:ext cx="2084225" cy="707886"/>
          </a:xfrm>
          <a:prstGeom prst="rect">
            <a:avLst/>
          </a:prstGeom>
          <a:noFill/>
        </p:spPr>
        <p:txBody>
          <a:bodyPr wrap="none" rtlCol="0">
            <a:spAutoFit/>
          </a:bodyPr>
          <a:lstStyle/>
          <a:p>
            <a:pPr eaLnBrk="0" hangingPunct="0"/>
            <a:r>
              <a:rPr lang="en-US" sz="1000" b="1" u="sng" dirty="0" smtClean="0">
                <a:latin typeface="Arial"/>
              </a:rPr>
              <a:t>SENIOR OPERATIONAL</a:t>
            </a:r>
          </a:p>
          <a:p>
            <a:pPr eaLnBrk="0" hangingPunct="0"/>
            <a:r>
              <a:rPr lang="en-US" sz="1000" dirty="0">
                <a:solidFill>
                  <a:srgbClr val="000000"/>
                </a:solidFill>
                <a:latin typeface="Arial"/>
              </a:rPr>
              <a:t>Regional/Group </a:t>
            </a:r>
            <a:r>
              <a:rPr lang="en-US" sz="1000" dirty="0" smtClean="0">
                <a:solidFill>
                  <a:srgbClr val="000000"/>
                </a:solidFill>
                <a:latin typeface="Arial"/>
              </a:rPr>
              <a:t>FS/UMO</a:t>
            </a:r>
          </a:p>
          <a:p>
            <a:pPr eaLnBrk="0" hangingPunct="0"/>
            <a:r>
              <a:rPr lang="en-US" sz="1000" dirty="0" smtClean="0">
                <a:solidFill>
                  <a:srgbClr val="000000"/>
                </a:solidFill>
                <a:latin typeface="Arial"/>
              </a:rPr>
              <a:t>Large Deck/Group </a:t>
            </a:r>
            <a:r>
              <a:rPr lang="en-US" sz="1000" dirty="0">
                <a:solidFill>
                  <a:srgbClr val="000000"/>
                </a:solidFill>
                <a:latin typeface="Arial"/>
              </a:rPr>
              <a:t>SMO</a:t>
            </a:r>
          </a:p>
          <a:p>
            <a:pPr eaLnBrk="0" hangingPunct="0"/>
            <a:r>
              <a:rPr lang="en-US" sz="1000" dirty="0">
                <a:solidFill>
                  <a:srgbClr val="000000"/>
                </a:solidFill>
                <a:latin typeface="Arial"/>
              </a:rPr>
              <a:t>Regimental </a:t>
            </a:r>
            <a:r>
              <a:rPr lang="en-US" sz="1000" dirty="0" smtClean="0">
                <a:solidFill>
                  <a:srgbClr val="000000"/>
                </a:solidFill>
                <a:latin typeface="Arial"/>
              </a:rPr>
              <a:t>Surgeon/</a:t>
            </a:r>
            <a:r>
              <a:rPr lang="en-US" sz="1000" dirty="0" err="1" smtClean="0">
                <a:solidFill>
                  <a:srgbClr val="000000"/>
                </a:solidFill>
                <a:latin typeface="Arial"/>
              </a:rPr>
              <a:t>MedBN</a:t>
            </a:r>
            <a:r>
              <a:rPr lang="en-US" sz="1000" dirty="0" smtClean="0">
                <a:solidFill>
                  <a:srgbClr val="000000"/>
                </a:solidFill>
                <a:latin typeface="Arial"/>
              </a:rPr>
              <a:t> staff</a:t>
            </a:r>
            <a:endParaRPr lang="en-US" sz="1000" dirty="0">
              <a:solidFill>
                <a:srgbClr val="000000"/>
              </a:solidFill>
              <a:latin typeface="Arial"/>
            </a:endParaRPr>
          </a:p>
        </p:txBody>
      </p:sp>
      <p:sp>
        <p:nvSpPr>
          <p:cNvPr id="8" name="TextBox 7"/>
          <p:cNvSpPr txBox="1"/>
          <p:nvPr/>
        </p:nvSpPr>
        <p:spPr>
          <a:xfrm>
            <a:off x="1019464" y="3081372"/>
            <a:ext cx="3302507" cy="861774"/>
          </a:xfrm>
          <a:prstGeom prst="rect">
            <a:avLst/>
          </a:prstGeom>
          <a:noFill/>
        </p:spPr>
        <p:txBody>
          <a:bodyPr wrap="none" rtlCol="0">
            <a:spAutoFit/>
          </a:bodyPr>
          <a:lstStyle/>
          <a:p>
            <a:pPr eaLnBrk="0" hangingPunct="0"/>
            <a:r>
              <a:rPr lang="en-US" sz="1000" dirty="0">
                <a:solidFill>
                  <a:srgbClr val="000000"/>
                </a:solidFill>
                <a:latin typeface="Arial"/>
              </a:rPr>
              <a:t>Fleet Surgical </a:t>
            </a:r>
            <a:r>
              <a:rPr lang="en-US" sz="1000" dirty="0" smtClean="0">
                <a:solidFill>
                  <a:srgbClr val="000000"/>
                </a:solidFill>
                <a:latin typeface="Arial"/>
              </a:rPr>
              <a:t>Team member, GHE </a:t>
            </a:r>
            <a:r>
              <a:rPr lang="en-US" sz="1000" dirty="0">
                <a:solidFill>
                  <a:srgbClr val="000000"/>
                </a:solidFill>
                <a:latin typeface="Arial"/>
              </a:rPr>
              <a:t>Staff </a:t>
            </a:r>
            <a:r>
              <a:rPr lang="en-US" sz="1000" dirty="0" smtClean="0">
                <a:solidFill>
                  <a:srgbClr val="000000"/>
                </a:solidFill>
                <a:latin typeface="Arial"/>
              </a:rPr>
              <a:t>Officer,</a:t>
            </a:r>
          </a:p>
          <a:p>
            <a:pPr eaLnBrk="0" hangingPunct="0"/>
            <a:r>
              <a:rPr lang="en-US" sz="1000" dirty="0" smtClean="0">
                <a:solidFill>
                  <a:srgbClr val="000000"/>
                </a:solidFill>
                <a:latin typeface="Arial"/>
                <a:cs typeface="Times New Roman" pitchFamily="18" charset="0"/>
              </a:rPr>
              <a:t>T-AH deployment, Individual </a:t>
            </a:r>
            <a:r>
              <a:rPr lang="en-US" sz="1000" dirty="0" err="1">
                <a:solidFill>
                  <a:srgbClr val="000000"/>
                </a:solidFill>
                <a:latin typeface="Arial"/>
                <a:cs typeface="Times New Roman" pitchFamily="18" charset="0"/>
              </a:rPr>
              <a:t>Augmentee</a:t>
            </a:r>
            <a:r>
              <a:rPr lang="en-US" sz="1000" dirty="0">
                <a:solidFill>
                  <a:srgbClr val="000000"/>
                </a:solidFill>
                <a:latin typeface="Arial"/>
                <a:cs typeface="Times New Roman" pitchFamily="18" charset="0"/>
              </a:rPr>
              <a:t> (AFG, </a:t>
            </a:r>
            <a:r>
              <a:rPr lang="en-US" sz="1000" dirty="0" err="1">
                <a:solidFill>
                  <a:srgbClr val="000000"/>
                </a:solidFill>
                <a:latin typeface="Arial"/>
                <a:cs typeface="Times New Roman" pitchFamily="18" charset="0"/>
              </a:rPr>
              <a:t>HoA</a:t>
            </a:r>
            <a:r>
              <a:rPr lang="en-US" sz="1000" dirty="0" smtClean="0">
                <a:solidFill>
                  <a:srgbClr val="000000"/>
                </a:solidFill>
                <a:latin typeface="Arial"/>
                <a:cs typeface="Times New Roman" pitchFamily="18" charset="0"/>
              </a:rPr>
              <a:t>)</a:t>
            </a:r>
          </a:p>
          <a:p>
            <a:pPr eaLnBrk="0" hangingPunct="0"/>
            <a:r>
              <a:rPr lang="en-US" sz="1000" dirty="0" smtClean="0">
                <a:latin typeface="Arial"/>
                <a:cs typeface="Times New Roman" pitchFamily="18" charset="0"/>
              </a:rPr>
              <a:t>FFRAB Clinical Sub-community chair</a:t>
            </a:r>
            <a:endParaRPr lang="en-US" sz="1000" i="1" dirty="0" smtClean="0">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r>
              <a:rPr lang="en-US" sz="1000" i="1" dirty="0" smtClean="0">
                <a:effectLst>
                  <a:outerShdw blurRad="38100" dist="38100" dir="2700000" algn="tl">
                    <a:srgbClr val="000000">
                      <a:alpha val="43137"/>
                    </a:srgbClr>
                  </a:outerShdw>
                </a:effectLst>
              </a:rPr>
              <a:t>Must complete at least one tour before in zone for CDR</a:t>
            </a:r>
            <a:endParaRPr lang="en-US" sz="10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448605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77"/>
          <p:cNvGrpSpPr>
            <a:grpSpLocks/>
          </p:cNvGrpSpPr>
          <p:nvPr/>
        </p:nvGrpSpPr>
        <p:grpSpPr bwMode="auto">
          <a:xfrm>
            <a:off x="563570" y="1897487"/>
            <a:ext cx="8310893" cy="380389"/>
            <a:chOff x="100" y="2555"/>
            <a:chExt cx="5664" cy="413"/>
          </a:xfrm>
        </p:grpSpPr>
        <p:sp>
          <p:nvSpPr>
            <p:cNvPr id="105" name="Line 79"/>
            <p:cNvSpPr>
              <a:spLocks noChangeShapeType="1"/>
            </p:cNvSpPr>
            <p:nvPr/>
          </p:nvSpPr>
          <p:spPr bwMode="auto">
            <a:xfrm flipV="1">
              <a:off x="202" y="2660"/>
              <a:ext cx="5467" cy="1"/>
            </a:xfrm>
            <a:prstGeom prst="line">
              <a:avLst/>
            </a:prstGeom>
            <a:noFill/>
            <a:ln w="25400">
              <a:solidFill>
                <a:schemeClr val="tx1"/>
              </a:solidFill>
              <a:round/>
              <a:headEnd/>
              <a:tailEnd type="triangle" w="med" len="med"/>
            </a:ln>
          </p:spPr>
          <p:txBody>
            <a:bodyPr wrap="none" anchor="ctr"/>
            <a:lstStyle/>
            <a:p>
              <a:pPr eaLnBrk="0" hangingPunct="0"/>
              <a:endParaRPr lang="en-US" sz="2400">
                <a:solidFill>
                  <a:srgbClr val="000000"/>
                </a:solidFill>
                <a:latin typeface="Arial"/>
              </a:endParaRPr>
            </a:p>
          </p:txBody>
        </p:sp>
        <p:sp>
          <p:nvSpPr>
            <p:cNvPr id="104" name="Rectangle 78"/>
            <p:cNvSpPr>
              <a:spLocks noChangeArrowheads="1"/>
            </p:cNvSpPr>
            <p:nvPr/>
          </p:nvSpPr>
          <p:spPr bwMode="auto">
            <a:xfrm>
              <a:off x="100" y="2601"/>
              <a:ext cx="5664" cy="367"/>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1600" dirty="0">
                  <a:solidFill>
                    <a:srgbClr val="000000"/>
                  </a:solidFill>
                  <a:latin typeface="Times New Roman" pitchFamily="18" charset="0"/>
                  <a:cs typeface="Times New Roman" pitchFamily="18" charset="0"/>
                </a:rPr>
                <a:t> </a:t>
              </a:r>
              <a:r>
                <a:rPr lang="en-US" sz="1400" b="1" dirty="0">
                  <a:solidFill>
                    <a:srgbClr val="000000"/>
                  </a:solidFill>
                  <a:latin typeface="Arial"/>
                  <a:cs typeface="Times New Roman" pitchFamily="18" charset="0"/>
                </a:rPr>
                <a:t> </a:t>
              </a:r>
              <a:r>
                <a:rPr lang="en-US" sz="1400" b="1" dirty="0" smtClean="0">
                  <a:solidFill>
                    <a:srgbClr val="000000"/>
                  </a:solidFill>
                  <a:latin typeface="Arial"/>
                  <a:cs typeface="Times New Roman" pitchFamily="18" charset="0"/>
                </a:rPr>
                <a:t>                                       </a:t>
              </a:r>
              <a:r>
                <a:rPr lang="en-US" sz="1000" b="1" dirty="0" smtClean="0">
                  <a:solidFill>
                    <a:srgbClr val="000000"/>
                  </a:solidFill>
                  <a:latin typeface="Arial"/>
                  <a:cs typeface="Times New Roman" pitchFamily="18" charset="0"/>
                </a:rPr>
                <a:t>6                                                12                                                    18                                          24         </a:t>
              </a:r>
              <a:r>
                <a:rPr lang="en-US" sz="1400" b="1" dirty="0" smtClean="0">
                  <a:solidFill>
                    <a:srgbClr val="000000"/>
                  </a:solidFill>
                  <a:latin typeface="Arial"/>
                  <a:cs typeface="Times New Roman" pitchFamily="18" charset="0"/>
                </a:rPr>
                <a:t>   </a:t>
              </a:r>
              <a:endParaRPr lang="en-US" sz="1400" b="1" dirty="0">
                <a:solidFill>
                  <a:srgbClr val="000000"/>
                </a:solidFill>
                <a:latin typeface="Arial"/>
                <a:cs typeface="Times New Roman" pitchFamily="18" charset="0"/>
              </a:endParaRPr>
            </a:p>
          </p:txBody>
        </p:sp>
        <p:sp>
          <p:nvSpPr>
            <p:cNvPr id="106" name="Line 80"/>
            <p:cNvSpPr>
              <a:spLocks noChangeShapeType="1"/>
            </p:cNvSpPr>
            <p:nvPr/>
          </p:nvSpPr>
          <p:spPr bwMode="auto">
            <a:xfrm>
              <a:off x="204" y="2555"/>
              <a:ext cx="0" cy="191"/>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5" name="Line 93"/>
            <p:cNvSpPr>
              <a:spLocks noChangeShapeType="1"/>
            </p:cNvSpPr>
            <p:nvPr/>
          </p:nvSpPr>
          <p:spPr bwMode="auto">
            <a:xfrm flipH="1">
              <a:off x="3788" y="2653"/>
              <a:ext cx="0" cy="80"/>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7" name="Line 95"/>
            <p:cNvSpPr>
              <a:spLocks noChangeShapeType="1"/>
            </p:cNvSpPr>
            <p:nvPr/>
          </p:nvSpPr>
          <p:spPr bwMode="auto">
            <a:xfrm>
              <a:off x="4766" y="2653"/>
              <a:ext cx="0" cy="68"/>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2" name="Line 100"/>
            <p:cNvSpPr>
              <a:spLocks noChangeShapeType="1"/>
            </p:cNvSpPr>
            <p:nvPr/>
          </p:nvSpPr>
          <p:spPr bwMode="auto">
            <a:xfrm>
              <a:off x="2555" y="2660"/>
              <a:ext cx="0" cy="73"/>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5" name="Line 103"/>
            <p:cNvSpPr>
              <a:spLocks noChangeShapeType="1"/>
            </p:cNvSpPr>
            <p:nvPr/>
          </p:nvSpPr>
          <p:spPr bwMode="auto">
            <a:xfrm flipH="1">
              <a:off x="1435" y="2674"/>
              <a:ext cx="0" cy="59"/>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grpSp>
      <p:sp>
        <p:nvSpPr>
          <p:cNvPr id="3091" name="Rectangle 80"/>
          <p:cNvSpPr>
            <a:spLocks noChangeArrowheads="1"/>
          </p:cNvSpPr>
          <p:nvPr/>
        </p:nvSpPr>
        <p:spPr bwMode="auto">
          <a:xfrm>
            <a:off x="1143000" y="381000"/>
            <a:ext cx="7744800" cy="553998"/>
          </a:xfrm>
          <a:prstGeom prst="rect">
            <a:avLst/>
          </a:prstGeom>
          <a:noFill/>
          <a:ln w="9525">
            <a:noFill/>
            <a:miter lim="800000"/>
            <a:headEnd/>
            <a:tailEnd/>
          </a:ln>
        </p:spPr>
        <p:txBody>
          <a:bodyPr wrap="square" lIns="0" tIns="0" rIns="0" bIns="0">
            <a:spAutoFit/>
          </a:bodyPr>
          <a:lstStyle/>
          <a:p>
            <a:pPr algn="ctr" eaLnBrk="0" hangingPunct="0"/>
            <a:r>
              <a:rPr lang="en-US" sz="3600" b="1" dirty="0" smtClean="0">
                <a:solidFill>
                  <a:srgbClr val="000000"/>
                </a:solidFill>
                <a:latin typeface="Arial"/>
                <a:cs typeface="Times New Roman" pitchFamily="18" charset="0"/>
              </a:rPr>
              <a:t>MC </a:t>
            </a:r>
            <a:r>
              <a:rPr lang="en-US" sz="3600" b="1" dirty="0" smtClean="0">
                <a:latin typeface="Arial"/>
                <a:cs typeface="Times New Roman" pitchFamily="18" charset="0"/>
              </a:rPr>
              <a:t>Occupational Medicine </a:t>
            </a:r>
            <a:r>
              <a:rPr lang="en-US" sz="3600" b="1" dirty="0" smtClean="0">
                <a:solidFill>
                  <a:srgbClr val="000000"/>
                </a:solidFill>
                <a:latin typeface="Arial"/>
                <a:cs typeface="Times New Roman" pitchFamily="18" charset="0"/>
              </a:rPr>
              <a:t>Planner</a:t>
            </a:r>
            <a:endParaRPr lang="en-US" sz="3600" b="1" dirty="0">
              <a:solidFill>
                <a:srgbClr val="000000"/>
              </a:solidFill>
              <a:latin typeface="Arial"/>
              <a:cs typeface="Times New Roman" pitchFamily="18" charset="0"/>
            </a:endParaRPr>
          </a:p>
        </p:txBody>
      </p:sp>
      <p:sp>
        <p:nvSpPr>
          <p:cNvPr id="57" name="AutoShape 28"/>
          <p:cNvSpPr>
            <a:spLocks noChangeArrowheads="1"/>
          </p:cNvSpPr>
          <p:nvPr/>
        </p:nvSpPr>
        <p:spPr bwMode="auto">
          <a:xfrm>
            <a:off x="6244019" y="2300123"/>
            <a:ext cx="1699564" cy="1733432"/>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SENIOR EXECUTIVE</a:t>
            </a:r>
          </a:p>
          <a:p>
            <a:pPr eaLnBrk="0" hangingPunct="0"/>
            <a:r>
              <a:rPr lang="en-US" sz="1000" dirty="0" smtClean="0">
                <a:solidFill>
                  <a:srgbClr val="000000"/>
                </a:solidFill>
                <a:latin typeface="Arial"/>
                <a:cs typeface="Times New Roman" pitchFamily="18" charset="0"/>
              </a:rPr>
              <a:t>TYCOM, Fleet, MEF</a:t>
            </a:r>
          </a:p>
          <a:p>
            <a:pPr marL="171450" indent="-171450" eaLnBrk="0" hangingPunct="0">
              <a:buFontTx/>
              <a:buChar char="-"/>
            </a:pPr>
            <a:r>
              <a:rPr lang="en-US" sz="1000" dirty="0" smtClean="0">
                <a:solidFill>
                  <a:srgbClr val="000000"/>
                </a:solidFill>
                <a:latin typeface="Arial"/>
                <a:cs typeface="Times New Roman" pitchFamily="18" charset="0"/>
              </a:rPr>
              <a:t>All nominative positions</a:t>
            </a:r>
          </a:p>
          <a:p>
            <a:pPr marL="171450" indent="-171450" eaLnBrk="0" hangingPunct="0">
              <a:buFontTx/>
              <a:buChar char="-"/>
            </a:pPr>
            <a:r>
              <a:rPr lang="en-US" sz="1000" dirty="0" smtClean="0">
                <a:solidFill>
                  <a:srgbClr val="000000"/>
                </a:solidFill>
                <a:latin typeface="Arial"/>
                <a:cs typeface="Times New Roman" pitchFamily="18" charset="0"/>
              </a:rPr>
              <a:t>Selected by corps chief</a:t>
            </a:r>
          </a:p>
          <a:p>
            <a:pPr marL="171450" indent="-171450" eaLnBrk="0" hangingPunct="0">
              <a:buFontTx/>
              <a:buChar char="-"/>
            </a:pPr>
            <a:r>
              <a:rPr lang="en-US" sz="1000" dirty="0" smtClean="0">
                <a:solidFill>
                  <a:srgbClr val="000000"/>
                </a:solidFill>
                <a:latin typeface="Arial"/>
                <a:cs typeface="Times New Roman" pitchFamily="18" charset="0"/>
              </a:rPr>
              <a:t>Must have significant</a:t>
            </a:r>
          </a:p>
          <a:p>
            <a:pPr eaLnBrk="0" hangingPunct="0"/>
            <a:r>
              <a:rPr lang="en-US" sz="1000" dirty="0">
                <a:solidFill>
                  <a:srgbClr val="000000"/>
                </a:solidFill>
                <a:latin typeface="Arial"/>
                <a:cs typeface="Times New Roman" pitchFamily="18" charset="0"/>
              </a:rPr>
              <a:t>o</a:t>
            </a:r>
            <a:r>
              <a:rPr lang="en-US" sz="1000" dirty="0" smtClean="0">
                <a:solidFill>
                  <a:srgbClr val="000000"/>
                </a:solidFill>
                <a:latin typeface="Arial"/>
                <a:cs typeface="Times New Roman" pitchFamily="18" charset="0"/>
              </a:rPr>
              <a:t>perational experience</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Talk to SL, detailer and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Corps Chief leadership to</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inquire about nominative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billets.</a:t>
            </a:r>
          </a:p>
        </p:txBody>
      </p:sp>
      <p:sp>
        <p:nvSpPr>
          <p:cNvPr id="58" name="AutoShape 29"/>
          <p:cNvSpPr>
            <a:spLocks noChangeArrowheads="1"/>
          </p:cNvSpPr>
          <p:nvPr/>
        </p:nvSpPr>
        <p:spPr bwMode="auto">
          <a:xfrm>
            <a:off x="713236" y="2297458"/>
            <a:ext cx="3711055" cy="1750541"/>
          </a:xfrm>
          <a:prstGeom prst="roundRect">
            <a:avLst>
              <a:gd name="adj" fmla="val 16667"/>
            </a:avLst>
          </a:prstGeom>
          <a:solidFill>
            <a:srgbClr val="CCECFF"/>
          </a:solidFill>
          <a:ln w="9525">
            <a:solidFill>
              <a:schemeClr val="tx1"/>
            </a:solidFill>
            <a:round/>
            <a:headEnd/>
            <a:tailEnd/>
          </a:ln>
        </p:spPr>
        <p:txBody>
          <a:bodyPr wrap="none" lIns="36576" numCol="2" anchor="ctr"/>
          <a:lstStyle/>
          <a:p>
            <a:pPr eaLnBrk="0" hangingPunct="0"/>
            <a:r>
              <a:rPr lang="en-US" sz="1000" b="1" u="sng" dirty="0" smtClean="0">
                <a:solidFill>
                  <a:srgbClr val="000000"/>
                </a:solidFill>
                <a:latin typeface="Arial"/>
                <a:cs typeface="Times New Roman" pitchFamily="18" charset="0"/>
              </a:rPr>
              <a:t>JUNIOR OPERATIONAL    </a:t>
            </a:r>
          </a:p>
          <a:p>
            <a:pPr eaLnBrk="0" hangingPunct="0"/>
            <a:r>
              <a:rPr lang="en-US" sz="1000" dirty="0" smtClean="0">
                <a:solidFill>
                  <a:srgbClr val="000000"/>
                </a:solidFill>
                <a:latin typeface="Arial"/>
                <a:cs typeface="Times New Roman" pitchFamily="18" charset="0"/>
              </a:rPr>
              <a:t>Squadron/Unit FS or UMO</a:t>
            </a:r>
          </a:p>
          <a:p>
            <a:pPr eaLnBrk="0" hangingPunct="0"/>
            <a:r>
              <a:rPr lang="en-US" sz="1000" dirty="0" smtClean="0">
                <a:solidFill>
                  <a:srgbClr val="000000"/>
                </a:solidFill>
                <a:latin typeface="Arial"/>
                <a:cs typeface="Times New Roman" pitchFamily="18" charset="0"/>
              </a:rPr>
              <a:t>Small Deck SMO</a:t>
            </a:r>
          </a:p>
          <a:p>
            <a:pPr eaLnBrk="0" hangingPunct="0"/>
            <a:r>
              <a:rPr lang="en-US" sz="1000" dirty="0" smtClean="0">
                <a:solidFill>
                  <a:srgbClr val="000000"/>
                </a:solidFill>
                <a:latin typeface="Arial"/>
                <a:cs typeface="Times New Roman" pitchFamily="18" charset="0"/>
              </a:rPr>
              <a:t>USMC Battalion Surgeon</a:t>
            </a: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91" name="Text Box 67"/>
          <p:cNvSpPr txBox="1">
            <a:spLocks noChangeArrowheads="1"/>
          </p:cNvSpPr>
          <p:nvPr/>
        </p:nvSpPr>
        <p:spPr bwMode="auto">
          <a:xfrm>
            <a:off x="218402" y="1134009"/>
            <a:ext cx="8707195" cy="779059"/>
          </a:xfrm>
          <a:prstGeom prst="rect">
            <a:avLst/>
          </a:prstGeom>
          <a:noFill/>
          <a:ln w="9525">
            <a:noFill/>
            <a:miter lim="800000"/>
            <a:headEnd/>
            <a:tailEnd/>
          </a:ln>
          <a:effectLst/>
        </p:spPr>
        <p:txBody>
          <a:bodyPr wrap="square">
            <a:spAutoFit/>
          </a:bodyPr>
          <a:lstStyle/>
          <a:p>
            <a:pPr eaLnBrk="0" hangingPunct="0">
              <a:lnSpc>
                <a:spcPct val="85000"/>
              </a:lnSpc>
              <a:defRPr/>
            </a:pPr>
            <a:r>
              <a:rPr lang="en-US" sz="1050" b="1" dirty="0">
                <a:solidFill>
                  <a:srgbClr val="000000"/>
                </a:solidFill>
                <a:latin typeface="Arial"/>
              </a:rPr>
              <a:t>Intent: </a:t>
            </a:r>
            <a:r>
              <a:rPr lang="en-US" sz="1050" dirty="0">
                <a:solidFill>
                  <a:srgbClr val="000000"/>
                </a:solidFill>
                <a:latin typeface="Arial"/>
              </a:rPr>
              <a:t>The Navy </a:t>
            </a:r>
            <a:r>
              <a:rPr lang="en-US" sz="1050" dirty="0" smtClean="0">
                <a:solidFill>
                  <a:srgbClr val="000000"/>
                </a:solidFill>
                <a:latin typeface="Arial"/>
              </a:rPr>
              <a:t>MC Career Progression slide displays the larger leadership and promotional spectrum with an operational focus.  This slide specifically addresses opportunities within the </a:t>
            </a:r>
            <a:r>
              <a:rPr lang="en-US" sz="1050" dirty="0" smtClean="0">
                <a:latin typeface="Arial"/>
              </a:rPr>
              <a:t>Occupational Medicine </a:t>
            </a:r>
            <a:r>
              <a:rPr lang="en-US" sz="1050" dirty="0" smtClean="0">
                <a:solidFill>
                  <a:srgbClr val="000000"/>
                </a:solidFill>
                <a:latin typeface="Arial"/>
              </a:rPr>
              <a:t>career pathway and suitable operational billets.</a:t>
            </a:r>
            <a:r>
              <a:rPr lang="en-US" sz="1050" dirty="0">
                <a:solidFill>
                  <a:srgbClr val="000000"/>
                </a:solidFill>
                <a:latin typeface="Arial"/>
              </a:rPr>
              <a:t/>
            </a:r>
            <a:br>
              <a:rPr lang="en-US" sz="1050" dirty="0">
                <a:solidFill>
                  <a:srgbClr val="000000"/>
                </a:solidFill>
                <a:latin typeface="Arial"/>
              </a:rPr>
            </a:br>
            <a:r>
              <a:rPr lang="en-US" sz="1050" b="1" dirty="0" smtClean="0">
                <a:solidFill>
                  <a:srgbClr val="000000"/>
                </a:solidFill>
                <a:latin typeface="Arial"/>
              </a:rPr>
              <a:t>Expectations</a:t>
            </a:r>
            <a:r>
              <a:rPr lang="en-US" sz="1050" b="1" dirty="0">
                <a:solidFill>
                  <a:srgbClr val="000000"/>
                </a:solidFill>
                <a:latin typeface="Arial"/>
              </a:rPr>
              <a:t>:</a:t>
            </a:r>
            <a:r>
              <a:rPr lang="en-US" sz="1050" dirty="0">
                <a:solidFill>
                  <a:srgbClr val="000000"/>
                </a:solidFill>
                <a:latin typeface="Arial"/>
              </a:rPr>
              <a:t> </a:t>
            </a:r>
            <a:r>
              <a:rPr lang="en-US" sz="1050" dirty="0" smtClean="0">
                <a:solidFill>
                  <a:srgbClr val="000000"/>
                </a:solidFill>
                <a:latin typeface="Arial"/>
              </a:rPr>
              <a:t>The career minded Navy Physician is expected to balance the demands of excellence as a physician against those of operational medicine leadership.  Maintaining currency in the three domains listed below is optimal and requires intentional career management.  The listed opportunities are illustrative but not exhaustive.  </a:t>
            </a:r>
            <a:endParaRPr lang="en-US" sz="1050" b="1" dirty="0">
              <a:solidFill>
                <a:srgbClr val="000000"/>
              </a:solidFill>
              <a:latin typeface="Arial"/>
            </a:endParaRPr>
          </a:p>
        </p:txBody>
      </p:sp>
      <p:sp>
        <p:nvSpPr>
          <p:cNvPr id="98" name="AutoShape 76"/>
          <p:cNvSpPr>
            <a:spLocks noChangeArrowheads="1"/>
          </p:cNvSpPr>
          <p:nvPr/>
        </p:nvSpPr>
        <p:spPr bwMode="auto">
          <a:xfrm>
            <a:off x="4424292" y="2298221"/>
            <a:ext cx="1810447" cy="1735334"/>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EXECUTIVE OPERATIONAL</a:t>
            </a:r>
          </a:p>
          <a:p>
            <a:pPr eaLnBrk="0" hangingPunct="0"/>
            <a:r>
              <a:rPr lang="en-US" sz="1000" dirty="0" smtClean="0">
                <a:solidFill>
                  <a:srgbClr val="000000"/>
                </a:solidFill>
                <a:latin typeface="Arial"/>
                <a:cs typeface="Times New Roman" pitchFamily="18" charset="0"/>
              </a:rPr>
              <a:t>CVN/LHD/LHA SMO</a:t>
            </a:r>
          </a:p>
          <a:p>
            <a:pPr eaLnBrk="0" hangingPunct="0"/>
            <a:r>
              <a:rPr lang="en-US" sz="1000" dirty="0">
                <a:solidFill>
                  <a:srgbClr val="000000"/>
                </a:solidFill>
                <a:latin typeface="Arial"/>
                <a:cs typeface="Times New Roman" pitchFamily="18" charset="0"/>
              </a:rPr>
              <a:t>Group UMO</a:t>
            </a:r>
          </a:p>
          <a:p>
            <a:pPr eaLnBrk="0" hangingPunct="0"/>
            <a:r>
              <a:rPr lang="en-US" sz="1000" dirty="0" smtClean="0">
                <a:solidFill>
                  <a:srgbClr val="000000"/>
                </a:solidFill>
                <a:latin typeface="Arial"/>
                <a:cs typeface="Times New Roman" pitchFamily="18" charset="0"/>
              </a:rPr>
              <a:t>CATF Surgeon/FST OIC</a:t>
            </a:r>
          </a:p>
          <a:p>
            <a:pPr eaLnBrk="0" hangingPunct="0"/>
            <a:r>
              <a:rPr lang="en-US" sz="1000" dirty="0" smtClean="0">
                <a:solidFill>
                  <a:srgbClr val="000000"/>
                </a:solidFill>
                <a:latin typeface="Arial"/>
                <a:cs typeface="Times New Roman" pitchFamily="18" charset="0"/>
              </a:rPr>
              <a:t>MARDIV/MLG/Wing Surgeon</a:t>
            </a:r>
          </a:p>
          <a:p>
            <a:pPr eaLnBrk="0" hangingPunct="0"/>
            <a:r>
              <a:rPr lang="en-US" sz="1000" dirty="0" smtClean="0">
                <a:solidFill>
                  <a:srgbClr val="000000"/>
                </a:solidFill>
                <a:latin typeface="Arial"/>
                <a:cs typeface="Times New Roman" pitchFamily="18" charset="0"/>
              </a:rPr>
              <a:t>T-AH Director</a:t>
            </a:r>
          </a:p>
          <a:p>
            <a:pPr eaLnBrk="0" hangingPunct="0"/>
            <a:r>
              <a:rPr lang="en-US" sz="1000" dirty="0" smtClean="0">
                <a:solidFill>
                  <a:srgbClr val="000000"/>
                </a:solidFill>
                <a:latin typeface="Arial"/>
                <a:cs typeface="Times New Roman" pitchFamily="18" charset="0"/>
              </a:rPr>
              <a:t>Senior GHE billet</a:t>
            </a:r>
          </a:p>
          <a:p>
            <a:pPr eaLnBrk="0" hangingPunct="0"/>
            <a:r>
              <a:rPr lang="en-US" sz="1000" i="1" dirty="0" smtClean="0">
                <a:latin typeface="Arial"/>
                <a:cs typeface="Times New Roman" pitchFamily="18" charset="0"/>
              </a:rPr>
              <a:t>Echelon 2/3 staff positions</a:t>
            </a:r>
          </a:p>
          <a:p>
            <a:pPr eaLnBrk="0" hangingPunct="0"/>
            <a:r>
              <a:rPr lang="en-US" sz="1000" i="1" dirty="0" smtClean="0">
                <a:latin typeface="Arial"/>
                <a:cs typeface="Times New Roman" pitchFamily="18" charset="0"/>
              </a:rPr>
              <a:t>OLA/White House Fellow</a:t>
            </a:r>
          </a:p>
          <a:p>
            <a:pPr eaLnBrk="0" hangingPunct="0"/>
            <a:r>
              <a:rPr lang="en-US" sz="1000" i="1" dirty="0" smtClean="0">
                <a:latin typeface="Arial"/>
                <a:cs typeface="Times New Roman" pitchFamily="18" charset="0"/>
              </a:rPr>
              <a:t>NMCPHC</a:t>
            </a:r>
            <a:endParaRPr lang="en-US" sz="1000" i="1" dirty="0">
              <a:latin typeface="Arial"/>
              <a:cs typeface="Times New Roman" pitchFamily="18" charset="0"/>
            </a:endParaRPr>
          </a:p>
          <a:p>
            <a:pPr eaLnBrk="0" hangingPunct="0"/>
            <a:endParaRPr lang="en-US" sz="1000" i="1" dirty="0" smtClean="0">
              <a:solidFill>
                <a:srgbClr val="FF0000"/>
              </a:solidFill>
              <a:latin typeface="Arial"/>
              <a:cs typeface="Times New Roman" pitchFamily="18" charset="0"/>
            </a:endParaRPr>
          </a:p>
        </p:txBody>
      </p:sp>
      <p:sp>
        <p:nvSpPr>
          <p:cNvPr id="110" name="AutoShape 75"/>
          <p:cNvSpPr>
            <a:spLocks noChangeArrowheads="1"/>
          </p:cNvSpPr>
          <p:nvPr/>
        </p:nvSpPr>
        <p:spPr bwMode="auto">
          <a:xfrm>
            <a:off x="737452" y="4055864"/>
            <a:ext cx="3686839" cy="699487"/>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rPr>
              <a:t>Res/Board Cert  </a:t>
            </a:r>
            <a:r>
              <a:rPr lang="en-US" sz="1000" b="1" dirty="0" smtClean="0">
                <a:effectLst>
                  <a:outerShdw blurRad="38100" dist="38100" dir="2700000" algn="tl">
                    <a:srgbClr val="000000">
                      <a:alpha val="43137"/>
                    </a:srgbClr>
                  </a:outerShdw>
                </a:effectLst>
                <a:latin typeface="Arial"/>
                <a:sym typeface="Wingdings" panose="05000000000000000000" pitchFamily="2" charset="2"/>
              </a:rPr>
              <a:t> </a:t>
            </a:r>
            <a:r>
              <a:rPr lang="en-US" sz="1000" i="1" dirty="0" smtClean="0">
                <a:effectLst>
                  <a:outerShdw blurRad="38100" dist="38100" dir="2700000" algn="tl">
                    <a:srgbClr val="000000">
                      <a:alpha val="43137"/>
                    </a:srgbClr>
                  </a:outerShdw>
                </a:effectLst>
                <a:latin typeface="Arial"/>
                <a:sym typeface="Wingdings" panose="05000000000000000000" pitchFamily="2" charset="2"/>
              </a:rPr>
              <a:t>Must be board certified by CDR</a:t>
            </a:r>
            <a:endParaRPr lang="en-US" sz="1000" i="1" dirty="0" smtClean="0">
              <a:effectLst>
                <a:outerShdw blurRad="38100" dist="38100" dir="2700000" algn="tl">
                  <a:srgbClr val="000000">
                    <a:alpha val="43137"/>
                  </a:srgbClr>
                </a:outerShdw>
              </a:effectLst>
              <a:latin typeface="Arial"/>
            </a:endParaRPr>
          </a:p>
          <a:p>
            <a:pPr eaLnBrk="0" hangingPunct="0"/>
            <a:r>
              <a:rPr lang="en-US" sz="1000" dirty="0" smtClean="0">
                <a:solidFill>
                  <a:srgbClr val="000000"/>
                </a:solidFill>
                <a:latin typeface="Arial"/>
              </a:rPr>
              <a:t>USU Assistant Professor</a:t>
            </a:r>
          </a:p>
          <a:p>
            <a:pPr eaLnBrk="0" hangingPunct="0"/>
            <a:r>
              <a:rPr lang="en-US" sz="1000" dirty="0" smtClean="0">
                <a:solidFill>
                  <a:srgbClr val="000000"/>
                </a:solidFill>
                <a:latin typeface="Arial"/>
              </a:rPr>
              <a:t>MEC/</a:t>
            </a:r>
            <a:r>
              <a:rPr lang="en-US" sz="1000" dirty="0" smtClean="0">
                <a:latin typeface="Arial"/>
              </a:rPr>
              <a:t>MEB </a:t>
            </a:r>
            <a:r>
              <a:rPr lang="en-US" sz="1000" dirty="0" smtClean="0">
                <a:solidFill>
                  <a:srgbClr val="000000"/>
                </a:solidFill>
                <a:latin typeface="Arial"/>
              </a:rPr>
              <a:t>Committee Member</a:t>
            </a:r>
          </a:p>
          <a:p>
            <a:pPr eaLnBrk="0" hangingPunct="0"/>
            <a:r>
              <a:rPr lang="en-US" sz="1000" dirty="0" smtClean="0">
                <a:solidFill>
                  <a:srgbClr val="000000"/>
                </a:solidFill>
                <a:latin typeface="Arial"/>
              </a:rPr>
              <a:t>House Staff Council</a:t>
            </a:r>
          </a:p>
        </p:txBody>
      </p:sp>
      <p:sp>
        <p:nvSpPr>
          <p:cNvPr id="111" name="AutoShape 76"/>
          <p:cNvSpPr>
            <a:spLocks noChangeArrowheads="1"/>
          </p:cNvSpPr>
          <p:nvPr/>
        </p:nvSpPr>
        <p:spPr bwMode="auto">
          <a:xfrm>
            <a:off x="4415012" y="4033556"/>
            <a:ext cx="1829875" cy="713160"/>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latin typeface="Arial"/>
                <a:cs typeface="Times New Roman" pitchFamily="18" charset="0"/>
              </a:rPr>
              <a:t>USU Associate Professor</a:t>
            </a:r>
          </a:p>
          <a:p>
            <a:pPr eaLnBrk="0" hangingPunct="0"/>
            <a:r>
              <a:rPr lang="en-US" sz="1000" dirty="0" smtClean="0">
                <a:latin typeface="Arial"/>
                <a:cs typeface="Times New Roman" pitchFamily="18" charset="0"/>
              </a:rPr>
              <a:t>Med Exec Committee Chair</a:t>
            </a:r>
          </a:p>
          <a:p>
            <a:pPr eaLnBrk="0" hangingPunct="0"/>
            <a:r>
              <a:rPr lang="en-US" sz="1000" dirty="0" smtClean="0">
                <a:latin typeface="Arial"/>
                <a:cs typeface="Times New Roman" pitchFamily="18" charset="0"/>
              </a:rPr>
              <a:t>Academy Fellow (FACOEM)</a:t>
            </a:r>
          </a:p>
          <a:p>
            <a:pPr eaLnBrk="0" hangingPunct="0"/>
            <a:r>
              <a:rPr lang="en-US" sz="1000" dirty="0" smtClean="0">
                <a:latin typeface="Arial"/>
                <a:cs typeface="Times New Roman" pitchFamily="18" charset="0"/>
              </a:rPr>
              <a:t>Milestone OIC/CMO</a:t>
            </a:r>
            <a:endParaRPr lang="en-US" sz="1000" dirty="0">
              <a:latin typeface="Arial"/>
              <a:cs typeface="Times New Roman" pitchFamily="18" charset="0"/>
            </a:endParaRPr>
          </a:p>
        </p:txBody>
      </p:sp>
      <p:sp>
        <p:nvSpPr>
          <p:cNvPr id="112" name="AutoShape 28"/>
          <p:cNvSpPr>
            <a:spLocks noChangeArrowheads="1"/>
          </p:cNvSpPr>
          <p:nvPr/>
        </p:nvSpPr>
        <p:spPr bwMode="auto">
          <a:xfrm>
            <a:off x="6255787" y="4041420"/>
            <a:ext cx="1687795" cy="705295"/>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USU Professor</a:t>
            </a:r>
          </a:p>
          <a:p>
            <a:pPr eaLnBrk="0" hangingPunct="0"/>
            <a:r>
              <a:rPr lang="en-US" sz="1000" dirty="0" smtClean="0">
                <a:solidFill>
                  <a:srgbClr val="000000"/>
                </a:solidFill>
                <a:latin typeface="Arial"/>
                <a:cs typeface="Times New Roman" pitchFamily="18" charset="0"/>
              </a:rPr>
              <a:t>Specialty Leader</a:t>
            </a:r>
          </a:p>
          <a:p>
            <a:pPr eaLnBrk="0" hangingPunct="0"/>
            <a:r>
              <a:rPr lang="en-US" sz="1000" dirty="0" smtClean="0">
                <a:latin typeface="Arial"/>
                <a:cs typeface="Times New Roman" pitchFamily="18" charset="0"/>
              </a:rPr>
              <a:t>Milestone XO/CO</a:t>
            </a:r>
          </a:p>
        </p:txBody>
      </p:sp>
      <p:pic>
        <p:nvPicPr>
          <p:cNvPr id="92"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67" r="10412" b="65895"/>
          <a:stretch/>
        </p:blipFill>
        <p:spPr bwMode="auto">
          <a:xfrm>
            <a:off x="6553705" y="2007091"/>
            <a:ext cx="426840" cy="270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641" r="29050" b="71346"/>
          <a:stretch/>
        </p:blipFill>
        <p:spPr bwMode="auto">
          <a:xfrm>
            <a:off x="4623740" y="2018479"/>
            <a:ext cx="292762" cy="271901"/>
          </a:xfrm>
          <a:prstGeom prst="rect">
            <a:avLst/>
          </a:prstGeom>
          <a:solidFill>
            <a:srgbClr val="CCECFF"/>
          </a:solidFill>
          <a:ln>
            <a:noFill/>
          </a:ln>
          <a:effectLst>
            <a:softEdge rad="25400"/>
          </a:effectLst>
          <a:extLst/>
        </p:spPr>
      </p:pic>
      <p:pic>
        <p:nvPicPr>
          <p:cNvPr id="94"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298" t="1510" r="28267" b="69953"/>
          <a:stretch/>
        </p:blipFill>
        <p:spPr bwMode="auto">
          <a:xfrm>
            <a:off x="2759647" y="2019064"/>
            <a:ext cx="297183" cy="281120"/>
          </a:xfrm>
          <a:prstGeom prst="rect">
            <a:avLst/>
          </a:prstGeom>
          <a:noFill/>
          <a:ln>
            <a:noFill/>
          </a:ln>
          <a:effectLst>
            <a:softEdge rad="25400"/>
          </a:effectLst>
          <a:extLst/>
        </p:spPr>
      </p:pic>
      <p:pic>
        <p:nvPicPr>
          <p:cNvPr id="95"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341" t="1634" r="18549" b="68868"/>
          <a:stretch/>
        </p:blipFill>
        <p:spPr bwMode="auto">
          <a:xfrm>
            <a:off x="963966" y="2028131"/>
            <a:ext cx="284719" cy="269328"/>
          </a:xfrm>
          <a:prstGeom prst="rect">
            <a:avLst/>
          </a:prstGeom>
          <a:noFill/>
          <a:ln>
            <a:noFill/>
          </a:ln>
          <a:effectLst>
            <a:softEdge rad="254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rot="16200000">
            <a:off x="-1013026" y="3889273"/>
            <a:ext cx="3004349" cy="492443"/>
          </a:xfrm>
          <a:prstGeom prst="rect">
            <a:avLst/>
          </a:prstGeom>
          <a:noFill/>
        </p:spPr>
        <p:txBody>
          <a:bodyPr wrap="none" rtlCol="0">
            <a:spAutoFit/>
          </a:bodyPr>
          <a:lstStyle/>
          <a:p>
            <a:pPr algn="ctr"/>
            <a:r>
              <a:rPr lang="en-US" sz="1400" b="1" u="sng" dirty="0" smtClean="0"/>
              <a:t>Opportunities</a:t>
            </a:r>
          </a:p>
          <a:p>
            <a:pPr algn="ctr"/>
            <a:r>
              <a:rPr lang="en-US" sz="1200" u="sng" dirty="0" smtClean="0"/>
              <a:t>Educational</a:t>
            </a:r>
            <a:r>
              <a:rPr lang="en-US" sz="1200" dirty="0" smtClean="0"/>
              <a:t>  </a:t>
            </a:r>
            <a:r>
              <a:rPr lang="en-US" sz="1200" u="sng" dirty="0" smtClean="0"/>
              <a:t> Clinical</a:t>
            </a:r>
            <a:r>
              <a:rPr lang="en-US" sz="1200" dirty="0" smtClean="0"/>
              <a:t>              </a:t>
            </a:r>
            <a:r>
              <a:rPr lang="en-US" sz="1200" u="sng" dirty="0" smtClean="0"/>
              <a:t>Operational</a:t>
            </a:r>
            <a:endParaRPr lang="en-US" sz="1200" u="sng" dirty="0"/>
          </a:p>
        </p:txBody>
      </p:sp>
      <p:sp>
        <p:nvSpPr>
          <p:cNvPr id="34" name="AutoShape 29"/>
          <p:cNvSpPr>
            <a:spLocks noChangeArrowheads="1"/>
          </p:cNvSpPr>
          <p:nvPr/>
        </p:nvSpPr>
        <p:spPr bwMode="auto">
          <a:xfrm>
            <a:off x="737452" y="4762443"/>
            <a:ext cx="3685622" cy="705296"/>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BROC/BMDOC, AROC/AMDOC</a:t>
            </a:r>
            <a:endParaRPr lang="en-US" sz="1000" dirty="0">
              <a:solidFill>
                <a:srgbClr val="000000"/>
              </a:solidFill>
              <a:latin typeface="Arial"/>
              <a:cs typeface="Times New Roman" pitchFamily="18" charset="0"/>
            </a:endParaRPr>
          </a:p>
          <a:p>
            <a:pPr eaLnBrk="0" hangingPunct="0"/>
            <a:r>
              <a:rPr lang="en-US" sz="1000" dirty="0">
                <a:solidFill>
                  <a:srgbClr val="000000"/>
                </a:solidFill>
                <a:latin typeface="Arial"/>
                <a:cs typeface="Times New Roman" pitchFamily="18" charset="0"/>
              </a:rPr>
              <a:t>LSS </a:t>
            </a:r>
            <a:r>
              <a:rPr lang="en-US" sz="1000" dirty="0" smtClean="0">
                <a:solidFill>
                  <a:srgbClr val="000000"/>
                </a:solidFill>
                <a:latin typeface="Arial"/>
                <a:cs typeface="Times New Roman" pitchFamily="18" charset="0"/>
              </a:rPr>
              <a:t>Green/Yellow Belt</a:t>
            </a:r>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JPME1, Med Excellence</a:t>
            </a:r>
          </a:p>
          <a:p>
            <a:pPr eaLnBrk="0" hangingPunct="0"/>
            <a:r>
              <a:rPr lang="en-US" sz="1000" dirty="0" smtClean="0">
                <a:solidFill>
                  <a:srgbClr val="000000"/>
                </a:solidFill>
                <a:latin typeface="Arial"/>
                <a:cs typeface="Times New Roman" pitchFamily="18" charset="0"/>
              </a:rPr>
              <a:t>Tropical Medicine</a:t>
            </a:r>
            <a:r>
              <a:rPr lang="en-US" sz="1000" dirty="0" smtClean="0">
                <a:latin typeface="Arial"/>
                <a:cs typeface="Times New Roman" pitchFamily="18" charset="0"/>
              </a:rPr>
              <a:t>/FMCSA Examiner/RHI/PHEO</a:t>
            </a:r>
            <a:endParaRPr lang="en-US" sz="1000" dirty="0">
              <a:latin typeface="Arial"/>
              <a:cs typeface="Times New Roman" pitchFamily="18" charset="0"/>
            </a:endParaRPr>
          </a:p>
        </p:txBody>
      </p:sp>
      <p:sp>
        <p:nvSpPr>
          <p:cNvPr id="35" name="AutoShape 29"/>
          <p:cNvSpPr>
            <a:spLocks noChangeArrowheads="1"/>
          </p:cNvSpPr>
          <p:nvPr/>
        </p:nvSpPr>
        <p:spPr bwMode="auto">
          <a:xfrm>
            <a:off x="4424291" y="4754579"/>
            <a:ext cx="1819728"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dirty="0">
              <a:solidFill>
                <a:srgbClr val="000000"/>
              </a:solidFill>
              <a:latin typeface="Arial"/>
              <a:cs typeface="Times New Roman" pitchFamily="18" charset="0"/>
            </a:endParaRPr>
          </a:p>
          <a:p>
            <a:pPr eaLnBrk="0" hangingPunct="0"/>
            <a:r>
              <a:rPr lang="en-US" sz="1000" dirty="0" smtClean="0">
                <a:latin typeface="Arial"/>
                <a:cs typeface="Times New Roman" pitchFamily="18" charset="0"/>
              </a:rPr>
              <a:t>Masters </a:t>
            </a:r>
            <a:r>
              <a:rPr lang="en-US" sz="1000" dirty="0">
                <a:latin typeface="Arial"/>
                <a:cs typeface="Times New Roman" pitchFamily="18" charset="0"/>
              </a:rPr>
              <a:t>Degree- MBA, MHA</a:t>
            </a:r>
          </a:p>
          <a:p>
            <a:pPr eaLnBrk="0" hangingPunct="0"/>
            <a:r>
              <a:rPr lang="en-US" sz="1000" dirty="0" smtClean="0">
                <a:solidFill>
                  <a:srgbClr val="000000"/>
                </a:solidFill>
                <a:latin typeface="Arial"/>
                <a:cs typeface="Times New Roman" pitchFamily="18" charset="0"/>
              </a:rPr>
              <a:t>LSS Black Belt</a:t>
            </a:r>
          </a:p>
          <a:p>
            <a:pPr eaLnBrk="0" hangingPunct="0"/>
            <a:r>
              <a:rPr lang="en-US" sz="1000" dirty="0" smtClean="0">
                <a:solidFill>
                  <a:srgbClr val="000000"/>
                </a:solidFill>
                <a:latin typeface="Arial"/>
                <a:cs typeface="Times New Roman" pitchFamily="18" charset="0"/>
              </a:rPr>
              <a:t>JPME2</a:t>
            </a:r>
          </a:p>
          <a:p>
            <a:pPr eaLnBrk="0" hangingPunct="0"/>
            <a:r>
              <a:rPr lang="en-US" sz="1000" dirty="0" smtClean="0">
                <a:latin typeface="Arial"/>
                <a:cs typeface="Times New Roman" pitchFamily="18" charset="0"/>
              </a:rPr>
              <a:t>Assistant Residency Director</a:t>
            </a: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7" name="AutoShape 29"/>
          <p:cNvSpPr>
            <a:spLocks noChangeArrowheads="1"/>
          </p:cNvSpPr>
          <p:nvPr/>
        </p:nvSpPr>
        <p:spPr bwMode="auto">
          <a:xfrm>
            <a:off x="6255787" y="4754579"/>
            <a:ext cx="1687795"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LSS Master Black Belt</a:t>
            </a:r>
          </a:p>
          <a:p>
            <a:pPr eaLnBrk="0" hangingPunct="0"/>
            <a:r>
              <a:rPr lang="en-US" sz="1000" dirty="0" smtClean="0">
                <a:solidFill>
                  <a:srgbClr val="000000"/>
                </a:solidFill>
                <a:latin typeface="Arial"/>
                <a:cs typeface="Times New Roman" pitchFamily="18" charset="0"/>
              </a:rPr>
              <a:t>Navy Senior Leader Course</a:t>
            </a:r>
          </a:p>
          <a:p>
            <a:pPr eaLnBrk="0" hangingPunct="0"/>
            <a:r>
              <a:rPr lang="en-US" sz="1000" dirty="0" smtClean="0">
                <a:solidFill>
                  <a:srgbClr val="000000"/>
                </a:solidFill>
                <a:latin typeface="Arial"/>
                <a:cs typeface="Times New Roman" pitchFamily="18" charset="0"/>
              </a:rPr>
              <a:t>Naval War College</a:t>
            </a:r>
          </a:p>
          <a:p>
            <a:pPr eaLnBrk="0" hangingPunct="0"/>
            <a:r>
              <a:rPr lang="en-US" sz="1000" dirty="0" smtClean="0">
                <a:latin typeface="Arial"/>
                <a:cs typeface="Times New Roman" pitchFamily="18" charset="0"/>
              </a:rPr>
              <a:t>Residency Director</a:t>
            </a:r>
            <a:endParaRPr lang="en-US" sz="1000" dirty="0">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8" name="TextBox 37"/>
          <p:cNvSpPr txBox="1"/>
          <p:nvPr/>
        </p:nvSpPr>
        <p:spPr>
          <a:xfrm>
            <a:off x="737452" y="5475603"/>
            <a:ext cx="7206130" cy="1015663"/>
          </a:xfrm>
          <a:prstGeom prst="rect">
            <a:avLst/>
          </a:prstGeom>
          <a:noFill/>
          <a:ln>
            <a:solidFill>
              <a:schemeClr val="tx1"/>
            </a:solidFill>
            <a:prstDash val="solid"/>
          </a:ln>
        </p:spPr>
        <p:txBody>
          <a:bodyPr wrap="square" rtlCol="0">
            <a:spAutoFit/>
          </a:bodyPr>
          <a:lstStyle/>
          <a:p>
            <a:r>
              <a:rPr lang="en-US" sz="1000" b="1" dirty="0"/>
              <a:t>Operational </a:t>
            </a:r>
            <a:r>
              <a:rPr lang="en-US" sz="1000" b="1" dirty="0" smtClean="0"/>
              <a:t>Billets </a:t>
            </a:r>
            <a:r>
              <a:rPr lang="en-US" sz="1000" dirty="0" smtClean="0"/>
              <a:t>are </a:t>
            </a:r>
            <a:r>
              <a:rPr lang="en-US" sz="1000" dirty="0"/>
              <a:t>central to career </a:t>
            </a:r>
            <a:r>
              <a:rPr lang="en-US" sz="1000" dirty="0" smtClean="0"/>
              <a:t>progression and to the development of operational competency.  You should have completed at least one tour by the time you are in zone for CDR, if not more.  A senior operational tour or </a:t>
            </a:r>
            <a:r>
              <a:rPr lang="en-US" sz="1000" smtClean="0"/>
              <a:t>executive operation tour </a:t>
            </a:r>
            <a:r>
              <a:rPr lang="en-US" sz="1000" dirty="0" smtClean="0"/>
              <a:t>should be in your record by the time you are in zone for CAPT.  Executive Operational billets are increasingly nominative.</a:t>
            </a:r>
            <a:r>
              <a:rPr lang="en-US" sz="1000" dirty="0"/>
              <a:t/>
            </a:r>
            <a:br>
              <a:rPr lang="en-US" sz="1000" dirty="0"/>
            </a:br>
            <a:r>
              <a:rPr lang="en-US" sz="1000" b="1" dirty="0" smtClean="0"/>
              <a:t>MTF Leadership </a:t>
            </a:r>
            <a:r>
              <a:rPr lang="en-US" sz="1000" dirty="0" smtClean="0"/>
              <a:t>demonstrates clinical expertise and leadership: Chairing committees, leading divisions, departments and directorates.  The guidance above does not supplant but rather compliments demonstrating operational and clinical expertise.</a:t>
            </a:r>
            <a:endParaRPr lang="en-US" sz="1000" b="1" dirty="0" smtClean="0"/>
          </a:p>
          <a:p>
            <a:r>
              <a:rPr lang="en-US" sz="1000" b="1" dirty="0" smtClean="0">
                <a:solidFill>
                  <a:srgbClr val="000000"/>
                </a:solidFill>
                <a:latin typeface="Arial"/>
              </a:rPr>
              <a:t>Bottom Line</a:t>
            </a:r>
            <a:r>
              <a:rPr lang="en-US" sz="1000" dirty="0" smtClean="0">
                <a:solidFill>
                  <a:srgbClr val="000000"/>
                </a:solidFill>
                <a:latin typeface="Arial"/>
              </a:rPr>
              <a:t>: </a:t>
            </a:r>
            <a:r>
              <a:rPr lang="en-US" sz="1000" dirty="0">
                <a:solidFill>
                  <a:srgbClr val="000000"/>
                </a:solidFill>
                <a:latin typeface="Arial"/>
              </a:rPr>
              <a:t>Keeping operational currency </a:t>
            </a:r>
            <a:r>
              <a:rPr lang="en-US" sz="1000" dirty="0" smtClean="0">
                <a:solidFill>
                  <a:srgbClr val="000000"/>
                </a:solidFill>
                <a:latin typeface="Arial"/>
              </a:rPr>
              <a:t>and relevancy will </a:t>
            </a:r>
            <a:r>
              <a:rPr lang="en-US" sz="1000" dirty="0">
                <a:solidFill>
                  <a:srgbClr val="000000"/>
                </a:solidFill>
                <a:latin typeface="Arial"/>
              </a:rPr>
              <a:t>be critical moving forward to justify Navy Medicine in uniform</a:t>
            </a:r>
            <a:r>
              <a:rPr lang="en-US" sz="1000" dirty="0" smtClean="0">
                <a:solidFill>
                  <a:srgbClr val="000000"/>
                </a:solidFill>
                <a:latin typeface="Arial"/>
              </a:rPr>
              <a:t>.</a:t>
            </a:r>
            <a:endParaRPr lang="en-US" sz="1000" b="1" dirty="0">
              <a:solidFill>
                <a:srgbClr val="000000"/>
              </a:solidFill>
              <a:latin typeface="Arial"/>
            </a:endParaRPr>
          </a:p>
        </p:txBody>
      </p:sp>
      <p:sp>
        <p:nvSpPr>
          <p:cNvPr id="7" name="TextBox 6"/>
          <p:cNvSpPr txBox="1"/>
          <p:nvPr/>
        </p:nvSpPr>
        <p:spPr>
          <a:xfrm>
            <a:off x="2330787" y="2436965"/>
            <a:ext cx="2084225" cy="707886"/>
          </a:xfrm>
          <a:prstGeom prst="rect">
            <a:avLst/>
          </a:prstGeom>
          <a:noFill/>
        </p:spPr>
        <p:txBody>
          <a:bodyPr wrap="none" rtlCol="0">
            <a:spAutoFit/>
          </a:bodyPr>
          <a:lstStyle/>
          <a:p>
            <a:pPr eaLnBrk="0" hangingPunct="0"/>
            <a:r>
              <a:rPr lang="en-US" sz="1000" b="1" u="sng" dirty="0" smtClean="0">
                <a:latin typeface="Arial"/>
              </a:rPr>
              <a:t>SENIOR OPERATIONAL</a:t>
            </a:r>
          </a:p>
          <a:p>
            <a:pPr eaLnBrk="0" hangingPunct="0"/>
            <a:r>
              <a:rPr lang="en-US" sz="1000" dirty="0">
                <a:solidFill>
                  <a:srgbClr val="000000"/>
                </a:solidFill>
                <a:latin typeface="Arial"/>
              </a:rPr>
              <a:t>Regional/Group </a:t>
            </a:r>
            <a:r>
              <a:rPr lang="en-US" sz="1000" dirty="0" smtClean="0">
                <a:solidFill>
                  <a:srgbClr val="000000"/>
                </a:solidFill>
                <a:latin typeface="Arial"/>
              </a:rPr>
              <a:t>FS/UMO</a:t>
            </a:r>
          </a:p>
          <a:p>
            <a:pPr eaLnBrk="0" hangingPunct="0"/>
            <a:r>
              <a:rPr lang="en-US" sz="1000" dirty="0" smtClean="0">
                <a:solidFill>
                  <a:srgbClr val="000000"/>
                </a:solidFill>
                <a:latin typeface="Arial"/>
              </a:rPr>
              <a:t>Large Deck/Group </a:t>
            </a:r>
            <a:r>
              <a:rPr lang="en-US" sz="1000" dirty="0">
                <a:solidFill>
                  <a:srgbClr val="000000"/>
                </a:solidFill>
                <a:latin typeface="Arial"/>
              </a:rPr>
              <a:t>SMO</a:t>
            </a:r>
          </a:p>
          <a:p>
            <a:pPr eaLnBrk="0" hangingPunct="0"/>
            <a:r>
              <a:rPr lang="en-US" sz="1000" dirty="0">
                <a:solidFill>
                  <a:srgbClr val="000000"/>
                </a:solidFill>
                <a:latin typeface="Arial"/>
              </a:rPr>
              <a:t>Regimental </a:t>
            </a:r>
            <a:r>
              <a:rPr lang="en-US" sz="1000" dirty="0" smtClean="0">
                <a:solidFill>
                  <a:srgbClr val="000000"/>
                </a:solidFill>
                <a:latin typeface="Arial"/>
              </a:rPr>
              <a:t>Surgeon/</a:t>
            </a:r>
            <a:r>
              <a:rPr lang="en-US" sz="1000" dirty="0" err="1" smtClean="0">
                <a:solidFill>
                  <a:srgbClr val="000000"/>
                </a:solidFill>
                <a:latin typeface="Arial"/>
              </a:rPr>
              <a:t>MedBN</a:t>
            </a:r>
            <a:r>
              <a:rPr lang="en-US" sz="1000" dirty="0" smtClean="0">
                <a:solidFill>
                  <a:srgbClr val="000000"/>
                </a:solidFill>
                <a:latin typeface="Arial"/>
              </a:rPr>
              <a:t> staff</a:t>
            </a:r>
            <a:endParaRPr lang="en-US" sz="1000" dirty="0">
              <a:solidFill>
                <a:srgbClr val="000000"/>
              </a:solidFill>
              <a:latin typeface="Arial"/>
            </a:endParaRPr>
          </a:p>
        </p:txBody>
      </p:sp>
      <p:sp>
        <p:nvSpPr>
          <p:cNvPr id="8" name="TextBox 7"/>
          <p:cNvSpPr txBox="1"/>
          <p:nvPr/>
        </p:nvSpPr>
        <p:spPr>
          <a:xfrm>
            <a:off x="1019464" y="3081372"/>
            <a:ext cx="3302507" cy="861774"/>
          </a:xfrm>
          <a:prstGeom prst="rect">
            <a:avLst/>
          </a:prstGeom>
          <a:noFill/>
        </p:spPr>
        <p:txBody>
          <a:bodyPr wrap="none" rtlCol="0">
            <a:spAutoFit/>
          </a:bodyPr>
          <a:lstStyle/>
          <a:p>
            <a:pPr eaLnBrk="0" hangingPunct="0"/>
            <a:r>
              <a:rPr lang="en-US" sz="1000" dirty="0">
                <a:solidFill>
                  <a:srgbClr val="000000"/>
                </a:solidFill>
                <a:latin typeface="Arial"/>
              </a:rPr>
              <a:t>Fleet Surgical </a:t>
            </a:r>
            <a:r>
              <a:rPr lang="en-US" sz="1000" dirty="0" smtClean="0">
                <a:solidFill>
                  <a:srgbClr val="000000"/>
                </a:solidFill>
                <a:latin typeface="Arial"/>
              </a:rPr>
              <a:t>Team member, GHE </a:t>
            </a:r>
            <a:r>
              <a:rPr lang="en-US" sz="1000" dirty="0">
                <a:solidFill>
                  <a:srgbClr val="000000"/>
                </a:solidFill>
                <a:latin typeface="Arial"/>
              </a:rPr>
              <a:t>Staff </a:t>
            </a:r>
            <a:r>
              <a:rPr lang="en-US" sz="1000" dirty="0" smtClean="0">
                <a:solidFill>
                  <a:srgbClr val="000000"/>
                </a:solidFill>
                <a:latin typeface="Arial"/>
              </a:rPr>
              <a:t>Officer,</a:t>
            </a:r>
          </a:p>
          <a:p>
            <a:pPr eaLnBrk="0" hangingPunct="0"/>
            <a:r>
              <a:rPr lang="en-US" sz="1000" dirty="0" smtClean="0">
                <a:solidFill>
                  <a:srgbClr val="000000"/>
                </a:solidFill>
                <a:latin typeface="Arial"/>
                <a:cs typeface="Times New Roman" pitchFamily="18" charset="0"/>
              </a:rPr>
              <a:t>T-AH deployment, Individual </a:t>
            </a:r>
            <a:r>
              <a:rPr lang="en-US" sz="1000" dirty="0" err="1">
                <a:solidFill>
                  <a:srgbClr val="000000"/>
                </a:solidFill>
                <a:latin typeface="Arial"/>
                <a:cs typeface="Times New Roman" pitchFamily="18" charset="0"/>
              </a:rPr>
              <a:t>Augmentee</a:t>
            </a:r>
            <a:r>
              <a:rPr lang="en-US" sz="1000" dirty="0">
                <a:solidFill>
                  <a:srgbClr val="000000"/>
                </a:solidFill>
                <a:latin typeface="Arial"/>
                <a:cs typeface="Times New Roman" pitchFamily="18" charset="0"/>
              </a:rPr>
              <a:t> (AFG, </a:t>
            </a:r>
            <a:r>
              <a:rPr lang="en-US" sz="1000" dirty="0" err="1">
                <a:solidFill>
                  <a:srgbClr val="000000"/>
                </a:solidFill>
                <a:latin typeface="Arial"/>
                <a:cs typeface="Times New Roman" pitchFamily="18" charset="0"/>
              </a:rPr>
              <a:t>HoA</a:t>
            </a:r>
            <a:r>
              <a:rPr lang="en-US" sz="1000" dirty="0" smtClean="0">
                <a:solidFill>
                  <a:srgbClr val="000000"/>
                </a:solidFill>
                <a:latin typeface="Arial"/>
                <a:cs typeface="Times New Roman" pitchFamily="18" charset="0"/>
              </a:rPr>
              <a:t>)</a:t>
            </a:r>
          </a:p>
          <a:p>
            <a:pPr eaLnBrk="0" hangingPunct="0"/>
            <a:r>
              <a:rPr lang="en-US" sz="1000" dirty="0" smtClean="0">
                <a:latin typeface="Arial"/>
                <a:cs typeface="Times New Roman" pitchFamily="18" charset="0"/>
              </a:rPr>
              <a:t>FDPMU, Shipyard/MSC OEM assignment</a:t>
            </a:r>
          </a:p>
          <a:p>
            <a:pPr eaLnBrk="0" hangingPunct="0"/>
            <a:endParaRPr lang="en-US" sz="1000" dirty="0">
              <a:solidFill>
                <a:srgbClr val="0000FF"/>
              </a:solidFill>
              <a:latin typeface="Arial"/>
              <a:cs typeface="Times New Roman" pitchFamily="18" charset="0"/>
            </a:endParaRPr>
          </a:p>
          <a:p>
            <a:r>
              <a:rPr lang="en-US" sz="1000" i="1" dirty="0" smtClean="0">
                <a:effectLst>
                  <a:outerShdw blurRad="38100" dist="38100" dir="2700000" algn="tl">
                    <a:srgbClr val="000000">
                      <a:alpha val="43137"/>
                    </a:srgbClr>
                  </a:outerShdw>
                </a:effectLst>
              </a:rPr>
              <a:t>Must complete at least one tour before in zone for CDR</a:t>
            </a:r>
            <a:endParaRPr lang="en-US" sz="10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582320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77"/>
          <p:cNvGrpSpPr>
            <a:grpSpLocks/>
          </p:cNvGrpSpPr>
          <p:nvPr/>
        </p:nvGrpSpPr>
        <p:grpSpPr bwMode="auto">
          <a:xfrm>
            <a:off x="563570" y="1897487"/>
            <a:ext cx="8310893" cy="380389"/>
            <a:chOff x="100" y="2555"/>
            <a:chExt cx="5664" cy="413"/>
          </a:xfrm>
        </p:grpSpPr>
        <p:sp>
          <p:nvSpPr>
            <p:cNvPr id="105" name="Line 79"/>
            <p:cNvSpPr>
              <a:spLocks noChangeShapeType="1"/>
            </p:cNvSpPr>
            <p:nvPr/>
          </p:nvSpPr>
          <p:spPr bwMode="auto">
            <a:xfrm flipV="1">
              <a:off x="202" y="2660"/>
              <a:ext cx="5467" cy="1"/>
            </a:xfrm>
            <a:prstGeom prst="line">
              <a:avLst/>
            </a:prstGeom>
            <a:noFill/>
            <a:ln w="25400">
              <a:solidFill>
                <a:schemeClr val="tx1"/>
              </a:solidFill>
              <a:round/>
              <a:headEnd/>
              <a:tailEnd type="triangle" w="med" len="med"/>
            </a:ln>
          </p:spPr>
          <p:txBody>
            <a:bodyPr wrap="none" anchor="ctr"/>
            <a:lstStyle/>
            <a:p>
              <a:pPr eaLnBrk="0" hangingPunct="0"/>
              <a:endParaRPr lang="en-US" sz="2400">
                <a:solidFill>
                  <a:srgbClr val="000000"/>
                </a:solidFill>
                <a:latin typeface="Arial"/>
              </a:endParaRPr>
            </a:p>
          </p:txBody>
        </p:sp>
        <p:sp>
          <p:nvSpPr>
            <p:cNvPr id="104" name="Rectangle 78"/>
            <p:cNvSpPr>
              <a:spLocks noChangeArrowheads="1"/>
            </p:cNvSpPr>
            <p:nvPr/>
          </p:nvSpPr>
          <p:spPr bwMode="auto">
            <a:xfrm>
              <a:off x="100" y="2601"/>
              <a:ext cx="5664" cy="367"/>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1600" dirty="0">
                  <a:solidFill>
                    <a:srgbClr val="000000"/>
                  </a:solidFill>
                  <a:latin typeface="Times New Roman" pitchFamily="18" charset="0"/>
                  <a:cs typeface="Times New Roman" pitchFamily="18" charset="0"/>
                </a:rPr>
                <a:t> </a:t>
              </a:r>
              <a:r>
                <a:rPr lang="en-US" sz="1400" b="1" dirty="0">
                  <a:solidFill>
                    <a:srgbClr val="000000"/>
                  </a:solidFill>
                  <a:latin typeface="Arial"/>
                  <a:cs typeface="Times New Roman" pitchFamily="18" charset="0"/>
                </a:rPr>
                <a:t> </a:t>
              </a:r>
              <a:r>
                <a:rPr lang="en-US" sz="1400" b="1" dirty="0" smtClean="0">
                  <a:solidFill>
                    <a:srgbClr val="000000"/>
                  </a:solidFill>
                  <a:latin typeface="Arial"/>
                  <a:cs typeface="Times New Roman" pitchFamily="18" charset="0"/>
                </a:rPr>
                <a:t>                                       </a:t>
              </a:r>
              <a:r>
                <a:rPr lang="en-US" sz="1000" b="1" dirty="0" smtClean="0">
                  <a:solidFill>
                    <a:srgbClr val="000000"/>
                  </a:solidFill>
                  <a:latin typeface="Arial"/>
                  <a:cs typeface="Times New Roman" pitchFamily="18" charset="0"/>
                </a:rPr>
                <a:t>6                                                12                                                    18                                          24         </a:t>
              </a:r>
              <a:r>
                <a:rPr lang="en-US" sz="1400" b="1" dirty="0" smtClean="0">
                  <a:solidFill>
                    <a:srgbClr val="000000"/>
                  </a:solidFill>
                  <a:latin typeface="Arial"/>
                  <a:cs typeface="Times New Roman" pitchFamily="18" charset="0"/>
                </a:rPr>
                <a:t>   </a:t>
              </a:r>
              <a:endParaRPr lang="en-US" sz="1400" b="1" dirty="0">
                <a:solidFill>
                  <a:srgbClr val="000000"/>
                </a:solidFill>
                <a:latin typeface="Arial"/>
                <a:cs typeface="Times New Roman" pitchFamily="18" charset="0"/>
              </a:endParaRPr>
            </a:p>
          </p:txBody>
        </p:sp>
        <p:sp>
          <p:nvSpPr>
            <p:cNvPr id="106" name="Line 80"/>
            <p:cNvSpPr>
              <a:spLocks noChangeShapeType="1"/>
            </p:cNvSpPr>
            <p:nvPr/>
          </p:nvSpPr>
          <p:spPr bwMode="auto">
            <a:xfrm>
              <a:off x="204" y="2555"/>
              <a:ext cx="0" cy="191"/>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5" name="Line 93"/>
            <p:cNvSpPr>
              <a:spLocks noChangeShapeType="1"/>
            </p:cNvSpPr>
            <p:nvPr/>
          </p:nvSpPr>
          <p:spPr bwMode="auto">
            <a:xfrm flipH="1">
              <a:off x="3788" y="2653"/>
              <a:ext cx="0" cy="80"/>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7" name="Line 95"/>
            <p:cNvSpPr>
              <a:spLocks noChangeShapeType="1"/>
            </p:cNvSpPr>
            <p:nvPr/>
          </p:nvSpPr>
          <p:spPr bwMode="auto">
            <a:xfrm>
              <a:off x="4766" y="2653"/>
              <a:ext cx="0" cy="68"/>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2" name="Line 100"/>
            <p:cNvSpPr>
              <a:spLocks noChangeShapeType="1"/>
            </p:cNvSpPr>
            <p:nvPr/>
          </p:nvSpPr>
          <p:spPr bwMode="auto">
            <a:xfrm>
              <a:off x="2555" y="2660"/>
              <a:ext cx="0" cy="73"/>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5" name="Line 103"/>
            <p:cNvSpPr>
              <a:spLocks noChangeShapeType="1"/>
            </p:cNvSpPr>
            <p:nvPr/>
          </p:nvSpPr>
          <p:spPr bwMode="auto">
            <a:xfrm flipH="1">
              <a:off x="1435" y="2674"/>
              <a:ext cx="0" cy="59"/>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grpSp>
      <p:sp>
        <p:nvSpPr>
          <p:cNvPr id="3091" name="Rectangle 80"/>
          <p:cNvSpPr>
            <a:spLocks noChangeArrowheads="1"/>
          </p:cNvSpPr>
          <p:nvPr/>
        </p:nvSpPr>
        <p:spPr bwMode="auto">
          <a:xfrm>
            <a:off x="1143000" y="381000"/>
            <a:ext cx="7744800" cy="553998"/>
          </a:xfrm>
          <a:prstGeom prst="rect">
            <a:avLst/>
          </a:prstGeom>
          <a:noFill/>
          <a:ln w="9525">
            <a:noFill/>
            <a:miter lim="800000"/>
            <a:headEnd/>
            <a:tailEnd/>
          </a:ln>
        </p:spPr>
        <p:txBody>
          <a:bodyPr wrap="square" lIns="0" tIns="0" rIns="0" bIns="0">
            <a:spAutoFit/>
          </a:bodyPr>
          <a:lstStyle/>
          <a:p>
            <a:pPr algn="ctr" eaLnBrk="0" hangingPunct="0"/>
            <a:r>
              <a:rPr lang="en-US" sz="3600" b="1" dirty="0" smtClean="0">
                <a:solidFill>
                  <a:srgbClr val="000000"/>
                </a:solidFill>
                <a:latin typeface="Arial"/>
                <a:cs typeface="Times New Roman" pitchFamily="18" charset="0"/>
              </a:rPr>
              <a:t>MC</a:t>
            </a:r>
            <a:r>
              <a:rPr lang="en-US" sz="3600" b="1" dirty="0" smtClean="0">
                <a:latin typeface="Arial"/>
                <a:cs typeface="Times New Roman" pitchFamily="18" charset="0"/>
              </a:rPr>
              <a:t> Ophthalmology </a:t>
            </a:r>
            <a:r>
              <a:rPr lang="en-US" sz="3600" b="1" dirty="0" smtClean="0">
                <a:solidFill>
                  <a:srgbClr val="000000"/>
                </a:solidFill>
                <a:latin typeface="Arial"/>
                <a:cs typeface="Times New Roman" pitchFamily="18" charset="0"/>
              </a:rPr>
              <a:t>Planner</a:t>
            </a:r>
            <a:endParaRPr lang="en-US" sz="3600" b="1" dirty="0">
              <a:solidFill>
                <a:srgbClr val="000000"/>
              </a:solidFill>
              <a:latin typeface="Arial"/>
              <a:cs typeface="Times New Roman" pitchFamily="18" charset="0"/>
            </a:endParaRPr>
          </a:p>
        </p:txBody>
      </p:sp>
      <p:sp>
        <p:nvSpPr>
          <p:cNvPr id="57" name="AutoShape 28"/>
          <p:cNvSpPr>
            <a:spLocks noChangeArrowheads="1"/>
          </p:cNvSpPr>
          <p:nvPr/>
        </p:nvSpPr>
        <p:spPr bwMode="auto">
          <a:xfrm>
            <a:off x="6244019" y="2300123"/>
            <a:ext cx="1699564" cy="1733432"/>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SENIOR EXECUTIVE</a:t>
            </a:r>
          </a:p>
          <a:p>
            <a:pPr eaLnBrk="0" hangingPunct="0"/>
            <a:r>
              <a:rPr lang="en-US" sz="1000" dirty="0" smtClean="0">
                <a:solidFill>
                  <a:srgbClr val="000000"/>
                </a:solidFill>
                <a:latin typeface="Arial"/>
                <a:cs typeface="Times New Roman" pitchFamily="18" charset="0"/>
              </a:rPr>
              <a:t>TYCOM, Fleet, MEF</a:t>
            </a:r>
          </a:p>
          <a:p>
            <a:pPr marL="171450" indent="-171450" eaLnBrk="0" hangingPunct="0">
              <a:buFontTx/>
              <a:buChar char="-"/>
            </a:pPr>
            <a:r>
              <a:rPr lang="en-US" sz="1000" dirty="0" smtClean="0">
                <a:solidFill>
                  <a:srgbClr val="000000"/>
                </a:solidFill>
                <a:latin typeface="Arial"/>
                <a:cs typeface="Times New Roman" pitchFamily="18" charset="0"/>
              </a:rPr>
              <a:t>All nominative positions</a:t>
            </a:r>
          </a:p>
          <a:p>
            <a:pPr marL="171450" indent="-171450" eaLnBrk="0" hangingPunct="0">
              <a:buFontTx/>
              <a:buChar char="-"/>
            </a:pPr>
            <a:r>
              <a:rPr lang="en-US" sz="1000" dirty="0" smtClean="0">
                <a:solidFill>
                  <a:srgbClr val="000000"/>
                </a:solidFill>
                <a:latin typeface="Arial"/>
                <a:cs typeface="Times New Roman" pitchFamily="18" charset="0"/>
              </a:rPr>
              <a:t>Selected by corps chief</a:t>
            </a:r>
          </a:p>
          <a:p>
            <a:pPr marL="171450" indent="-171450" eaLnBrk="0" hangingPunct="0">
              <a:buFontTx/>
              <a:buChar char="-"/>
            </a:pPr>
            <a:r>
              <a:rPr lang="en-US" sz="1000" dirty="0" smtClean="0">
                <a:solidFill>
                  <a:srgbClr val="000000"/>
                </a:solidFill>
                <a:latin typeface="Arial"/>
                <a:cs typeface="Times New Roman" pitchFamily="18" charset="0"/>
              </a:rPr>
              <a:t>Must have significant</a:t>
            </a:r>
          </a:p>
          <a:p>
            <a:pPr eaLnBrk="0" hangingPunct="0"/>
            <a:r>
              <a:rPr lang="en-US" sz="1000" dirty="0">
                <a:solidFill>
                  <a:srgbClr val="000000"/>
                </a:solidFill>
                <a:latin typeface="Arial"/>
                <a:cs typeface="Times New Roman" pitchFamily="18" charset="0"/>
              </a:rPr>
              <a:t>o</a:t>
            </a:r>
            <a:r>
              <a:rPr lang="en-US" sz="1000" dirty="0" smtClean="0">
                <a:solidFill>
                  <a:srgbClr val="000000"/>
                </a:solidFill>
                <a:latin typeface="Arial"/>
                <a:cs typeface="Times New Roman" pitchFamily="18" charset="0"/>
              </a:rPr>
              <a:t>perational experience</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Talk to SL, detailer and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Corps Chief leadership to</a:t>
            </a:r>
          </a:p>
          <a:p>
            <a:pPr eaLnBrk="0" hangingPunct="0"/>
            <a:r>
              <a:rPr lang="en-US" sz="1000" i="1" dirty="0">
                <a:effectLst>
                  <a:outerShdw blurRad="38100" dist="38100" dir="2700000" algn="tl">
                    <a:srgbClr val="000000">
                      <a:alpha val="43137"/>
                    </a:srgbClr>
                  </a:outerShdw>
                </a:effectLst>
                <a:latin typeface="Arial"/>
                <a:cs typeface="Times New Roman" pitchFamily="18" charset="0"/>
              </a:rPr>
              <a:t>i</a:t>
            </a:r>
            <a:r>
              <a:rPr lang="en-US" sz="1000" i="1" dirty="0" smtClean="0">
                <a:effectLst>
                  <a:outerShdw blurRad="38100" dist="38100" dir="2700000" algn="tl">
                    <a:srgbClr val="000000">
                      <a:alpha val="43137"/>
                    </a:srgbClr>
                  </a:outerShdw>
                </a:effectLst>
                <a:latin typeface="Arial"/>
                <a:cs typeface="Times New Roman" pitchFamily="18" charset="0"/>
              </a:rPr>
              <a:t>nquire about nominative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billets.</a:t>
            </a:r>
          </a:p>
        </p:txBody>
      </p:sp>
      <p:sp>
        <p:nvSpPr>
          <p:cNvPr id="58" name="AutoShape 29"/>
          <p:cNvSpPr>
            <a:spLocks noChangeArrowheads="1"/>
          </p:cNvSpPr>
          <p:nvPr/>
        </p:nvSpPr>
        <p:spPr bwMode="auto">
          <a:xfrm>
            <a:off x="713236" y="2297458"/>
            <a:ext cx="3711055" cy="1750541"/>
          </a:xfrm>
          <a:prstGeom prst="roundRect">
            <a:avLst>
              <a:gd name="adj" fmla="val 16667"/>
            </a:avLst>
          </a:prstGeom>
          <a:solidFill>
            <a:srgbClr val="CCECFF"/>
          </a:solidFill>
          <a:ln w="9525">
            <a:solidFill>
              <a:schemeClr val="tx1"/>
            </a:solidFill>
            <a:round/>
            <a:headEnd/>
            <a:tailEnd/>
          </a:ln>
        </p:spPr>
        <p:txBody>
          <a:bodyPr wrap="none" lIns="36576" numCol="2" anchor="ctr"/>
          <a:lstStyle/>
          <a:p>
            <a:pPr eaLnBrk="0" hangingPunct="0"/>
            <a:r>
              <a:rPr lang="en-US" sz="1000" b="1" u="sng" dirty="0" smtClean="0">
                <a:solidFill>
                  <a:srgbClr val="000000"/>
                </a:solidFill>
                <a:latin typeface="Arial"/>
                <a:cs typeface="Times New Roman" pitchFamily="18" charset="0"/>
              </a:rPr>
              <a:t>JUNIOR OPERATIONAL    </a:t>
            </a:r>
          </a:p>
          <a:p>
            <a:pPr eaLnBrk="0" hangingPunct="0"/>
            <a:r>
              <a:rPr lang="en-US" sz="1000" dirty="0" smtClean="0">
                <a:solidFill>
                  <a:srgbClr val="000000"/>
                </a:solidFill>
                <a:latin typeface="Arial"/>
                <a:cs typeface="Times New Roman" pitchFamily="18" charset="0"/>
              </a:rPr>
              <a:t>Squadron/Unit FS or UMO</a:t>
            </a:r>
          </a:p>
          <a:p>
            <a:pPr eaLnBrk="0" hangingPunct="0"/>
            <a:r>
              <a:rPr lang="en-US" sz="1000" dirty="0" smtClean="0">
                <a:solidFill>
                  <a:srgbClr val="000000"/>
                </a:solidFill>
                <a:latin typeface="Arial"/>
                <a:cs typeface="Times New Roman" pitchFamily="18" charset="0"/>
              </a:rPr>
              <a:t>Small Deck SMO</a:t>
            </a:r>
          </a:p>
          <a:p>
            <a:pPr eaLnBrk="0" hangingPunct="0"/>
            <a:r>
              <a:rPr lang="en-US" sz="1000" dirty="0" smtClean="0">
                <a:solidFill>
                  <a:srgbClr val="000000"/>
                </a:solidFill>
                <a:latin typeface="Arial"/>
                <a:cs typeface="Times New Roman" pitchFamily="18" charset="0"/>
              </a:rPr>
              <a:t>USMC Battalion Surgeon</a:t>
            </a: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91" name="Text Box 67"/>
          <p:cNvSpPr txBox="1">
            <a:spLocks noChangeArrowheads="1"/>
          </p:cNvSpPr>
          <p:nvPr/>
        </p:nvSpPr>
        <p:spPr bwMode="auto">
          <a:xfrm>
            <a:off x="218402" y="1134009"/>
            <a:ext cx="8707195" cy="779059"/>
          </a:xfrm>
          <a:prstGeom prst="rect">
            <a:avLst/>
          </a:prstGeom>
          <a:noFill/>
          <a:ln w="9525">
            <a:noFill/>
            <a:miter lim="800000"/>
            <a:headEnd/>
            <a:tailEnd/>
          </a:ln>
          <a:effectLst/>
        </p:spPr>
        <p:txBody>
          <a:bodyPr wrap="square">
            <a:spAutoFit/>
          </a:bodyPr>
          <a:lstStyle/>
          <a:p>
            <a:pPr eaLnBrk="0" hangingPunct="0">
              <a:lnSpc>
                <a:spcPct val="85000"/>
              </a:lnSpc>
              <a:defRPr/>
            </a:pPr>
            <a:r>
              <a:rPr lang="en-US" sz="1050" b="1" dirty="0">
                <a:solidFill>
                  <a:srgbClr val="000000"/>
                </a:solidFill>
                <a:latin typeface="Arial"/>
              </a:rPr>
              <a:t>Intent: </a:t>
            </a:r>
            <a:r>
              <a:rPr lang="en-US" sz="1050" dirty="0">
                <a:solidFill>
                  <a:srgbClr val="000000"/>
                </a:solidFill>
                <a:latin typeface="Arial"/>
              </a:rPr>
              <a:t>The Navy </a:t>
            </a:r>
            <a:r>
              <a:rPr lang="en-US" sz="1050" dirty="0" smtClean="0">
                <a:solidFill>
                  <a:srgbClr val="000000"/>
                </a:solidFill>
                <a:latin typeface="Arial"/>
              </a:rPr>
              <a:t>MC Career Progression slide displays the larger leadership and promotional spectrum with an operational focus.  This slide specifically addresses opportunities within the </a:t>
            </a:r>
            <a:r>
              <a:rPr lang="en-US" sz="1050" dirty="0" smtClean="0">
                <a:latin typeface="Arial"/>
              </a:rPr>
              <a:t>Ophthalmology</a:t>
            </a:r>
            <a:r>
              <a:rPr lang="en-US" sz="1050" i="1" dirty="0" smtClean="0">
                <a:solidFill>
                  <a:srgbClr val="FF0000"/>
                </a:solidFill>
                <a:latin typeface="Arial"/>
              </a:rPr>
              <a:t> </a:t>
            </a:r>
            <a:r>
              <a:rPr lang="en-US" sz="1050" dirty="0" smtClean="0">
                <a:solidFill>
                  <a:srgbClr val="000000"/>
                </a:solidFill>
                <a:latin typeface="Arial"/>
              </a:rPr>
              <a:t>career pathway and suitable operational billets.</a:t>
            </a:r>
            <a:r>
              <a:rPr lang="en-US" sz="1050" dirty="0">
                <a:solidFill>
                  <a:srgbClr val="000000"/>
                </a:solidFill>
                <a:latin typeface="Arial"/>
              </a:rPr>
              <a:t/>
            </a:r>
            <a:br>
              <a:rPr lang="en-US" sz="1050" dirty="0">
                <a:solidFill>
                  <a:srgbClr val="000000"/>
                </a:solidFill>
                <a:latin typeface="Arial"/>
              </a:rPr>
            </a:br>
            <a:r>
              <a:rPr lang="en-US" sz="1050" b="1" dirty="0" smtClean="0">
                <a:solidFill>
                  <a:srgbClr val="000000"/>
                </a:solidFill>
                <a:latin typeface="Arial"/>
              </a:rPr>
              <a:t>Expectations</a:t>
            </a:r>
            <a:r>
              <a:rPr lang="en-US" sz="1050" b="1" dirty="0">
                <a:solidFill>
                  <a:srgbClr val="000000"/>
                </a:solidFill>
                <a:latin typeface="Arial"/>
              </a:rPr>
              <a:t>:</a:t>
            </a:r>
            <a:r>
              <a:rPr lang="en-US" sz="1050" dirty="0">
                <a:solidFill>
                  <a:srgbClr val="000000"/>
                </a:solidFill>
                <a:latin typeface="Arial"/>
              </a:rPr>
              <a:t> </a:t>
            </a:r>
            <a:r>
              <a:rPr lang="en-US" sz="1050" dirty="0" smtClean="0">
                <a:solidFill>
                  <a:srgbClr val="000000"/>
                </a:solidFill>
                <a:latin typeface="Arial"/>
              </a:rPr>
              <a:t>The career minded Navy Physician is expected to balance the demands of excellence as a physician against those of operational medicine leadership.  Maintaining currency in the three domains listed below is optimal and requires intentional career management.  The listed opportunities are illustrative but not exhaustive.  </a:t>
            </a:r>
            <a:endParaRPr lang="en-US" sz="1050" b="1" dirty="0">
              <a:solidFill>
                <a:srgbClr val="000000"/>
              </a:solidFill>
              <a:latin typeface="Arial"/>
            </a:endParaRPr>
          </a:p>
        </p:txBody>
      </p:sp>
      <p:sp>
        <p:nvSpPr>
          <p:cNvPr id="98" name="AutoShape 76"/>
          <p:cNvSpPr>
            <a:spLocks noChangeArrowheads="1"/>
          </p:cNvSpPr>
          <p:nvPr/>
        </p:nvSpPr>
        <p:spPr bwMode="auto">
          <a:xfrm>
            <a:off x="4424292" y="2298221"/>
            <a:ext cx="1810447" cy="1735334"/>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EXECUTIVE OPERATIONAL</a:t>
            </a:r>
          </a:p>
          <a:p>
            <a:pPr eaLnBrk="0" hangingPunct="0"/>
            <a:r>
              <a:rPr lang="en-US" sz="1000" dirty="0" smtClean="0">
                <a:solidFill>
                  <a:srgbClr val="000000"/>
                </a:solidFill>
                <a:latin typeface="Arial"/>
                <a:cs typeface="Times New Roman" pitchFamily="18" charset="0"/>
              </a:rPr>
              <a:t>CVN/LHD/LHA SMO</a:t>
            </a:r>
          </a:p>
          <a:p>
            <a:pPr eaLnBrk="0" hangingPunct="0"/>
            <a:r>
              <a:rPr lang="en-US" sz="1000" dirty="0">
                <a:solidFill>
                  <a:srgbClr val="000000"/>
                </a:solidFill>
                <a:latin typeface="Arial"/>
                <a:cs typeface="Times New Roman" pitchFamily="18" charset="0"/>
              </a:rPr>
              <a:t>Group UMO</a:t>
            </a:r>
          </a:p>
          <a:p>
            <a:pPr eaLnBrk="0" hangingPunct="0"/>
            <a:r>
              <a:rPr lang="en-US" sz="1000" dirty="0" smtClean="0">
                <a:solidFill>
                  <a:srgbClr val="000000"/>
                </a:solidFill>
                <a:latin typeface="Arial"/>
                <a:cs typeface="Times New Roman" pitchFamily="18" charset="0"/>
              </a:rPr>
              <a:t>CATF Surgeon/FST OIC</a:t>
            </a:r>
          </a:p>
          <a:p>
            <a:pPr eaLnBrk="0" hangingPunct="0"/>
            <a:r>
              <a:rPr lang="en-US" sz="1000" dirty="0" smtClean="0">
                <a:solidFill>
                  <a:srgbClr val="000000"/>
                </a:solidFill>
                <a:latin typeface="Arial"/>
                <a:cs typeface="Times New Roman" pitchFamily="18" charset="0"/>
              </a:rPr>
              <a:t>MARDIV/MLG/Wing Surgeon</a:t>
            </a:r>
          </a:p>
          <a:p>
            <a:pPr eaLnBrk="0" hangingPunct="0"/>
            <a:r>
              <a:rPr lang="en-US" sz="1000" dirty="0" smtClean="0">
                <a:solidFill>
                  <a:srgbClr val="000000"/>
                </a:solidFill>
                <a:latin typeface="Arial"/>
                <a:cs typeface="Times New Roman" pitchFamily="18" charset="0"/>
              </a:rPr>
              <a:t>T-AH Director</a:t>
            </a:r>
          </a:p>
          <a:p>
            <a:pPr eaLnBrk="0" hangingPunct="0"/>
            <a:r>
              <a:rPr lang="en-US" sz="1000" dirty="0" smtClean="0">
                <a:solidFill>
                  <a:srgbClr val="000000"/>
                </a:solidFill>
                <a:latin typeface="Arial"/>
                <a:cs typeface="Times New Roman" pitchFamily="18" charset="0"/>
              </a:rPr>
              <a:t>Senior GHE billet</a:t>
            </a:r>
          </a:p>
          <a:p>
            <a:pPr eaLnBrk="0" hangingPunct="0"/>
            <a:r>
              <a:rPr lang="en-US" sz="1000" dirty="0" smtClean="0">
                <a:latin typeface="Arial"/>
                <a:cs typeface="Times New Roman" pitchFamily="18" charset="0"/>
              </a:rPr>
              <a:t>NAMI ophthalmologist</a:t>
            </a:r>
          </a:p>
          <a:p>
            <a:pPr eaLnBrk="0" hangingPunct="0"/>
            <a:endParaRPr lang="en-US" sz="1000" i="1" dirty="0" smtClean="0">
              <a:solidFill>
                <a:srgbClr val="FF0000"/>
              </a:solidFill>
              <a:latin typeface="Arial"/>
              <a:cs typeface="Times New Roman" pitchFamily="18" charset="0"/>
            </a:endParaRPr>
          </a:p>
        </p:txBody>
      </p:sp>
      <p:sp>
        <p:nvSpPr>
          <p:cNvPr id="110" name="AutoShape 75"/>
          <p:cNvSpPr>
            <a:spLocks noChangeArrowheads="1"/>
          </p:cNvSpPr>
          <p:nvPr/>
        </p:nvSpPr>
        <p:spPr bwMode="auto">
          <a:xfrm>
            <a:off x="737452" y="4055864"/>
            <a:ext cx="3686839" cy="699487"/>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rPr>
              <a:t>Res/Fellowship/Board Cert  </a:t>
            </a:r>
            <a:r>
              <a:rPr lang="en-US" sz="1000" b="1" dirty="0" smtClean="0">
                <a:effectLst>
                  <a:outerShdw blurRad="38100" dist="38100" dir="2700000" algn="tl">
                    <a:srgbClr val="000000">
                      <a:alpha val="43137"/>
                    </a:srgbClr>
                  </a:outerShdw>
                </a:effectLst>
                <a:latin typeface="Arial"/>
                <a:sym typeface="Wingdings" panose="05000000000000000000" pitchFamily="2" charset="2"/>
              </a:rPr>
              <a:t> </a:t>
            </a:r>
            <a:r>
              <a:rPr lang="en-US" sz="1000" i="1" dirty="0" smtClean="0">
                <a:effectLst>
                  <a:outerShdw blurRad="38100" dist="38100" dir="2700000" algn="tl">
                    <a:srgbClr val="000000">
                      <a:alpha val="43137"/>
                    </a:srgbClr>
                  </a:outerShdw>
                </a:effectLst>
                <a:latin typeface="Arial"/>
                <a:sym typeface="Wingdings" panose="05000000000000000000" pitchFamily="2" charset="2"/>
              </a:rPr>
              <a:t>Must be board certified by CDR</a:t>
            </a:r>
            <a:endParaRPr lang="en-US" sz="1000" i="1" dirty="0" smtClean="0">
              <a:effectLst>
                <a:outerShdw blurRad="38100" dist="38100" dir="2700000" algn="tl">
                  <a:srgbClr val="000000">
                    <a:alpha val="43137"/>
                  </a:srgbClr>
                </a:outerShdw>
              </a:effectLst>
              <a:latin typeface="Arial"/>
            </a:endParaRPr>
          </a:p>
          <a:p>
            <a:pPr eaLnBrk="0" hangingPunct="0"/>
            <a:r>
              <a:rPr lang="en-US" sz="1000" dirty="0" smtClean="0">
                <a:solidFill>
                  <a:srgbClr val="000000"/>
                </a:solidFill>
                <a:latin typeface="Arial"/>
              </a:rPr>
              <a:t>USU Assistant Professor</a:t>
            </a:r>
          </a:p>
          <a:p>
            <a:pPr eaLnBrk="0" hangingPunct="0"/>
            <a:r>
              <a:rPr lang="en-US" sz="1000" dirty="0" smtClean="0">
                <a:solidFill>
                  <a:srgbClr val="000000"/>
                </a:solidFill>
                <a:latin typeface="Arial"/>
              </a:rPr>
              <a:t>MEC Committee Member</a:t>
            </a:r>
          </a:p>
          <a:p>
            <a:pPr eaLnBrk="0" hangingPunct="0"/>
            <a:r>
              <a:rPr lang="en-US" sz="1000" dirty="0" smtClean="0">
                <a:solidFill>
                  <a:srgbClr val="000000"/>
                </a:solidFill>
                <a:latin typeface="Arial"/>
              </a:rPr>
              <a:t>House Staff Council</a:t>
            </a:r>
          </a:p>
        </p:txBody>
      </p:sp>
      <p:sp>
        <p:nvSpPr>
          <p:cNvPr id="111" name="AutoShape 76"/>
          <p:cNvSpPr>
            <a:spLocks noChangeArrowheads="1"/>
          </p:cNvSpPr>
          <p:nvPr/>
        </p:nvSpPr>
        <p:spPr bwMode="auto">
          <a:xfrm>
            <a:off x="4415012" y="4033556"/>
            <a:ext cx="1829875" cy="713160"/>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Associate Master Clinician</a:t>
            </a:r>
          </a:p>
          <a:p>
            <a:pPr eaLnBrk="0" hangingPunct="0"/>
            <a:r>
              <a:rPr lang="en-US" sz="1000" dirty="0" smtClean="0">
                <a:latin typeface="Arial"/>
                <a:cs typeface="Times New Roman" pitchFamily="18" charset="0"/>
              </a:rPr>
              <a:t>USU Associate Professor</a:t>
            </a:r>
          </a:p>
          <a:p>
            <a:pPr eaLnBrk="0" hangingPunct="0"/>
            <a:r>
              <a:rPr lang="en-US" sz="1000" dirty="0" smtClean="0">
                <a:latin typeface="Arial"/>
                <a:cs typeface="Times New Roman" pitchFamily="18" charset="0"/>
              </a:rPr>
              <a:t>Med Exec Committee Chair</a:t>
            </a:r>
          </a:p>
          <a:p>
            <a:pPr eaLnBrk="0" hangingPunct="0"/>
            <a:r>
              <a:rPr lang="en-US" sz="1000" dirty="0" smtClean="0">
                <a:latin typeface="Arial"/>
                <a:cs typeface="Times New Roman" pitchFamily="18" charset="0"/>
              </a:rPr>
              <a:t>Academy Fellow (AAO)</a:t>
            </a:r>
          </a:p>
          <a:p>
            <a:pPr eaLnBrk="0" hangingPunct="0"/>
            <a:endParaRPr lang="en-US" sz="1000" dirty="0">
              <a:solidFill>
                <a:srgbClr val="000000"/>
              </a:solidFill>
              <a:latin typeface="Arial"/>
              <a:cs typeface="Times New Roman" pitchFamily="18" charset="0"/>
            </a:endParaRPr>
          </a:p>
        </p:txBody>
      </p:sp>
      <p:sp>
        <p:nvSpPr>
          <p:cNvPr id="112" name="AutoShape 28"/>
          <p:cNvSpPr>
            <a:spLocks noChangeArrowheads="1"/>
          </p:cNvSpPr>
          <p:nvPr/>
        </p:nvSpPr>
        <p:spPr bwMode="auto">
          <a:xfrm>
            <a:off x="6255787" y="4041420"/>
            <a:ext cx="1687795" cy="705295"/>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Master Clinician</a:t>
            </a:r>
          </a:p>
          <a:p>
            <a:pPr eaLnBrk="0" hangingPunct="0"/>
            <a:r>
              <a:rPr lang="en-US" sz="1000" dirty="0" smtClean="0">
                <a:solidFill>
                  <a:srgbClr val="000000"/>
                </a:solidFill>
                <a:latin typeface="Arial"/>
                <a:cs typeface="Times New Roman" pitchFamily="18" charset="0"/>
              </a:rPr>
              <a:t>USU Professor</a:t>
            </a:r>
          </a:p>
          <a:p>
            <a:pPr eaLnBrk="0" hangingPunct="0"/>
            <a:r>
              <a:rPr lang="en-US" sz="1000" dirty="0" smtClean="0">
                <a:solidFill>
                  <a:srgbClr val="000000"/>
                </a:solidFill>
                <a:latin typeface="Arial"/>
                <a:cs typeface="Times New Roman" pitchFamily="18" charset="0"/>
              </a:rPr>
              <a:t>Specialty Leader</a:t>
            </a:r>
          </a:p>
          <a:p>
            <a:pPr eaLnBrk="0" hangingPunct="0"/>
            <a:r>
              <a:rPr lang="en-US" sz="1000" dirty="0" smtClean="0">
                <a:latin typeface="Arial"/>
                <a:cs typeface="Times New Roman" pitchFamily="18" charset="0"/>
              </a:rPr>
              <a:t>DHA Refractive </a:t>
            </a:r>
            <a:r>
              <a:rPr lang="en-US" sz="1000" dirty="0" err="1" smtClean="0">
                <a:latin typeface="Arial"/>
                <a:cs typeface="Times New Roman" pitchFamily="18" charset="0"/>
              </a:rPr>
              <a:t>Surg</a:t>
            </a:r>
            <a:r>
              <a:rPr lang="en-US" sz="1000" smtClean="0">
                <a:latin typeface="Arial"/>
                <a:cs typeface="Times New Roman" pitchFamily="18" charset="0"/>
              </a:rPr>
              <a:t> Board</a:t>
            </a:r>
            <a:endParaRPr lang="en-US" sz="1000" dirty="0" smtClean="0">
              <a:latin typeface="Arial"/>
              <a:cs typeface="Times New Roman" pitchFamily="18" charset="0"/>
            </a:endParaRPr>
          </a:p>
        </p:txBody>
      </p:sp>
      <p:pic>
        <p:nvPicPr>
          <p:cNvPr id="92"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67" r="10412" b="65895"/>
          <a:stretch/>
        </p:blipFill>
        <p:spPr bwMode="auto">
          <a:xfrm>
            <a:off x="6553705" y="2007091"/>
            <a:ext cx="426840" cy="270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641" r="29050" b="71346"/>
          <a:stretch/>
        </p:blipFill>
        <p:spPr bwMode="auto">
          <a:xfrm>
            <a:off x="4623740" y="2018479"/>
            <a:ext cx="292762" cy="271901"/>
          </a:xfrm>
          <a:prstGeom prst="rect">
            <a:avLst/>
          </a:prstGeom>
          <a:solidFill>
            <a:srgbClr val="CCECFF"/>
          </a:solidFill>
          <a:ln>
            <a:noFill/>
          </a:ln>
          <a:effectLst>
            <a:softEdge rad="25400"/>
          </a:effectLst>
          <a:extLst/>
        </p:spPr>
      </p:pic>
      <p:pic>
        <p:nvPicPr>
          <p:cNvPr id="94"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298" t="1510" r="28267" b="69953"/>
          <a:stretch/>
        </p:blipFill>
        <p:spPr bwMode="auto">
          <a:xfrm>
            <a:off x="2759647" y="2019064"/>
            <a:ext cx="297183" cy="281120"/>
          </a:xfrm>
          <a:prstGeom prst="rect">
            <a:avLst/>
          </a:prstGeom>
          <a:noFill/>
          <a:ln>
            <a:noFill/>
          </a:ln>
          <a:effectLst>
            <a:softEdge rad="25400"/>
          </a:effectLst>
          <a:extLst/>
        </p:spPr>
      </p:pic>
      <p:pic>
        <p:nvPicPr>
          <p:cNvPr id="95"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341" t="1634" r="18549" b="68868"/>
          <a:stretch/>
        </p:blipFill>
        <p:spPr bwMode="auto">
          <a:xfrm>
            <a:off x="963966" y="2028131"/>
            <a:ext cx="284719" cy="269328"/>
          </a:xfrm>
          <a:prstGeom prst="rect">
            <a:avLst/>
          </a:prstGeom>
          <a:noFill/>
          <a:ln>
            <a:noFill/>
          </a:ln>
          <a:effectLst>
            <a:softEdge rad="254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rot="16200000">
            <a:off x="-1013026" y="3889273"/>
            <a:ext cx="3004349" cy="492443"/>
          </a:xfrm>
          <a:prstGeom prst="rect">
            <a:avLst/>
          </a:prstGeom>
          <a:noFill/>
        </p:spPr>
        <p:txBody>
          <a:bodyPr wrap="none" rtlCol="0">
            <a:spAutoFit/>
          </a:bodyPr>
          <a:lstStyle/>
          <a:p>
            <a:pPr algn="ctr"/>
            <a:r>
              <a:rPr lang="en-US" sz="1400" b="1" u="sng" dirty="0" smtClean="0"/>
              <a:t>Opportunities</a:t>
            </a:r>
          </a:p>
          <a:p>
            <a:pPr algn="ctr"/>
            <a:r>
              <a:rPr lang="en-US" sz="1200" u="sng" dirty="0" smtClean="0"/>
              <a:t>Educational</a:t>
            </a:r>
            <a:r>
              <a:rPr lang="en-US" sz="1200" dirty="0" smtClean="0"/>
              <a:t>  </a:t>
            </a:r>
            <a:r>
              <a:rPr lang="en-US" sz="1200" u="sng" dirty="0" smtClean="0"/>
              <a:t> Clinical</a:t>
            </a:r>
            <a:r>
              <a:rPr lang="en-US" sz="1200" dirty="0" smtClean="0"/>
              <a:t>              </a:t>
            </a:r>
            <a:r>
              <a:rPr lang="en-US" sz="1200" u="sng" dirty="0" smtClean="0"/>
              <a:t>Operational</a:t>
            </a:r>
            <a:endParaRPr lang="en-US" sz="1200" u="sng" dirty="0"/>
          </a:p>
        </p:txBody>
      </p:sp>
      <p:sp>
        <p:nvSpPr>
          <p:cNvPr id="34" name="AutoShape 29"/>
          <p:cNvSpPr>
            <a:spLocks noChangeArrowheads="1"/>
          </p:cNvSpPr>
          <p:nvPr/>
        </p:nvSpPr>
        <p:spPr bwMode="auto">
          <a:xfrm>
            <a:off x="737452" y="4762443"/>
            <a:ext cx="3685622" cy="705296"/>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BROC/BMDOC, AROC/AMDOC</a:t>
            </a:r>
            <a:endParaRPr lang="en-US" sz="1000" dirty="0">
              <a:solidFill>
                <a:srgbClr val="000000"/>
              </a:solidFill>
              <a:latin typeface="Arial"/>
              <a:cs typeface="Times New Roman" pitchFamily="18" charset="0"/>
            </a:endParaRPr>
          </a:p>
          <a:p>
            <a:pPr eaLnBrk="0" hangingPunct="0"/>
            <a:r>
              <a:rPr lang="en-US" sz="1000" dirty="0">
                <a:solidFill>
                  <a:srgbClr val="000000"/>
                </a:solidFill>
                <a:latin typeface="Arial"/>
                <a:cs typeface="Times New Roman" pitchFamily="18" charset="0"/>
              </a:rPr>
              <a:t>LSS </a:t>
            </a:r>
            <a:r>
              <a:rPr lang="en-US" sz="1000" dirty="0" smtClean="0">
                <a:solidFill>
                  <a:srgbClr val="000000"/>
                </a:solidFill>
                <a:latin typeface="Arial"/>
                <a:cs typeface="Times New Roman" pitchFamily="18" charset="0"/>
              </a:rPr>
              <a:t>Green/Yellow Belt</a:t>
            </a:r>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JPME1</a:t>
            </a:r>
          </a:p>
          <a:p>
            <a:pPr eaLnBrk="0" hangingPunct="0"/>
            <a:r>
              <a:rPr lang="en-US" sz="1000" dirty="0" smtClean="0">
                <a:solidFill>
                  <a:srgbClr val="000000"/>
                </a:solidFill>
                <a:latin typeface="Arial"/>
                <a:cs typeface="Times New Roman" pitchFamily="18" charset="0"/>
              </a:rPr>
              <a:t>Tropical Medicine/Med Excellence</a:t>
            </a:r>
            <a:endParaRPr lang="en-US" sz="1000" dirty="0">
              <a:solidFill>
                <a:srgbClr val="000000"/>
              </a:solidFill>
              <a:latin typeface="Arial"/>
              <a:cs typeface="Times New Roman" pitchFamily="18" charset="0"/>
            </a:endParaRPr>
          </a:p>
        </p:txBody>
      </p:sp>
      <p:sp>
        <p:nvSpPr>
          <p:cNvPr id="35" name="AutoShape 29"/>
          <p:cNvSpPr>
            <a:spLocks noChangeArrowheads="1"/>
          </p:cNvSpPr>
          <p:nvPr/>
        </p:nvSpPr>
        <p:spPr bwMode="auto">
          <a:xfrm>
            <a:off x="4424291" y="4754579"/>
            <a:ext cx="1819728"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900" i="1"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in Public Health</a:t>
            </a:r>
          </a:p>
          <a:p>
            <a:pPr eaLnBrk="0" hangingPunct="0"/>
            <a:r>
              <a:rPr lang="en-US" sz="1000" dirty="0" smtClean="0">
                <a:solidFill>
                  <a:srgbClr val="000000"/>
                </a:solidFill>
                <a:latin typeface="Arial"/>
                <a:cs typeface="Times New Roman" pitchFamily="18" charset="0"/>
              </a:rPr>
              <a:t>LSS Black Belt</a:t>
            </a:r>
          </a:p>
          <a:p>
            <a:pPr eaLnBrk="0" hangingPunct="0"/>
            <a:r>
              <a:rPr lang="en-US" sz="1000" dirty="0" smtClean="0">
                <a:solidFill>
                  <a:srgbClr val="000000"/>
                </a:solidFill>
                <a:latin typeface="Arial"/>
                <a:cs typeface="Times New Roman" pitchFamily="18" charset="0"/>
              </a:rPr>
              <a:t>JPME2</a:t>
            </a:r>
          </a:p>
          <a:p>
            <a:pPr eaLnBrk="0" hangingPunct="0"/>
            <a:r>
              <a:rPr lang="en-US" sz="1000" dirty="0" smtClean="0">
                <a:solidFill>
                  <a:srgbClr val="000000"/>
                </a:solidFill>
                <a:latin typeface="Arial"/>
                <a:cs typeface="Times New Roman" pitchFamily="18" charset="0"/>
              </a:rPr>
              <a:t>Peer Reviewer</a:t>
            </a: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7" name="AutoShape 29"/>
          <p:cNvSpPr>
            <a:spLocks noChangeArrowheads="1"/>
          </p:cNvSpPr>
          <p:nvPr/>
        </p:nvSpPr>
        <p:spPr bwMode="auto">
          <a:xfrm>
            <a:off x="6255787" y="4754579"/>
            <a:ext cx="1687795"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Degree- MBA, MHA</a:t>
            </a:r>
          </a:p>
          <a:p>
            <a:pPr eaLnBrk="0" hangingPunct="0"/>
            <a:r>
              <a:rPr lang="en-US" sz="1000" dirty="0" smtClean="0">
                <a:solidFill>
                  <a:srgbClr val="000000"/>
                </a:solidFill>
                <a:latin typeface="Arial"/>
                <a:cs typeface="Times New Roman" pitchFamily="18" charset="0"/>
              </a:rPr>
              <a:t>LSS Master Black Belt</a:t>
            </a:r>
          </a:p>
          <a:p>
            <a:pPr eaLnBrk="0" hangingPunct="0"/>
            <a:r>
              <a:rPr lang="en-US" sz="1000" dirty="0" smtClean="0">
                <a:solidFill>
                  <a:srgbClr val="000000"/>
                </a:solidFill>
                <a:latin typeface="Arial"/>
                <a:cs typeface="Times New Roman" pitchFamily="18" charset="0"/>
              </a:rPr>
              <a:t>Navy Senior Leader Course</a:t>
            </a:r>
          </a:p>
          <a:p>
            <a:pPr eaLnBrk="0" hangingPunct="0"/>
            <a:r>
              <a:rPr lang="en-US" sz="1000" dirty="0" smtClean="0">
                <a:solidFill>
                  <a:srgbClr val="000000"/>
                </a:solidFill>
                <a:latin typeface="Arial"/>
                <a:cs typeface="Times New Roman" pitchFamily="18" charset="0"/>
              </a:rPr>
              <a:t>Naval War College</a:t>
            </a:r>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8" name="TextBox 37"/>
          <p:cNvSpPr txBox="1"/>
          <p:nvPr/>
        </p:nvSpPr>
        <p:spPr>
          <a:xfrm>
            <a:off x="737452" y="5475603"/>
            <a:ext cx="7206130" cy="1015663"/>
          </a:xfrm>
          <a:prstGeom prst="rect">
            <a:avLst/>
          </a:prstGeom>
          <a:noFill/>
          <a:ln>
            <a:solidFill>
              <a:schemeClr val="tx1"/>
            </a:solidFill>
            <a:prstDash val="solid"/>
          </a:ln>
        </p:spPr>
        <p:txBody>
          <a:bodyPr wrap="square" rtlCol="0">
            <a:spAutoFit/>
          </a:bodyPr>
          <a:lstStyle/>
          <a:p>
            <a:r>
              <a:rPr lang="en-US" sz="1000" b="1" dirty="0"/>
              <a:t>Operational </a:t>
            </a:r>
            <a:r>
              <a:rPr lang="en-US" sz="1000" b="1" dirty="0" smtClean="0"/>
              <a:t>Billets </a:t>
            </a:r>
            <a:r>
              <a:rPr lang="en-US" sz="1000" dirty="0" smtClean="0"/>
              <a:t>are </a:t>
            </a:r>
            <a:r>
              <a:rPr lang="en-US" sz="1000" dirty="0"/>
              <a:t>central to career </a:t>
            </a:r>
            <a:r>
              <a:rPr lang="en-US" sz="1000" dirty="0" smtClean="0"/>
              <a:t>progression and to the development of operational competency.  You should have completed at least one tour by the time you are in zone for CDR, if not more.  A senior operational tour or exec operational tour should be in your record by the time you are in zone for CAPT.  Executive Operational billets are increasingly nominative.</a:t>
            </a:r>
            <a:r>
              <a:rPr lang="en-US" sz="1000" dirty="0"/>
              <a:t/>
            </a:r>
            <a:br>
              <a:rPr lang="en-US" sz="1000" dirty="0"/>
            </a:br>
            <a:r>
              <a:rPr lang="en-US" sz="1000" b="1" dirty="0" smtClean="0"/>
              <a:t>MTF Leadership </a:t>
            </a:r>
            <a:r>
              <a:rPr lang="en-US" sz="1000" dirty="0" smtClean="0"/>
              <a:t>demonstrates clinical expertise and leadership: Chairing committees, leading divisions, departments and directorates.  The guidance above does not supplant but rather compliments demonstrating operational and clinical expertise.</a:t>
            </a:r>
            <a:endParaRPr lang="en-US" sz="1000" b="1" dirty="0" smtClean="0"/>
          </a:p>
          <a:p>
            <a:r>
              <a:rPr lang="en-US" sz="1000" b="1" dirty="0" smtClean="0">
                <a:solidFill>
                  <a:srgbClr val="000000"/>
                </a:solidFill>
                <a:latin typeface="Arial"/>
              </a:rPr>
              <a:t>Bottom Line</a:t>
            </a:r>
            <a:r>
              <a:rPr lang="en-US" sz="1000" dirty="0" smtClean="0">
                <a:solidFill>
                  <a:srgbClr val="000000"/>
                </a:solidFill>
                <a:latin typeface="Arial"/>
              </a:rPr>
              <a:t>: </a:t>
            </a:r>
            <a:r>
              <a:rPr lang="en-US" sz="1000" dirty="0">
                <a:solidFill>
                  <a:srgbClr val="000000"/>
                </a:solidFill>
                <a:latin typeface="Arial"/>
              </a:rPr>
              <a:t>Keeping operational currency </a:t>
            </a:r>
            <a:r>
              <a:rPr lang="en-US" sz="1000" dirty="0" smtClean="0">
                <a:solidFill>
                  <a:srgbClr val="000000"/>
                </a:solidFill>
                <a:latin typeface="Arial"/>
              </a:rPr>
              <a:t>and relevancy will </a:t>
            </a:r>
            <a:r>
              <a:rPr lang="en-US" sz="1000" dirty="0">
                <a:solidFill>
                  <a:srgbClr val="000000"/>
                </a:solidFill>
                <a:latin typeface="Arial"/>
              </a:rPr>
              <a:t>be critical moving forward to justify Navy Medicine in uniform</a:t>
            </a:r>
            <a:r>
              <a:rPr lang="en-US" sz="1000" dirty="0" smtClean="0">
                <a:solidFill>
                  <a:srgbClr val="000000"/>
                </a:solidFill>
                <a:latin typeface="Arial"/>
              </a:rPr>
              <a:t>.</a:t>
            </a:r>
            <a:endParaRPr lang="en-US" sz="1000" b="1" dirty="0">
              <a:solidFill>
                <a:srgbClr val="000000"/>
              </a:solidFill>
              <a:latin typeface="Arial"/>
            </a:endParaRPr>
          </a:p>
        </p:txBody>
      </p:sp>
      <p:sp>
        <p:nvSpPr>
          <p:cNvPr id="7" name="TextBox 6"/>
          <p:cNvSpPr txBox="1"/>
          <p:nvPr/>
        </p:nvSpPr>
        <p:spPr>
          <a:xfrm>
            <a:off x="2330787" y="2436965"/>
            <a:ext cx="2084225" cy="707886"/>
          </a:xfrm>
          <a:prstGeom prst="rect">
            <a:avLst/>
          </a:prstGeom>
          <a:noFill/>
        </p:spPr>
        <p:txBody>
          <a:bodyPr wrap="none" rtlCol="0">
            <a:spAutoFit/>
          </a:bodyPr>
          <a:lstStyle/>
          <a:p>
            <a:pPr eaLnBrk="0" hangingPunct="0"/>
            <a:r>
              <a:rPr lang="en-US" sz="1000" b="1" u="sng" dirty="0" smtClean="0">
                <a:latin typeface="Arial"/>
              </a:rPr>
              <a:t>SENIOR OPERATIONAL</a:t>
            </a:r>
          </a:p>
          <a:p>
            <a:pPr eaLnBrk="0" hangingPunct="0"/>
            <a:r>
              <a:rPr lang="en-US" sz="1000" dirty="0">
                <a:solidFill>
                  <a:srgbClr val="000000"/>
                </a:solidFill>
                <a:latin typeface="Arial"/>
              </a:rPr>
              <a:t>Regional/Group </a:t>
            </a:r>
            <a:r>
              <a:rPr lang="en-US" sz="1000" dirty="0" smtClean="0">
                <a:solidFill>
                  <a:srgbClr val="000000"/>
                </a:solidFill>
                <a:latin typeface="Arial"/>
              </a:rPr>
              <a:t>FS/UMO</a:t>
            </a:r>
          </a:p>
          <a:p>
            <a:pPr eaLnBrk="0" hangingPunct="0"/>
            <a:r>
              <a:rPr lang="en-US" sz="1000" dirty="0" smtClean="0">
                <a:solidFill>
                  <a:srgbClr val="000000"/>
                </a:solidFill>
                <a:latin typeface="Arial"/>
              </a:rPr>
              <a:t>Large Deck/Group </a:t>
            </a:r>
            <a:r>
              <a:rPr lang="en-US" sz="1000" dirty="0">
                <a:solidFill>
                  <a:srgbClr val="000000"/>
                </a:solidFill>
                <a:latin typeface="Arial"/>
              </a:rPr>
              <a:t>SMO</a:t>
            </a:r>
          </a:p>
          <a:p>
            <a:pPr eaLnBrk="0" hangingPunct="0"/>
            <a:r>
              <a:rPr lang="en-US" sz="1000" dirty="0">
                <a:solidFill>
                  <a:srgbClr val="000000"/>
                </a:solidFill>
                <a:latin typeface="Arial"/>
              </a:rPr>
              <a:t>Regimental </a:t>
            </a:r>
            <a:r>
              <a:rPr lang="en-US" sz="1000" dirty="0" smtClean="0">
                <a:solidFill>
                  <a:srgbClr val="000000"/>
                </a:solidFill>
                <a:latin typeface="Arial"/>
              </a:rPr>
              <a:t>Surgeon/</a:t>
            </a:r>
            <a:r>
              <a:rPr lang="en-US" sz="1000" dirty="0" err="1" smtClean="0">
                <a:solidFill>
                  <a:srgbClr val="000000"/>
                </a:solidFill>
                <a:latin typeface="Arial"/>
              </a:rPr>
              <a:t>MedBN</a:t>
            </a:r>
            <a:r>
              <a:rPr lang="en-US" sz="1000" dirty="0" smtClean="0">
                <a:solidFill>
                  <a:srgbClr val="000000"/>
                </a:solidFill>
                <a:latin typeface="Arial"/>
              </a:rPr>
              <a:t> staff</a:t>
            </a:r>
            <a:endParaRPr lang="en-US" sz="1000" dirty="0">
              <a:solidFill>
                <a:srgbClr val="000000"/>
              </a:solidFill>
              <a:latin typeface="Arial"/>
            </a:endParaRPr>
          </a:p>
        </p:txBody>
      </p:sp>
      <p:sp>
        <p:nvSpPr>
          <p:cNvPr id="8" name="TextBox 7"/>
          <p:cNvSpPr txBox="1"/>
          <p:nvPr/>
        </p:nvSpPr>
        <p:spPr>
          <a:xfrm>
            <a:off x="1019464" y="3081372"/>
            <a:ext cx="3302507" cy="861774"/>
          </a:xfrm>
          <a:prstGeom prst="rect">
            <a:avLst/>
          </a:prstGeom>
          <a:noFill/>
        </p:spPr>
        <p:txBody>
          <a:bodyPr wrap="none" rtlCol="0">
            <a:spAutoFit/>
          </a:bodyPr>
          <a:lstStyle/>
          <a:p>
            <a:pPr eaLnBrk="0" hangingPunct="0"/>
            <a:r>
              <a:rPr lang="en-US" sz="1000" dirty="0">
                <a:solidFill>
                  <a:srgbClr val="000000"/>
                </a:solidFill>
                <a:latin typeface="Arial"/>
              </a:rPr>
              <a:t>Fleet Surgical </a:t>
            </a:r>
            <a:r>
              <a:rPr lang="en-US" sz="1000" dirty="0" smtClean="0">
                <a:solidFill>
                  <a:srgbClr val="000000"/>
                </a:solidFill>
                <a:latin typeface="Arial"/>
              </a:rPr>
              <a:t>Team member, GHE </a:t>
            </a:r>
            <a:r>
              <a:rPr lang="en-US" sz="1000" dirty="0">
                <a:solidFill>
                  <a:srgbClr val="000000"/>
                </a:solidFill>
                <a:latin typeface="Arial"/>
              </a:rPr>
              <a:t>Staff </a:t>
            </a:r>
            <a:r>
              <a:rPr lang="en-US" sz="1000" dirty="0" smtClean="0">
                <a:solidFill>
                  <a:srgbClr val="000000"/>
                </a:solidFill>
                <a:latin typeface="Arial"/>
              </a:rPr>
              <a:t>Officer/fellow,</a:t>
            </a:r>
          </a:p>
          <a:p>
            <a:pPr eaLnBrk="0" hangingPunct="0"/>
            <a:r>
              <a:rPr lang="en-US" sz="1000" dirty="0" smtClean="0">
                <a:solidFill>
                  <a:srgbClr val="000000"/>
                </a:solidFill>
                <a:latin typeface="Arial"/>
                <a:cs typeface="Times New Roman" pitchFamily="18" charset="0"/>
              </a:rPr>
              <a:t>T-AH deployment, Individual </a:t>
            </a:r>
            <a:r>
              <a:rPr lang="en-US" sz="1000" dirty="0" err="1">
                <a:solidFill>
                  <a:srgbClr val="000000"/>
                </a:solidFill>
                <a:latin typeface="Arial"/>
                <a:cs typeface="Times New Roman" pitchFamily="18" charset="0"/>
              </a:rPr>
              <a:t>Augmentee</a:t>
            </a:r>
            <a:r>
              <a:rPr lang="en-US" sz="1000" dirty="0">
                <a:solidFill>
                  <a:srgbClr val="000000"/>
                </a:solidFill>
                <a:latin typeface="Arial"/>
                <a:cs typeface="Times New Roman" pitchFamily="18" charset="0"/>
              </a:rPr>
              <a:t> (AFG, </a:t>
            </a:r>
            <a:r>
              <a:rPr lang="en-US" sz="1000" dirty="0" err="1">
                <a:solidFill>
                  <a:srgbClr val="000000"/>
                </a:solidFill>
                <a:latin typeface="Arial"/>
                <a:cs typeface="Times New Roman" pitchFamily="18" charset="0"/>
              </a:rPr>
              <a:t>HoA</a:t>
            </a:r>
            <a:r>
              <a:rPr lang="en-US" sz="1000" dirty="0" smtClean="0">
                <a:solidFill>
                  <a:srgbClr val="000000"/>
                </a:solidFill>
                <a:latin typeface="Arial"/>
                <a:cs typeface="Times New Roman" pitchFamily="18" charset="0"/>
              </a:rPr>
              <a:t>)</a:t>
            </a:r>
            <a:endParaRPr lang="en-US" sz="1000" dirty="0">
              <a:solidFill>
                <a:srgbClr val="EB6115"/>
              </a:solidFill>
              <a:latin typeface="Arial"/>
              <a:cs typeface="Times New Roman" pitchFamily="18" charset="0"/>
            </a:endParaRPr>
          </a:p>
          <a:p>
            <a:pPr eaLnBrk="0" hangingPunct="0"/>
            <a:r>
              <a:rPr lang="en-US" sz="1000" dirty="0" smtClean="0">
                <a:latin typeface="Arial"/>
                <a:cs typeface="Times New Roman" pitchFamily="18" charset="0"/>
              </a:rPr>
              <a:t>Aviation/Undersea physiology lab</a:t>
            </a:r>
          </a:p>
          <a:p>
            <a:endParaRPr lang="en-US" sz="1000" i="1" dirty="0" smtClean="0">
              <a:effectLst>
                <a:outerShdw blurRad="38100" dist="38100" dir="2700000" algn="tl">
                  <a:srgbClr val="000000">
                    <a:alpha val="43137"/>
                  </a:srgbClr>
                </a:outerShdw>
              </a:effectLst>
            </a:endParaRPr>
          </a:p>
          <a:p>
            <a:r>
              <a:rPr lang="en-US" sz="1000" i="1" dirty="0" smtClean="0">
                <a:effectLst>
                  <a:outerShdw blurRad="38100" dist="38100" dir="2700000" algn="tl">
                    <a:srgbClr val="000000">
                      <a:alpha val="43137"/>
                    </a:srgbClr>
                  </a:outerShdw>
                </a:effectLst>
              </a:rPr>
              <a:t>Must complete at least one tour before in zone for CDR</a:t>
            </a:r>
            <a:endParaRPr lang="en-US" sz="10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048084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77"/>
          <p:cNvGrpSpPr>
            <a:grpSpLocks/>
          </p:cNvGrpSpPr>
          <p:nvPr/>
        </p:nvGrpSpPr>
        <p:grpSpPr bwMode="auto">
          <a:xfrm>
            <a:off x="563570" y="1897487"/>
            <a:ext cx="8310893" cy="380389"/>
            <a:chOff x="100" y="2555"/>
            <a:chExt cx="5664" cy="413"/>
          </a:xfrm>
        </p:grpSpPr>
        <p:sp>
          <p:nvSpPr>
            <p:cNvPr id="105" name="Line 79"/>
            <p:cNvSpPr>
              <a:spLocks noChangeShapeType="1"/>
            </p:cNvSpPr>
            <p:nvPr/>
          </p:nvSpPr>
          <p:spPr bwMode="auto">
            <a:xfrm flipV="1">
              <a:off x="202" y="2660"/>
              <a:ext cx="5467" cy="1"/>
            </a:xfrm>
            <a:prstGeom prst="line">
              <a:avLst/>
            </a:prstGeom>
            <a:noFill/>
            <a:ln w="25400">
              <a:solidFill>
                <a:schemeClr val="tx1"/>
              </a:solidFill>
              <a:round/>
              <a:headEnd/>
              <a:tailEnd type="triangle" w="med" len="med"/>
            </a:ln>
          </p:spPr>
          <p:txBody>
            <a:bodyPr wrap="none" anchor="ctr"/>
            <a:lstStyle/>
            <a:p>
              <a:pPr eaLnBrk="0" hangingPunct="0"/>
              <a:endParaRPr lang="en-US" sz="2400">
                <a:solidFill>
                  <a:srgbClr val="000000"/>
                </a:solidFill>
                <a:latin typeface="Arial"/>
              </a:endParaRPr>
            </a:p>
          </p:txBody>
        </p:sp>
        <p:sp>
          <p:nvSpPr>
            <p:cNvPr id="104" name="Rectangle 78"/>
            <p:cNvSpPr>
              <a:spLocks noChangeArrowheads="1"/>
            </p:cNvSpPr>
            <p:nvPr/>
          </p:nvSpPr>
          <p:spPr bwMode="auto">
            <a:xfrm>
              <a:off x="100" y="2601"/>
              <a:ext cx="5664" cy="367"/>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1600" dirty="0">
                  <a:solidFill>
                    <a:srgbClr val="000000"/>
                  </a:solidFill>
                  <a:latin typeface="Times New Roman" pitchFamily="18" charset="0"/>
                  <a:cs typeface="Times New Roman" pitchFamily="18" charset="0"/>
                </a:rPr>
                <a:t> </a:t>
              </a:r>
              <a:r>
                <a:rPr lang="en-US" sz="1400" b="1" dirty="0">
                  <a:solidFill>
                    <a:srgbClr val="000000"/>
                  </a:solidFill>
                  <a:latin typeface="Arial"/>
                  <a:cs typeface="Times New Roman" pitchFamily="18" charset="0"/>
                </a:rPr>
                <a:t> </a:t>
              </a:r>
              <a:r>
                <a:rPr lang="en-US" sz="1400" b="1" dirty="0" smtClean="0">
                  <a:solidFill>
                    <a:srgbClr val="000000"/>
                  </a:solidFill>
                  <a:latin typeface="Arial"/>
                  <a:cs typeface="Times New Roman" pitchFamily="18" charset="0"/>
                </a:rPr>
                <a:t>                                       </a:t>
              </a:r>
              <a:r>
                <a:rPr lang="en-US" sz="1000" b="1" dirty="0" smtClean="0">
                  <a:solidFill>
                    <a:srgbClr val="000000"/>
                  </a:solidFill>
                  <a:latin typeface="Arial"/>
                  <a:cs typeface="Times New Roman" pitchFamily="18" charset="0"/>
                </a:rPr>
                <a:t>6                                                12                                                    18                                          24         </a:t>
              </a:r>
              <a:r>
                <a:rPr lang="en-US" sz="1400" b="1" dirty="0" smtClean="0">
                  <a:solidFill>
                    <a:srgbClr val="000000"/>
                  </a:solidFill>
                  <a:latin typeface="Arial"/>
                  <a:cs typeface="Times New Roman" pitchFamily="18" charset="0"/>
                </a:rPr>
                <a:t>   </a:t>
              </a:r>
              <a:endParaRPr lang="en-US" sz="1400" b="1" dirty="0">
                <a:solidFill>
                  <a:srgbClr val="000000"/>
                </a:solidFill>
                <a:latin typeface="Arial"/>
                <a:cs typeface="Times New Roman" pitchFamily="18" charset="0"/>
              </a:endParaRPr>
            </a:p>
          </p:txBody>
        </p:sp>
        <p:sp>
          <p:nvSpPr>
            <p:cNvPr id="106" name="Line 80"/>
            <p:cNvSpPr>
              <a:spLocks noChangeShapeType="1"/>
            </p:cNvSpPr>
            <p:nvPr/>
          </p:nvSpPr>
          <p:spPr bwMode="auto">
            <a:xfrm>
              <a:off x="204" y="2555"/>
              <a:ext cx="0" cy="191"/>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5" name="Line 93"/>
            <p:cNvSpPr>
              <a:spLocks noChangeShapeType="1"/>
            </p:cNvSpPr>
            <p:nvPr/>
          </p:nvSpPr>
          <p:spPr bwMode="auto">
            <a:xfrm flipH="1">
              <a:off x="3788" y="2653"/>
              <a:ext cx="0" cy="80"/>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7" name="Line 95"/>
            <p:cNvSpPr>
              <a:spLocks noChangeShapeType="1"/>
            </p:cNvSpPr>
            <p:nvPr/>
          </p:nvSpPr>
          <p:spPr bwMode="auto">
            <a:xfrm>
              <a:off x="4766" y="2653"/>
              <a:ext cx="0" cy="68"/>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2" name="Line 100"/>
            <p:cNvSpPr>
              <a:spLocks noChangeShapeType="1"/>
            </p:cNvSpPr>
            <p:nvPr/>
          </p:nvSpPr>
          <p:spPr bwMode="auto">
            <a:xfrm>
              <a:off x="2555" y="2660"/>
              <a:ext cx="0" cy="73"/>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5" name="Line 103"/>
            <p:cNvSpPr>
              <a:spLocks noChangeShapeType="1"/>
            </p:cNvSpPr>
            <p:nvPr/>
          </p:nvSpPr>
          <p:spPr bwMode="auto">
            <a:xfrm flipH="1">
              <a:off x="1435" y="2674"/>
              <a:ext cx="0" cy="59"/>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grpSp>
      <p:sp>
        <p:nvSpPr>
          <p:cNvPr id="3091" name="Rectangle 80"/>
          <p:cNvSpPr>
            <a:spLocks noChangeArrowheads="1"/>
          </p:cNvSpPr>
          <p:nvPr/>
        </p:nvSpPr>
        <p:spPr bwMode="auto">
          <a:xfrm>
            <a:off x="1143000" y="381000"/>
            <a:ext cx="7744800" cy="461665"/>
          </a:xfrm>
          <a:prstGeom prst="rect">
            <a:avLst/>
          </a:prstGeom>
          <a:noFill/>
          <a:ln w="9525">
            <a:noFill/>
            <a:miter lim="800000"/>
            <a:headEnd/>
            <a:tailEnd/>
          </a:ln>
        </p:spPr>
        <p:txBody>
          <a:bodyPr wrap="square" lIns="0" tIns="0" rIns="0" bIns="0">
            <a:spAutoFit/>
          </a:bodyPr>
          <a:lstStyle/>
          <a:p>
            <a:pPr algn="ctr" eaLnBrk="0" hangingPunct="0"/>
            <a:r>
              <a:rPr lang="en-US" sz="2900" b="1" dirty="0" smtClean="0">
                <a:solidFill>
                  <a:srgbClr val="000000"/>
                </a:solidFill>
                <a:latin typeface="Arial"/>
                <a:cs typeface="Times New Roman" pitchFamily="18" charset="0"/>
              </a:rPr>
              <a:t>MC </a:t>
            </a:r>
            <a:r>
              <a:rPr lang="en-US" sz="2900" b="1" dirty="0" err="1" smtClean="0">
                <a:latin typeface="Arial"/>
                <a:cs typeface="Times New Roman" pitchFamily="18" charset="0"/>
              </a:rPr>
              <a:t>Orthopaedic</a:t>
            </a:r>
            <a:r>
              <a:rPr lang="en-US" sz="2900" b="1" dirty="0" smtClean="0">
                <a:latin typeface="Arial"/>
                <a:cs typeface="Times New Roman" pitchFamily="18" charset="0"/>
              </a:rPr>
              <a:t> Surgery Career </a:t>
            </a:r>
            <a:r>
              <a:rPr lang="en-US" sz="2900" b="1" dirty="0" smtClean="0">
                <a:solidFill>
                  <a:srgbClr val="000000"/>
                </a:solidFill>
                <a:latin typeface="Arial"/>
                <a:cs typeface="Times New Roman" pitchFamily="18" charset="0"/>
              </a:rPr>
              <a:t>Planner</a:t>
            </a:r>
            <a:endParaRPr lang="en-US" sz="2900" b="1" dirty="0">
              <a:solidFill>
                <a:srgbClr val="000000"/>
              </a:solidFill>
              <a:latin typeface="Arial"/>
              <a:cs typeface="Times New Roman" pitchFamily="18" charset="0"/>
            </a:endParaRPr>
          </a:p>
        </p:txBody>
      </p:sp>
      <p:sp>
        <p:nvSpPr>
          <p:cNvPr id="57" name="AutoShape 28"/>
          <p:cNvSpPr>
            <a:spLocks noChangeArrowheads="1"/>
          </p:cNvSpPr>
          <p:nvPr/>
        </p:nvSpPr>
        <p:spPr bwMode="auto">
          <a:xfrm>
            <a:off x="6244019" y="2300123"/>
            <a:ext cx="1699564" cy="1733432"/>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endParaRPr lang="en-US" sz="900" b="1" u="sng" dirty="0" smtClean="0">
              <a:solidFill>
                <a:srgbClr val="000000"/>
              </a:solidFill>
              <a:latin typeface="Arial"/>
              <a:cs typeface="Times New Roman" pitchFamily="18" charset="0"/>
            </a:endParaRPr>
          </a:p>
          <a:p>
            <a:pPr eaLnBrk="0" hangingPunct="0"/>
            <a:r>
              <a:rPr lang="en-US" sz="900" b="1" u="sng" dirty="0" smtClean="0">
                <a:solidFill>
                  <a:srgbClr val="000000"/>
                </a:solidFill>
                <a:latin typeface="Arial"/>
                <a:cs typeface="Times New Roman" pitchFamily="18" charset="0"/>
              </a:rPr>
              <a:t>SENIOR EXECUTIVE</a:t>
            </a:r>
          </a:p>
          <a:p>
            <a:pPr eaLnBrk="0" hangingPunct="0"/>
            <a:r>
              <a:rPr lang="en-US" sz="900" dirty="0" smtClean="0">
                <a:solidFill>
                  <a:srgbClr val="000000"/>
                </a:solidFill>
                <a:latin typeface="Arial"/>
                <a:cs typeface="Times New Roman" pitchFamily="18" charset="0"/>
              </a:rPr>
              <a:t>TYCOM, Fleet, MEF,GHE</a:t>
            </a:r>
          </a:p>
          <a:p>
            <a:pPr marL="171450" indent="-171450" eaLnBrk="0" hangingPunct="0">
              <a:buFontTx/>
              <a:buChar char="-"/>
            </a:pPr>
            <a:r>
              <a:rPr lang="en-US" sz="900" dirty="0" smtClean="0">
                <a:solidFill>
                  <a:srgbClr val="000000"/>
                </a:solidFill>
                <a:latin typeface="Arial"/>
                <a:cs typeface="Times New Roman" pitchFamily="18" charset="0"/>
              </a:rPr>
              <a:t>All nominative position</a:t>
            </a:r>
          </a:p>
          <a:p>
            <a:pPr eaLnBrk="0" hangingPunct="0"/>
            <a:r>
              <a:rPr lang="en-US" sz="900" dirty="0">
                <a:solidFill>
                  <a:srgbClr val="000000"/>
                </a:solidFill>
                <a:latin typeface="Arial"/>
                <a:cs typeface="Times New Roman" pitchFamily="18" charset="0"/>
              </a:rPr>
              <a:t> </a:t>
            </a:r>
            <a:r>
              <a:rPr lang="en-US" sz="900" dirty="0" smtClean="0">
                <a:solidFill>
                  <a:srgbClr val="000000"/>
                </a:solidFill>
                <a:latin typeface="Arial"/>
                <a:cs typeface="Times New Roman" pitchFamily="18" charset="0"/>
              </a:rPr>
              <a:t>     selected by corps chief</a:t>
            </a:r>
          </a:p>
          <a:p>
            <a:pPr marL="171450" indent="-171450" eaLnBrk="0" hangingPunct="0">
              <a:buFontTx/>
              <a:buChar char="-"/>
            </a:pPr>
            <a:r>
              <a:rPr lang="en-US" sz="900" dirty="0" smtClean="0">
                <a:solidFill>
                  <a:srgbClr val="000000"/>
                </a:solidFill>
                <a:latin typeface="Arial"/>
                <a:cs typeface="Times New Roman" pitchFamily="18" charset="0"/>
              </a:rPr>
              <a:t>Must have significant</a:t>
            </a:r>
          </a:p>
          <a:p>
            <a:pPr eaLnBrk="0" hangingPunct="0"/>
            <a:r>
              <a:rPr lang="en-US" sz="900" dirty="0" smtClean="0">
                <a:solidFill>
                  <a:srgbClr val="000000"/>
                </a:solidFill>
                <a:latin typeface="Arial"/>
                <a:cs typeface="Times New Roman" pitchFamily="18" charset="0"/>
              </a:rPr>
              <a:t>      operational experience</a:t>
            </a:r>
          </a:p>
          <a:p>
            <a:pPr eaLnBrk="0" hangingPunct="0"/>
            <a:endParaRPr lang="en-US" sz="900" dirty="0" smtClean="0">
              <a:solidFill>
                <a:srgbClr val="000000"/>
              </a:solidFill>
              <a:latin typeface="Arial"/>
              <a:cs typeface="Times New Roman" pitchFamily="18" charset="0"/>
            </a:endParaRPr>
          </a:p>
          <a:p>
            <a:pPr eaLnBrk="0" hangingPunct="0"/>
            <a:r>
              <a:rPr lang="en-US" sz="800" i="1" dirty="0" smtClean="0">
                <a:effectLst>
                  <a:outerShdw blurRad="38100" dist="38100" dir="2700000" algn="tl">
                    <a:srgbClr val="000000">
                      <a:alpha val="43137"/>
                    </a:srgbClr>
                  </a:outerShdw>
                </a:effectLst>
                <a:latin typeface="Arial"/>
                <a:cs typeface="Times New Roman" pitchFamily="18" charset="0"/>
              </a:rPr>
              <a:t>Talk to SL, detailer and </a:t>
            </a:r>
          </a:p>
          <a:p>
            <a:pPr eaLnBrk="0" hangingPunct="0"/>
            <a:r>
              <a:rPr lang="en-US" sz="800" i="1" dirty="0" smtClean="0">
                <a:effectLst>
                  <a:outerShdw blurRad="38100" dist="38100" dir="2700000" algn="tl">
                    <a:srgbClr val="000000">
                      <a:alpha val="43137"/>
                    </a:srgbClr>
                  </a:outerShdw>
                </a:effectLst>
                <a:latin typeface="Arial"/>
                <a:cs typeface="Times New Roman" pitchFamily="18" charset="0"/>
              </a:rPr>
              <a:t>Corps Chief leadership to</a:t>
            </a:r>
          </a:p>
          <a:p>
            <a:pPr eaLnBrk="0" hangingPunct="0"/>
            <a:r>
              <a:rPr lang="en-US" sz="800" i="1" dirty="0">
                <a:effectLst>
                  <a:outerShdw blurRad="38100" dist="38100" dir="2700000" algn="tl">
                    <a:srgbClr val="000000">
                      <a:alpha val="43137"/>
                    </a:srgbClr>
                  </a:outerShdw>
                </a:effectLst>
                <a:latin typeface="Arial"/>
                <a:cs typeface="Times New Roman" pitchFamily="18" charset="0"/>
              </a:rPr>
              <a:t>i</a:t>
            </a:r>
            <a:r>
              <a:rPr lang="en-US" sz="800" i="1" dirty="0" smtClean="0">
                <a:effectLst>
                  <a:outerShdw blurRad="38100" dist="38100" dir="2700000" algn="tl">
                    <a:srgbClr val="000000">
                      <a:alpha val="43137"/>
                    </a:srgbClr>
                  </a:outerShdw>
                </a:effectLst>
                <a:latin typeface="Arial"/>
                <a:cs typeface="Times New Roman" pitchFamily="18" charset="0"/>
              </a:rPr>
              <a:t>nquire about nominative </a:t>
            </a:r>
          </a:p>
          <a:p>
            <a:pPr eaLnBrk="0" hangingPunct="0"/>
            <a:r>
              <a:rPr lang="en-US" sz="800" i="1" dirty="0" smtClean="0">
                <a:effectLst>
                  <a:outerShdw blurRad="38100" dist="38100" dir="2700000" algn="tl">
                    <a:srgbClr val="000000">
                      <a:alpha val="43137"/>
                    </a:srgbClr>
                  </a:outerShdw>
                </a:effectLst>
                <a:latin typeface="Arial"/>
                <a:cs typeface="Times New Roman" pitchFamily="18" charset="0"/>
              </a:rPr>
              <a:t>billets.</a:t>
            </a:r>
          </a:p>
        </p:txBody>
      </p:sp>
      <p:sp>
        <p:nvSpPr>
          <p:cNvPr id="58" name="AutoShape 29"/>
          <p:cNvSpPr>
            <a:spLocks noChangeArrowheads="1"/>
          </p:cNvSpPr>
          <p:nvPr/>
        </p:nvSpPr>
        <p:spPr bwMode="auto">
          <a:xfrm>
            <a:off x="713236" y="2297458"/>
            <a:ext cx="3711055" cy="1750541"/>
          </a:xfrm>
          <a:prstGeom prst="roundRect">
            <a:avLst>
              <a:gd name="adj" fmla="val 16667"/>
            </a:avLst>
          </a:prstGeom>
          <a:solidFill>
            <a:srgbClr val="CCECFF"/>
          </a:solidFill>
          <a:ln w="9525">
            <a:solidFill>
              <a:schemeClr val="tx1"/>
            </a:solidFill>
            <a:round/>
            <a:headEnd/>
            <a:tailEnd/>
          </a:ln>
        </p:spPr>
        <p:txBody>
          <a:bodyPr wrap="none" lIns="36576" numCol="2" anchor="ctr"/>
          <a:lstStyle/>
          <a:p>
            <a:pPr eaLnBrk="0" hangingPunct="0"/>
            <a:endParaRPr lang="en-US" sz="900" b="1" u="sng" dirty="0">
              <a:solidFill>
                <a:srgbClr val="000000"/>
              </a:solidFill>
              <a:latin typeface="Arial"/>
              <a:cs typeface="Times New Roman" pitchFamily="18" charset="0"/>
            </a:endParaRPr>
          </a:p>
          <a:p>
            <a:pPr eaLnBrk="0" hangingPunct="0"/>
            <a:r>
              <a:rPr lang="en-US" sz="900" b="1" u="sng" dirty="0" smtClean="0">
                <a:solidFill>
                  <a:srgbClr val="000000"/>
                </a:solidFill>
                <a:latin typeface="Arial"/>
                <a:cs typeface="Times New Roman" pitchFamily="18" charset="0"/>
              </a:rPr>
              <a:t>JUNIOR OPERATIONAL    </a:t>
            </a:r>
          </a:p>
          <a:p>
            <a:pPr eaLnBrk="0" hangingPunct="0"/>
            <a:r>
              <a:rPr lang="en-US" sz="900" dirty="0" smtClean="0">
                <a:solidFill>
                  <a:srgbClr val="000000"/>
                </a:solidFill>
                <a:latin typeface="Arial"/>
                <a:cs typeface="Times New Roman" pitchFamily="18" charset="0"/>
              </a:rPr>
              <a:t>Squadron/Unit FS or UMO</a:t>
            </a:r>
          </a:p>
          <a:p>
            <a:pPr eaLnBrk="0" hangingPunct="0"/>
            <a:r>
              <a:rPr lang="en-US" sz="900" dirty="0" smtClean="0">
                <a:solidFill>
                  <a:srgbClr val="000000"/>
                </a:solidFill>
                <a:latin typeface="Arial"/>
                <a:cs typeface="Times New Roman" pitchFamily="18" charset="0"/>
              </a:rPr>
              <a:t>Fleet GMO</a:t>
            </a:r>
          </a:p>
          <a:p>
            <a:pPr eaLnBrk="0" hangingPunct="0"/>
            <a:r>
              <a:rPr lang="en-US" sz="900" dirty="0" smtClean="0">
                <a:solidFill>
                  <a:srgbClr val="000000"/>
                </a:solidFill>
                <a:latin typeface="Arial"/>
                <a:cs typeface="Times New Roman" pitchFamily="18" charset="0"/>
              </a:rPr>
              <a:t>USMC Battalion Surgeon</a:t>
            </a: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91" name="Text Box 67"/>
          <p:cNvSpPr txBox="1">
            <a:spLocks noChangeArrowheads="1"/>
          </p:cNvSpPr>
          <p:nvPr/>
        </p:nvSpPr>
        <p:spPr bwMode="auto">
          <a:xfrm>
            <a:off x="218402" y="1134009"/>
            <a:ext cx="8707195" cy="746358"/>
          </a:xfrm>
          <a:prstGeom prst="rect">
            <a:avLst/>
          </a:prstGeom>
          <a:noFill/>
          <a:ln w="9525">
            <a:noFill/>
            <a:miter lim="800000"/>
            <a:headEnd/>
            <a:tailEnd/>
          </a:ln>
          <a:effectLst/>
        </p:spPr>
        <p:txBody>
          <a:bodyPr wrap="square">
            <a:spAutoFit/>
          </a:bodyPr>
          <a:lstStyle/>
          <a:p>
            <a:pPr eaLnBrk="0" hangingPunct="0">
              <a:lnSpc>
                <a:spcPct val="85000"/>
              </a:lnSpc>
              <a:defRPr/>
            </a:pPr>
            <a:r>
              <a:rPr lang="en-US" sz="1000" b="1" dirty="0">
                <a:solidFill>
                  <a:srgbClr val="000000"/>
                </a:solidFill>
                <a:latin typeface="Arial"/>
              </a:rPr>
              <a:t>Intent: </a:t>
            </a:r>
            <a:r>
              <a:rPr lang="en-US" sz="1000" dirty="0">
                <a:solidFill>
                  <a:srgbClr val="000000"/>
                </a:solidFill>
                <a:latin typeface="Arial"/>
              </a:rPr>
              <a:t>The Navy </a:t>
            </a:r>
            <a:r>
              <a:rPr lang="en-US" sz="1000" dirty="0" smtClean="0">
                <a:solidFill>
                  <a:srgbClr val="000000"/>
                </a:solidFill>
                <a:latin typeface="Arial"/>
              </a:rPr>
              <a:t>MC Career Progression slide displays the larger leadership and promotional spectrum with an operational focus.  This slide specifically addresses opportunities within the </a:t>
            </a:r>
            <a:r>
              <a:rPr lang="en-US" sz="1000" b="1" dirty="0" err="1" smtClean="0">
                <a:latin typeface="Arial"/>
              </a:rPr>
              <a:t>Orthopaedic</a:t>
            </a:r>
            <a:r>
              <a:rPr lang="en-US" sz="1000" b="1" dirty="0" smtClean="0">
                <a:latin typeface="Arial"/>
              </a:rPr>
              <a:t> Surgery </a:t>
            </a:r>
            <a:r>
              <a:rPr lang="en-US" sz="1000" dirty="0" smtClean="0">
                <a:solidFill>
                  <a:srgbClr val="000000"/>
                </a:solidFill>
                <a:latin typeface="Arial"/>
              </a:rPr>
              <a:t>career pathway and suitable operational billets.</a:t>
            </a:r>
            <a:r>
              <a:rPr lang="en-US" sz="1000" dirty="0">
                <a:solidFill>
                  <a:srgbClr val="000000"/>
                </a:solidFill>
                <a:latin typeface="Arial"/>
              </a:rPr>
              <a:t/>
            </a:r>
            <a:br>
              <a:rPr lang="en-US" sz="1000" dirty="0">
                <a:solidFill>
                  <a:srgbClr val="000000"/>
                </a:solidFill>
                <a:latin typeface="Arial"/>
              </a:rPr>
            </a:br>
            <a:r>
              <a:rPr lang="en-US" sz="1000" b="1" dirty="0" smtClean="0">
                <a:solidFill>
                  <a:srgbClr val="000000"/>
                </a:solidFill>
                <a:latin typeface="Arial"/>
              </a:rPr>
              <a:t>Expectations</a:t>
            </a:r>
            <a:r>
              <a:rPr lang="en-US" sz="1000" b="1" dirty="0">
                <a:solidFill>
                  <a:srgbClr val="000000"/>
                </a:solidFill>
                <a:latin typeface="Arial"/>
              </a:rPr>
              <a:t>:</a:t>
            </a:r>
            <a:r>
              <a:rPr lang="en-US" sz="1000" dirty="0">
                <a:solidFill>
                  <a:srgbClr val="000000"/>
                </a:solidFill>
                <a:latin typeface="Arial"/>
              </a:rPr>
              <a:t> </a:t>
            </a:r>
            <a:r>
              <a:rPr lang="en-US" sz="1000" dirty="0" smtClean="0">
                <a:solidFill>
                  <a:srgbClr val="000000"/>
                </a:solidFill>
                <a:latin typeface="Arial"/>
              </a:rPr>
              <a:t>The career minded Navy Physician is expected to balance the demands of excellence as a physician against those of operational medicine leadership.  Maintaining currency in the three domains listed below is optimal and requires intentional career management.  The listed opportunities are illustrative but not exhaustive.  </a:t>
            </a:r>
            <a:endParaRPr lang="en-US" sz="1000" b="1" dirty="0">
              <a:solidFill>
                <a:srgbClr val="000000"/>
              </a:solidFill>
              <a:latin typeface="Arial"/>
            </a:endParaRPr>
          </a:p>
        </p:txBody>
      </p:sp>
      <p:sp>
        <p:nvSpPr>
          <p:cNvPr id="98" name="AutoShape 76"/>
          <p:cNvSpPr>
            <a:spLocks noChangeArrowheads="1"/>
          </p:cNvSpPr>
          <p:nvPr/>
        </p:nvSpPr>
        <p:spPr bwMode="auto">
          <a:xfrm>
            <a:off x="4424292" y="2298221"/>
            <a:ext cx="1810447" cy="1735334"/>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900" b="1" u="sng" dirty="0" smtClean="0">
                <a:solidFill>
                  <a:srgbClr val="000000"/>
                </a:solidFill>
                <a:latin typeface="Arial"/>
                <a:cs typeface="Times New Roman" pitchFamily="18" charset="0"/>
              </a:rPr>
              <a:t>EXECUTIVE OPERATIONAL</a:t>
            </a:r>
          </a:p>
          <a:p>
            <a:pPr eaLnBrk="0" hangingPunct="0"/>
            <a:r>
              <a:rPr lang="en-US" sz="900" dirty="0" smtClean="0">
                <a:solidFill>
                  <a:srgbClr val="000000"/>
                </a:solidFill>
                <a:latin typeface="Arial"/>
                <a:cs typeface="Times New Roman" pitchFamily="18" charset="0"/>
              </a:rPr>
              <a:t>IA Director/OIC</a:t>
            </a:r>
          </a:p>
          <a:p>
            <a:pPr eaLnBrk="0" hangingPunct="0"/>
            <a:r>
              <a:rPr lang="en-US" sz="900" dirty="0" smtClean="0">
                <a:solidFill>
                  <a:srgbClr val="000000"/>
                </a:solidFill>
                <a:latin typeface="Arial"/>
                <a:cs typeface="Times New Roman" pitchFamily="18" charset="0"/>
              </a:rPr>
              <a:t>MedBN Department Head</a:t>
            </a:r>
          </a:p>
          <a:p>
            <a:pPr eaLnBrk="0" hangingPunct="0"/>
            <a:r>
              <a:rPr lang="en-US" sz="900" dirty="0" smtClean="0">
                <a:solidFill>
                  <a:srgbClr val="000000"/>
                </a:solidFill>
                <a:latin typeface="Arial"/>
                <a:cs typeface="Times New Roman" pitchFamily="18" charset="0"/>
              </a:rPr>
              <a:t>FRSS/EMU OIC</a:t>
            </a:r>
          </a:p>
          <a:p>
            <a:pPr eaLnBrk="0" hangingPunct="0"/>
            <a:r>
              <a:rPr lang="en-US" sz="900" dirty="0" smtClean="0">
                <a:solidFill>
                  <a:srgbClr val="000000"/>
                </a:solidFill>
                <a:latin typeface="Arial"/>
                <a:cs typeface="Times New Roman" pitchFamily="18" charset="0"/>
              </a:rPr>
              <a:t>T-AH Director/Department Head</a:t>
            </a:r>
          </a:p>
          <a:p>
            <a:pPr eaLnBrk="0" hangingPunct="0"/>
            <a:endParaRPr lang="en-US" sz="1000" dirty="0">
              <a:solidFill>
                <a:srgbClr val="000000"/>
              </a:solidFill>
              <a:latin typeface="Arial"/>
              <a:cs typeface="Times New Roman" pitchFamily="18" charset="0"/>
            </a:endParaRPr>
          </a:p>
          <a:p>
            <a:pPr eaLnBrk="0" hangingPunct="0"/>
            <a:endParaRPr lang="en-US" sz="1000" i="1" dirty="0" smtClean="0">
              <a:solidFill>
                <a:srgbClr val="FF0000"/>
              </a:solidFill>
              <a:latin typeface="Arial"/>
              <a:cs typeface="Times New Roman" pitchFamily="18" charset="0"/>
            </a:endParaRPr>
          </a:p>
          <a:p>
            <a:pPr eaLnBrk="0" hangingPunct="0"/>
            <a:endParaRPr lang="en-US" sz="1000" i="1" dirty="0" smtClean="0">
              <a:solidFill>
                <a:srgbClr val="FF0000"/>
              </a:solidFill>
              <a:latin typeface="Arial"/>
              <a:cs typeface="Times New Roman" pitchFamily="18" charset="0"/>
            </a:endParaRPr>
          </a:p>
        </p:txBody>
      </p:sp>
      <p:sp>
        <p:nvSpPr>
          <p:cNvPr id="110" name="AutoShape 75"/>
          <p:cNvSpPr>
            <a:spLocks noChangeArrowheads="1"/>
          </p:cNvSpPr>
          <p:nvPr/>
        </p:nvSpPr>
        <p:spPr bwMode="auto">
          <a:xfrm>
            <a:off x="737452" y="4055863"/>
            <a:ext cx="1782905" cy="1041415"/>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900" dirty="0" smtClean="0">
                <a:solidFill>
                  <a:srgbClr val="000000"/>
                </a:solidFill>
                <a:latin typeface="Arial"/>
              </a:rPr>
              <a:t>Internship/Residency</a:t>
            </a:r>
          </a:p>
          <a:p>
            <a:pPr eaLnBrk="0" hangingPunct="0"/>
            <a:r>
              <a:rPr lang="en-US" sz="900" dirty="0" smtClean="0">
                <a:solidFill>
                  <a:srgbClr val="000000"/>
                </a:solidFill>
                <a:latin typeface="Arial"/>
              </a:rPr>
              <a:t>MEC Committee Member</a:t>
            </a:r>
          </a:p>
          <a:p>
            <a:pPr eaLnBrk="0" hangingPunct="0"/>
            <a:r>
              <a:rPr lang="en-US" sz="900" dirty="0" smtClean="0">
                <a:solidFill>
                  <a:srgbClr val="000000"/>
                </a:solidFill>
                <a:latin typeface="Arial"/>
              </a:rPr>
              <a:t>House Staff Council</a:t>
            </a:r>
          </a:p>
        </p:txBody>
      </p:sp>
      <p:sp>
        <p:nvSpPr>
          <p:cNvPr id="111" name="AutoShape 76"/>
          <p:cNvSpPr>
            <a:spLocks noChangeArrowheads="1"/>
          </p:cNvSpPr>
          <p:nvPr/>
        </p:nvSpPr>
        <p:spPr bwMode="auto">
          <a:xfrm>
            <a:off x="4415012" y="4033556"/>
            <a:ext cx="1829875" cy="1071586"/>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r>
              <a:rPr lang="en-US" sz="900" dirty="0" smtClean="0">
                <a:solidFill>
                  <a:srgbClr val="000000"/>
                </a:solidFill>
                <a:latin typeface="Arial"/>
                <a:cs typeface="Times New Roman" pitchFamily="18" charset="0"/>
              </a:rPr>
              <a:t>Chief Medical Officer (CMO)</a:t>
            </a:r>
          </a:p>
          <a:p>
            <a:pPr eaLnBrk="0" hangingPunct="0"/>
            <a:r>
              <a:rPr lang="en-US" sz="900" dirty="0" smtClean="0">
                <a:solidFill>
                  <a:srgbClr val="000000"/>
                </a:solidFill>
                <a:latin typeface="Arial"/>
                <a:cs typeface="Times New Roman" pitchFamily="18" charset="0"/>
              </a:rPr>
              <a:t>Director/Large Department Head</a:t>
            </a:r>
          </a:p>
          <a:p>
            <a:pPr eaLnBrk="0" hangingPunct="0"/>
            <a:r>
              <a:rPr lang="en-US" sz="900" dirty="0" smtClean="0">
                <a:solidFill>
                  <a:srgbClr val="000000"/>
                </a:solidFill>
                <a:latin typeface="Arial"/>
                <a:cs typeface="Times New Roman" pitchFamily="18" charset="0"/>
              </a:rPr>
              <a:t>Program Director</a:t>
            </a:r>
          </a:p>
          <a:p>
            <a:pPr eaLnBrk="0" hangingPunct="0"/>
            <a:r>
              <a:rPr lang="en-US" sz="900" dirty="0" smtClean="0">
                <a:solidFill>
                  <a:srgbClr val="000000"/>
                </a:solidFill>
                <a:latin typeface="Arial"/>
                <a:cs typeface="Times New Roman" pitchFamily="18" charset="0"/>
              </a:rPr>
              <a:t>MEC President or Chair</a:t>
            </a:r>
          </a:p>
          <a:p>
            <a:pPr eaLnBrk="0" hangingPunct="0"/>
            <a:r>
              <a:rPr lang="en-US" sz="900" dirty="0" smtClean="0">
                <a:latin typeface="Arial"/>
                <a:cs typeface="Times New Roman" pitchFamily="18" charset="0"/>
              </a:rPr>
              <a:t>USU Associate Professor</a:t>
            </a:r>
          </a:p>
          <a:p>
            <a:pPr eaLnBrk="0" hangingPunct="0"/>
            <a:endParaRPr lang="en-US" sz="900" dirty="0" smtClean="0">
              <a:latin typeface="Arial"/>
              <a:cs typeface="Times New Roman" pitchFamily="18" charset="0"/>
            </a:endParaRPr>
          </a:p>
          <a:p>
            <a:pPr eaLnBrk="0" hangingPunct="0"/>
            <a:endParaRPr lang="en-US" sz="1000" dirty="0" smtClean="0">
              <a:solidFill>
                <a:srgbClr val="FF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112" name="AutoShape 28"/>
          <p:cNvSpPr>
            <a:spLocks noChangeArrowheads="1"/>
          </p:cNvSpPr>
          <p:nvPr/>
        </p:nvSpPr>
        <p:spPr bwMode="auto">
          <a:xfrm>
            <a:off x="6255787" y="4041419"/>
            <a:ext cx="1687795" cy="1063723"/>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900" dirty="0" smtClean="0">
                <a:solidFill>
                  <a:srgbClr val="000000"/>
                </a:solidFill>
                <a:latin typeface="Arial"/>
                <a:cs typeface="Times New Roman" pitchFamily="18" charset="0"/>
              </a:rPr>
              <a:t>MEDCEN Director</a:t>
            </a:r>
          </a:p>
          <a:p>
            <a:pPr eaLnBrk="0" hangingPunct="0"/>
            <a:r>
              <a:rPr lang="en-US" sz="900" dirty="0" smtClean="0">
                <a:solidFill>
                  <a:srgbClr val="000000"/>
                </a:solidFill>
                <a:latin typeface="Arial"/>
                <a:cs typeface="Times New Roman" pitchFamily="18" charset="0"/>
              </a:rPr>
              <a:t>DIO/GME</a:t>
            </a:r>
          </a:p>
          <a:p>
            <a:pPr eaLnBrk="0" hangingPunct="0"/>
            <a:r>
              <a:rPr lang="en-US" sz="900" dirty="0" smtClean="0">
                <a:solidFill>
                  <a:srgbClr val="000000"/>
                </a:solidFill>
                <a:latin typeface="Arial"/>
                <a:cs typeface="Times New Roman" pitchFamily="18" charset="0"/>
              </a:rPr>
              <a:t>XO/CO</a:t>
            </a:r>
          </a:p>
          <a:p>
            <a:pPr eaLnBrk="0" hangingPunct="0"/>
            <a:r>
              <a:rPr lang="en-US" sz="900" dirty="0" smtClean="0">
                <a:solidFill>
                  <a:srgbClr val="000000"/>
                </a:solidFill>
                <a:latin typeface="Arial"/>
                <a:cs typeface="Times New Roman" pitchFamily="18" charset="0"/>
              </a:rPr>
              <a:t>Specialty Leader</a:t>
            </a:r>
          </a:p>
          <a:p>
            <a:pPr eaLnBrk="0" hangingPunct="0"/>
            <a:r>
              <a:rPr lang="en-US" sz="900" dirty="0" smtClean="0">
                <a:latin typeface="Arial"/>
                <a:cs typeface="Times New Roman" pitchFamily="18" charset="0"/>
              </a:rPr>
              <a:t>DHA Clinical Community Chair</a:t>
            </a:r>
          </a:p>
          <a:p>
            <a:pPr eaLnBrk="0" hangingPunct="0"/>
            <a:r>
              <a:rPr lang="en-US" sz="900" dirty="0" smtClean="0">
                <a:latin typeface="Arial"/>
                <a:cs typeface="Times New Roman" pitchFamily="18" charset="0"/>
              </a:rPr>
              <a:t>USU Professor</a:t>
            </a:r>
          </a:p>
        </p:txBody>
      </p:sp>
      <p:pic>
        <p:nvPicPr>
          <p:cNvPr id="92"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67" r="10412" b="65895"/>
          <a:stretch/>
        </p:blipFill>
        <p:spPr bwMode="auto">
          <a:xfrm>
            <a:off x="6550588" y="2015779"/>
            <a:ext cx="426840" cy="270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641" r="29050" b="71346"/>
          <a:stretch/>
        </p:blipFill>
        <p:spPr bwMode="auto">
          <a:xfrm>
            <a:off x="4623740" y="2018479"/>
            <a:ext cx="292762" cy="271901"/>
          </a:xfrm>
          <a:prstGeom prst="rect">
            <a:avLst/>
          </a:prstGeom>
          <a:solidFill>
            <a:srgbClr val="CCECFF"/>
          </a:solidFill>
          <a:ln>
            <a:noFill/>
          </a:ln>
          <a:effectLst>
            <a:softEdge rad="25400"/>
          </a:effectLst>
          <a:extLst/>
        </p:spPr>
      </p:pic>
      <p:pic>
        <p:nvPicPr>
          <p:cNvPr id="94"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298" t="1510" r="28267" b="69953"/>
          <a:stretch/>
        </p:blipFill>
        <p:spPr bwMode="auto">
          <a:xfrm>
            <a:off x="2759647" y="2019064"/>
            <a:ext cx="297183" cy="281120"/>
          </a:xfrm>
          <a:prstGeom prst="rect">
            <a:avLst/>
          </a:prstGeom>
          <a:noFill/>
          <a:ln>
            <a:noFill/>
          </a:ln>
          <a:effectLst>
            <a:softEdge rad="25400"/>
          </a:effectLst>
          <a:extLst/>
        </p:spPr>
      </p:pic>
      <p:pic>
        <p:nvPicPr>
          <p:cNvPr id="95"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341" t="1634" r="18549" b="68868"/>
          <a:stretch/>
        </p:blipFill>
        <p:spPr bwMode="auto">
          <a:xfrm>
            <a:off x="963966" y="2028131"/>
            <a:ext cx="284719" cy="269328"/>
          </a:xfrm>
          <a:prstGeom prst="rect">
            <a:avLst/>
          </a:prstGeom>
          <a:noFill/>
          <a:ln>
            <a:noFill/>
          </a:ln>
          <a:effectLst>
            <a:softEdge rad="254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rot="16200000">
            <a:off x="-1264017" y="4003652"/>
            <a:ext cx="3365804" cy="692497"/>
          </a:xfrm>
          <a:prstGeom prst="rect">
            <a:avLst/>
          </a:prstGeom>
          <a:noFill/>
        </p:spPr>
        <p:txBody>
          <a:bodyPr wrap="square" rtlCol="0">
            <a:spAutoFit/>
          </a:bodyPr>
          <a:lstStyle/>
          <a:p>
            <a:pPr algn="ctr">
              <a:lnSpc>
                <a:spcPct val="150000"/>
              </a:lnSpc>
            </a:pPr>
            <a:r>
              <a:rPr lang="en-US" sz="1400" b="1" u="sng" dirty="0" smtClean="0"/>
              <a:t>Opportunities</a:t>
            </a:r>
          </a:p>
          <a:p>
            <a:pPr algn="ctr">
              <a:lnSpc>
                <a:spcPct val="150000"/>
              </a:lnSpc>
            </a:pPr>
            <a:r>
              <a:rPr lang="en-US" sz="1200" u="sng" dirty="0" smtClean="0"/>
              <a:t>Educational</a:t>
            </a:r>
            <a:r>
              <a:rPr lang="en-US" sz="1200" dirty="0" smtClean="0"/>
              <a:t>         </a:t>
            </a:r>
            <a:r>
              <a:rPr lang="en-US" sz="1200" u="sng" dirty="0" smtClean="0"/>
              <a:t> Clinical</a:t>
            </a:r>
            <a:r>
              <a:rPr lang="en-US" sz="1200" dirty="0" smtClean="0"/>
              <a:t>            </a:t>
            </a:r>
            <a:r>
              <a:rPr lang="en-US" sz="1200" u="sng" dirty="0" smtClean="0"/>
              <a:t>Operational</a:t>
            </a:r>
            <a:endParaRPr lang="en-US" sz="1200" u="sng" dirty="0"/>
          </a:p>
        </p:txBody>
      </p:sp>
      <p:sp>
        <p:nvSpPr>
          <p:cNvPr id="34" name="AutoShape 29"/>
          <p:cNvSpPr>
            <a:spLocks noChangeArrowheads="1"/>
          </p:cNvSpPr>
          <p:nvPr/>
        </p:nvSpPr>
        <p:spPr bwMode="auto">
          <a:xfrm>
            <a:off x="726901" y="5105400"/>
            <a:ext cx="3685622" cy="503786"/>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r>
              <a:rPr lang="en-US" sz="900" dirty="0" smtClean="0">
                <a:solidFill>
                  <a:srgbClr val="000000"/>
                </a:solidFill>
                <a:latin typeface="Arial"/>
                <a:cs typeface="Times New Roman" pitchFamily="18" charset="0"/>
              </a:rPr>
              <a:t>ODS, C4, COTS+, ATLS, BROC, AROC</a:t>
            </a:r>
            <a:endParaRPr lang="en-US" sz="900" dirty="0">
              <a:solidFill>
                <a:srgbClr val="000000"/>
              </a:solidFill>
              <a:latin typeface="Arial"/>
              <a:cs typeface="Times New Roman" pitchFamily="18" charset="0"/>
            </a:endParaRPr>
          </a:p>
          <a:p>
            <a:pPr eaLnBrk="0" hangingPunct="0"/>
            <a:r>
              <a:rPr lang="en-US" sz="900" dirty="0" smtClean="0">
                <a:solidFill>
                  <a:srgbClr val="000000"/>
                </a:solidFill>
                <a:latin typeface="Arial"/>
                <a:cs typeface="Times New Roman" pitchFamily="18" charset="0"/>
              </a:rPr>
              <a:t>JPME1</a:t>
            </a:r>
          </a:p>
          <a:p>
            <a:pPr eaLnBrk="0" hangingPunct="0"/>
            <a:endParaRPr lang="en-US" sz="1000" dirty="0">
              <a:solidFill>
                <a:srgbClr val="000000"/>
              </a:solidFill>
              <a:latin typeface="Arial"/>
              <a:cs typeface="Times New Roman" pitchFamily="18" charset="0"/>
            </a:endParaRPr>
          </a:p>
        </p:txBody>
      </p:sp>
      <p:sp>
        <p:nvSpPr>
          <p:cNvPr id="35" name="AutoShape 29"/>
          <p:cNvSpPr>
            <a:spLocks noChangeArrowheads="1"/>
          </p:cNvSpPr>
          <p:nvPr/>
        </p:nvSpPr>
        <p:spPr bwMode="auto">
          <a:xfrm>
            <a:off x="4424291" y="5105400"/>
            <a:ext cx="1819728" cy="504044"/>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i="1"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r>
              <a:rPr lang="en-US" sz="900" dirty="0" smtClean="0">
                <a:solidFill>
                  <a:srgbClr val="000000"/>
                </a:solidFill>
                <a:latin typeface="Arial"/>
                <a:cs typeface="Times New Roman" pitchFamily="18" charset="0"/>
              </a:rPr>
              <a:t>Masters Degree (MPH/MBA)</a:t>
            </a:r>
          </a:p>
          <a:p>
            <a:pPr eaLnBrk="0" hangingPunct="0"/>
            <a:r>
              <a:rPr lang="en-US" sz="900" dirty="0" smtClean="0">
                <a:solidFill>
                  <a:srgbClr val="000000"/>
                </a:solidFill>
                <a:latin typeface="Arial"/>
                <a:cs typeface="Times New Roman" pitchFamily="18" charset="0"/>
              </a:rPr>
              <a:t>JPME1/JPME2</a:t>
            </a:r>
          </a:p>
          <a:p>
            <a:pPr eaLnBrk="0" hangingPunct="0"/>
            <a:r>
              <a:rPr lang="en-US" sz="900" dirty="0" smtClean="0">
                <a:solidFill>
                  <a:srgbClr val="000000"/>
                </a:solidFill>
                <a:latin typeface="Arial"/>
                <a:cs typeface="Times New Roman" pitchFamily="18" charset="0"/>
              </a:rPr>
              <a:t>QSLA</a:t>
            </a: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7" name="AutoShape 29"/>
          <p:cNvSpPr>
            <a:spLocks noChangeArrowheads="1"/>
          </p:cNvSpPr>
          <p:nvPr/>
        </p:nvSpPr>
        <p:spPr bwMode="auto">
          <a:xfrm>
            <a:off x="6255787" y="5105400"/>
            <a:ext cx="1687795" cy="51165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900" dirty="0" smtClean="0">
                <a:solidFill>
                  <a:srgbClr val="000000"/>
                </a:solidFill>
                <a:latin typeface="Arial"/>
                <a:cs typeface="Times New Roman" pitchFamily="18" charset="0"/>
              </a:rPr>
              <a:t>Masters Degree (MPH/MBA)</a:t>
            </a:r>
            <a:endParaRPr lang="en-US" sz="900" dirty="0">
              <a:solidFill>
                <a:srgbClr val="000000"/>
              </a:solidFill>
              <a:latin typeface="Arial"/>
              <a:cs typeface="Times New Roman" pitchFamily="18" charset="0"/>
            </a:endParaRPr>
          </a:p>
          <a:p>
            <a:pPr eaLnBrk="0" hangingPunct="0"/>
            <a:r>
              <a:rPr lang="en-US" sz="900" dirty="0" smtClean="0">
                <a:solidFill>
                  <a:srgbClr val="000000"/>
                </a:solidFill>
                <a:latin typeface="Arial"/>
                <a:cs typeface="Times New Roman" pitchFamily="18" charset="0"/>
              </a:rPr>
              <a:t>JPME2, QSLA</a:t>
            </a:r>
          </a:p>
          <a:p>
            <a:pPr eaLnBrk="0" hangingPunct="0"/>
            <a:r>
              <a:rPr lang="en-US" sz="900" dirty="0" smtClean="0">
                <a:solidFill>
                  <a:srgbClr val="000000"/>
                </a:solidFill>
                <a:latin typeface="Arial"/>
                <a:cs typeface="Times New Roman" pitchFamily="18" charset="0"/>
              </a:rPr>
              <a:t>Advanced Leadership Courses</a:t>
            </a:r>
            <a:endParaRPr lang="en-US" sz="9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8" name="TextBox 37"/>
          <p:cNvSpPr txBox="1"/>
          <p:nvPr/>
        </p:nvSpPr>
        <p:spPr>
          <a:xfrm>
            <a:off x="737452" y="5617307"/>
            <a:ext cx="7206130" cy="830997"/>
          </a:xfrm>
          <a:prstGeom prst="rect">
            <a:avLst/>
          </a:prstGeom>
          <a:noFill/>
          <a:ln>
            <a:solidFill>
              <a:schemeClr val="tx1"/>
            </a:solidFill>
            <a:prstDash val="solid"/>
          </a:ln>
        </p:spPr>
        <p:txBody>
          <a:bodyPr wrap="square" rtlCol="0">
            <a:spAutoFit/>
          </a:bodyPr>
          <a:lstStyle/>
          <a:p>
            <a:r>
              <a:rPr lang="en-US" sz="800" b="1" dirty="0"/>
              <a:t>Operational </a:t>
            </a:r>
            <a:r>
              <a:rPr lang="en-US" sz="800" b="1" dirty="0" smtClean="0"/>
              <a:t>Billets </a:t>
            </a:r>
            <a:r>
              <a:rPr lang="en-US" sz="800" dirty="0" smtClean="0"/>
              <a:t>are </a:t>
            </a:r>
            <a:r>
              <a:rPr lang="en-US" sz="800" dirty="0"/>
              <a:t>central to career </a:t>
            </a:r>
            <a:r>
              <a:rPr lang="en-US" sz="800" dirty="0" smtClean="0"/>
              <a:t>progression and to the development of operational competency.  You should have completed at least one tour by the time you are in zone for CDR, if not more.  A senior operational tour or executive operational tour should be in your record by the time you are in zone for CAPT.  Executive Operational billets are increasingly nominative.</a:t>
            </a:r>
            <a:r>
              <a:rPr lang="en-US" sz="800" dirty="0"/>
              <a:t/>
            </a:r>
            <a:br>
              <a:rPr lang="en-US" sz="800" dirty="0"/>
            </a:br>
            <a:r>
              <a:rPr lang="en-US" sz="800" b="1" dirty="0" smtClean="0"/>
              <a:t>MTF Leadership </a:t>
            </a:r>
            <a:r>
              <a:rPr lang="en-US" sz="800" dirty="0" smtClean="0"/>
              <a:t>demonstrates clinical expertise and leadership: Chairing committees, leading divisions, departments and directorates.  The guidance above does not supplant but rather compliments demonstrating operational and clinical expertise.</a:t>
            </a:r>
            <a:endParaRPr lang="en-US" sz="800" b="1" dirty="0" smtClean="0"/>
          </a:p>
          <a:p>
            <a:r>
              <a:rPr lang="en-US" sz="800" b="1" dirty="0" smtClean="0">
                <a:solidFill>
                  <a:srgbClr val="000000"/>
                </a:solidFill>
                <a:latin typeface="Arial"/>
              </a:rPr>
              <a:t>Bottom Line</a:t>
            </a:r>
            <a:r>
              <a:rPr lang="en-US" sz="800" dirty="0" smtClean="0">
                <a:solidFill>
                  <a:srgbClr val="000000"/>
                </a:solidFill>
                <a:latin typeface="Arial"/>
              </a:rPr>
              <a:t>: </a:t>
            </a:r>
            <a:r>
              <a:rPr lang="en-US" sz="800" dirty="0">
                <a:solidFill>
                  <a:srgbClr val="000000"/>
                </a:solidFill>
                <a:latin typeface="Arial"/>
              </a:rPr>
              <a:t>Keeping operational currency </a:t>
            </a:r>
            <a:r>
              <a:rPr lang="en-US" sz="800" dirty="0" smtClean="0">
                <a:solidFill>
                  <a:srgbClr val="000000"/>
                </a:solidFill>
                <a:latin typeface="Arial"/>
              </a:rPr>
              <a:t>and relevancy will </a:t>
            </a:r>
            <a:r>
              <a:rPr lang="en-US" sz="800" dirty="0">
                <a:solidFill>
                  <a:srgbClr val="000000"/>
                </a:solidFill>
                <a:latin typeface="Arial"/>
              </a:rPr>
              <a:t>be critical moving forward to justify Navy Medicine in uniform</a:t>
            </a:r>
            <a:r>
              <a:rPr lang="en-US" sz="800" dirty="0" smtClean="0">
                <a:solidFill>
                  <a:srgbClr val="000000"/>
                </a:solidFill>
                <a:latin typeface="Arial"/>
              </a:rPr>
              <a:t>.</a:t>
            </a:r>
            <a:endParaRPr lang="en-US" sz="800" b="1" dirty="0">
              <a:solidFill>
                <a:srgbClr val="000000"/>
              </a:solidFill>
              <a:latin typeface="Arial"/>
            </a:endParaRPr>
          </a:p>
        </p:txBody>
      </p:sp>
      <p:sp>
        <p:nvSpPr>
          <p:cNvPr id="7" name="TextBox 6"/>
          <p:cNvSpPr txBox="1"/>
          <p:nvPr/>
        </p:nvSpPr>
        <p:spPr>
          <a:xfrm>
            <a:off x="2322626" y="2528179"/>
            <a:ext cx="1883849" cy="923330"/>
          </a:xfrm>
          <a:prstGeom prst="rect">
            <a:avLst/>
          </a:prstGeom>
          <a:noFill/>
        </p:spPr>
        <p:txBody>
          <a:bodyPr wrap="none" rtlCol="0">
            <a:spAutoFit/>
          </a:bodyPr>
          <a:lstStyle/>
          <a:p>
            <a:pPr eaLnBrk="0" hangingPunct="0"/>
            <a:r>
              <a:rPr lang="en-US" sz="900" b="1" u="sng" dirty="0" smtClean="0">
                <a:latin typeface="Arial"/>
              </a:rPr>
              <a:t>SENIOR OPERATIONAL</a:t>
            </a:r>
          </a:p>
          <a:p>
            <a:pPr eaLnBrk="0" hangingPunct="0"/>
            <a:r>
              <a:rPr lang="en-US" sz="900" dirty="0">
                <a:solidFill>
                  <a:srgbClr val="000000"/>
                </a:solidFill>
                <a:latin typeface="Arial"/>
                <a:cs typeface="Times New Roman" pitchFamily="18" charset="0"/>
              </a:rPr>
              <a:t>Individual </a:t>
            </a:r>
            <a:r>
              <a:rPr lang="en-US" sz="900" dirty="0" smtClean="0">
                <a:solidFill>
                  <a:srgbClr val="000000"/>
                </a:solidFill>
                <a:latin typeface="Arial"/>
                <a:cs typeface="Times New Roman" pitchFamily="18" charset="0"/>
              </a:rPr>
              <a:t>Augment </a:t>
            </a:r>
            <a:r>
              <a:rPr lang="en-US" sz="900" dirty="0">
                <a:solidFill>
                  <a:srgbClr val="000000"/>
                </a:solidFill>
                <a:latin typeface="Arial"/>
                <a:cs typeface="Times New Roman" pitchFamily="18" charset="0"/>
              </a:rPr>
              <a:t>(</a:t>
            </a:r>
            <a:r>
              <a:rPr lang="en-US" sz="900" dirty="0" smtClean="0">
                <a:solidFill>
                  <a:srgbClr val="000000"/>
                </a:solidFill>
                <a:latin typeface="Arial"/>
                <a:cs typeface="Times New Roman" pitchFamily="18" charset="0"/>
              </a:rPr>
              <a:t>AFG)</a:t>
            </a:r>
            <a:endParaRPr lang="en-US" sz="900" dirty="0">
              <a:solidFill>
                <a:srgbClr val="000000"/>
              </a:solidFill>
              <a:latin typeface="Arial"/>
              <a:cs typeface="Times New Roman" pitchFamily="18" charset="0"/>
            </a:endParaRPr>
          </a:p>
          <a:p>
            <a:pPr eaLnBrk="0" hangingPunct="0"/>
            <a:r>
              <a:rPr lang="en-US" sz="900" dirty="0" smtClean="0">
                <a:solidFill>
                  <a:srgbClr val="000000"/>
                </a:solidFill>
                <a:latin typeface="Arial"/>
              </a:rPr>
              <a:t>USMC MedBN Deployment</a:t>
            </a:r>
          </a:p>
          <a:p>
            <a:pPr eaLnBrk="0" hangingPunct="0"/>
            <a:r>
              <a:rPr lang="en-US" sz="900" dirty="0" smtClean="0">
                <a:solidFill>
                  <a:srgbClr val="000000"/>
                </a:solidFill>
                <a:latin typeface="Arial"/>
              </a:rPr>
              <a:t>FRSS/EMU/EMF Deployment</a:t>
            </a:r>
          </a:p>
          <a:p>
            <a:pPr eaLnBrk="0" hangingPunct="0"/>
            <a:r>
              <a:rPr lang="en-US" sz="900" dirty="0" smtClean="0">
                <a:solidFill>
                  <a:srgbClr val="000000"/>
                </a:solidFill>
                <a:latin typeface="Arial"/>
              </a:rPr>
              <a:t>T-AH GHE Specialty Deployment</a:t>
            </a:r>
          </a:p>
          <a:p>
            <a:pPr eaLnBrk="0" hangingPunct="0"/>
            <a:r>
              <a:rPr lang="en-US" sz="900" dirty="0" smtClean="0">
                <a:solidFill>
                  <a:srgbClr val="000000"/>
                </a:solidFill>
                <a:latin typeface="Arial"/>
              </a:rPr>
              <a:t>JMAU Operational Tour</a:t>
            </a:r>
            <a:endParaRPr lang="en-US" sz="900" dirty="0">
              <a:solidFill>
                <a:srgbClr val="000000"/>
              </a:solidFill>
              <a:latin typeface="Arial"/>
            </a:endParaRPr>
          </a:p>
        </p:txBody>
      </p:sp>
      <p:sp>
        <p:nvSpPr>
          <p:cNvPr id="8" name="TextBox 7"/>
          <p:cNvSpPr txBox="1"/>
          <p:nvPr/>
        </p:nvSpPr>
        <p:spPr>
          <a:xfrm>
            <a:off x="823964" y="3329841"/>
            <a:ext cx="3435556" cy="400110"/>
          </a:xfrm>
          <a:prstGeom prst="rect">
            <a:avLst/>
          </a:prstGeom>
          <a:noFill/>
        </p:spPr>
        <p:txBody>
          <a:bodyPr wrap="none" rtlCol="0">
            <a:spAutoFit/>
          </a:bodyPr>
          <a:lstStyle/>
          <a:p>
            <a:pPr eaLnBrk="0" hangingPunct="0"/>
            <a:endParaRPr lang="en-US" sz="1000" dirty="0">
              <a:solidFill>
                <a:srgbClr val="000000"/>
              </a:solidFill>
              <a:latin typeface="Arial"/>
              <a:cs typeface="Times New Roman" pitchFamily="18" charset="0"/>
            </a:endParaRPr>
          </a:p>
          <a:p>
            <a:r>
              <a:rPr lang="en-US" sz="1000" i="1" dirty="0" smtClean="0">
                <a:effectLst>
                  <a:outerShdw blurRad="38100" dist="38100" dir="2700000" algn="tl">
                    <a:srgbClr val="000000">
                      <a:alpha val="43137"/>
                    </a:srgbClr>
                  </a:outerShdw>
                </a:effectLst>
              </a:rPr>
              <a:t>Goal to complete at least one tour before in zone for CDR</a:t>
            </a:r>
            <a:endParaRPr lang="en-US" sz="1000" i="1" dirty="0">
              <a:effectLst>
                <a:outerShdw blurRad="38100" dist="38100" dir="2700000" algn="tl">
                  <a:srgbClr val="000000">
                    <a:alpha val="43137"/>
                  </a:srgbClr>
                </a:outerShdw>
              </a:effectLst>
            </a:endParaRPr>
          </a:p>
        </p:txBody>
      </p:sp>
      <p:sp>
        <p:nvSpPr>
          <p:cNvPr id="29" name="AutoShape 75"/>
          <p:cNvSpPr>
            <a:spLocks noChangeArrowheads="1"/>
          </p:cNvSpPr>
          <p:nvPr/>
        </p:nvSpPr>
        <p:spPr bwMode="auto">
          <a:xfrm>
            <a:off x="2522440" y="4061928"/>
            <a:ext cx="1899362" cy="1043213"/>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900" dirty="0" smtClean="0">
                <a:solidFill>
                  <a:srgbClr val="000000"/>
                </a:solidFill>
                <a:latin typeface="Arial"/>
              </a:rPr>
              <a:t>Fellowship/Board Certification</a:t>
            </a:r>
            <a:endParaRPr lang="en-US" sz="900" i="1" dirty="0" smtClean="0">
              <a:effectLst>
                <a:outerShdw blurRad="38100" dist="38100" dir="2700000" algn="tl">
                  <a:srgbClr val="000000">
                    <a:alpha val="43137"/>
                  </a:srgbClr>
                </a:outerShdw>
              </a:effectLst>
              <a:latin typeface="Arial"/>
            </a:endParaRPr>
          </a:p>
          <a:p>
            <a:pPr eaLnBrk="0" hangingPunct="0"/>
            <a:r>
              <a:rPr lang="en-US" sz="900" dirty="0" smtClean="0">
                <a:solidFill>
                  <a:srgbClr val="000000"/>
                </a:solidFill>
                <a:latin typeface="Arial"/>
              </a:rPr>
              <a:t>MTF Department Head</a:t>
            </a:r>
          </a:p>
          <a:p>
            <a:pPr eaLnBrk="0" hangingPunct="0"/>
            <a:r>
              <a:rPr lang="en-US" sz="900" dirty="0" smtClean="0">
                <a:solidFill>
                  <a:srgbClr val="000000"/>
                </a:solidFill>
                <a:latin typeface="Arial"/>
              </a:rPr>
              <a:t>Assistant Program Director</a:t>
            </a:r>
          </a:p>
          <a:p>
            <a:pPr eaLnBrk="0" hangingPunct="0"/>
            <a:r>
              <a:rPr lang="en-US" sz="900" dirty="0" smtClean="0">
                <a:solidFill>
                  <a:srgbClr val="000000"/>
                </a:solidFill>
                <a:latin typeface="Arial"/>
              </a:rPr>
              <a:t>MEC Committee Member or Chair</a:t>
            </a:r>
          </a:p>
          <a:p>
            <a:pPr eaLnBrk="0" hangingPunct="0"/>
            <a:r>
              <a:rPr lang="en-US" sz="900" dirty="0" smtClean="0">
                <a:solidFill>
                  <a:srgbClr val="000000"/>
                </a:solidFill>
                <a:latin typeface="Arial"/>
              </a:rPr>
              <a:t>USU Assistant Professor</a:t>
            </a:r>
          </a:p>
          <a:p>
            <a:pPr eaLnBrk="0" hangingPunct="0"/>
            <a:r>
              <a:rPr lang="en-US" sz="900" dirty="0" smtClean="0">
                <a:solidFill>
                  <a:srgbClr val="000000"/>
                </a:solidFill>
                <a:latin typeface="Arial"/>
              </a:rPr>
              <a:t>GME Faculty</a:t>
            </a:r>
          </a:p>
        </p:txBody>
      </p:sp>
    </p:spTree>
    <p:extLst>
      <p:ext uri="{BB962C8B-B14F-4D97-AF65-F5344CB8AC3E}">
        <p14:creationId xmlns:p14="http://schemas.microsoft.com/office/powerpoint/2010/main" val="3848416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77"/>
          <p:cNvGrpSpPr>
            <a:grpSpLocks/>
          </p:cNvGrpSpPr>
          <p:nvPr/>
        </p:nvGrpSpPr>
        <p:grpSpPr bwMode="auto">
          <a:xfrm>
            <a:off x="563570" y="1897487"/>
            <a:ext cx="8310893" cy="380389"/>
            <a:chOff x="100" y="2555"/>
            <a:chExt cx="5664" cy="413"/>
          </a:xfrm>
        </p:grpSpPr>
        <p:sp>
          <p:nvSpPr>
            <p:cNvPr id="105" name="Line 79"/>
            <p:cNvSpPr>
              <a:spLocks noChangeShapeType="1"/>
            </p:cNvSpPr>
            <p:nvPr/>
          </p:nvSpPr>
          <p:spPr bwMode="auto">
            <a:xfrm flipV="1">
              <a:off x="202" y="2660"/>
              <a:ext cx="5467" cy="1"/>
            </a:xfrm>
            <a:prstGeom prst="line">
              <a:avLst/>
            </a:prstGeom>
            <a:noFill/>
            <a:ln w="25400">
              <a:solidFill>
                <a:schemeClr val="tx1"/>
              </a:solidFill>
              <a:round/>
              <a:headEnd/>
              <a:tailEnd type="triangle" w="med" len="med"/>
            </a:ln>
          </p:spPr>
          <p:txBody>
            <a:bodyPr wrap="none" anchor="ctr"/>
            <a:lstStyle/>
            <a:p>
              <a:pPr eaLnBrk="0" hangingPunct="0"/>
              <a:endParaRPr lang="en-US" sz="2400">
                <a:solidFill>
                  <a:srgbClr val="000000"/>
                </a:solidFill>
                <a:latin typeface="Arial"/>
              </a:endParaRPr>
            </a:p>
          </p:txBody>
        </p:sp>
        <p:sp>
          <p:nvSpPr>
            <p:cNvPr id="104" name="Rectangle 78"/>
            <p:cNvSpPr>
              <a:spLocks noChangeArrowheads="1"/>
            </p:cNvSpPr>
            <p:nvPr/>
          </p:nvSpPr>
          <p:spPr bwMode="auto">
            <a:xfrm>
              <a:off x="100" y="2601"/>
              <a:ext cx="5664" cy="367"/>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1600" dirty="0">
                  <a:solidFill>
                    <a:srgbClr val="000000"/>
                  </a:solidFill>
                  <a:latin typeface="Times New Roman" pitchFamily="18" charset="0"/>
                  <a:cs typeface="Times New Roman" pitchFamily="18" charset="0"/>
                </a:rPr>
                <a:t> </a:t>
              </a:r>
              <a:r>
                <a:rPr lang="en-US" sz="1400" b="1" dirty="0">
                  <a:solidFill>
                    <a:srgbClr val="000000"/>
                  </a:solidFill>
                  <a:latin typeface="Arial"/>
                  <a:cs typeface="Times New Roman" pitchFamily="18" charset="0"/>
                </a:rPr>
                <a:t> </a:t>
              </a:r>
              <a:r>
                <a:rPr lang="en-US" sz="1400" b="1" dirty="0" smtClean="0">
                  <a:solidFill>
                    <a:srgbClr val="000000"/>
                  </a:solidFill>
                  <a:latin typeface="Arial"/>
                  <a:cs typeface="Times New Roman" pitchFamily="18" charset="0"/>
                </a:rPr>
                <a:t>                                       </a:t>
              </a:r>
              <a:r>
                <a:rPr lang="en-US" sz="1000" b="1" dirty="0" smtClean="0">
                  <a:solidFill>
                    <a:srgbClr val="000000"/>
                  </a:solidFill>
                  <a:latin typeface="Arial"/>
                  <a:cs typeface="Times New Roman" pitchFamily="18" charset="0"/>
                </a:rPr>
                <a:t>6                                                12                                                    18                                          24         </a:t>
              </a:r>
              <a:r>
                <a:rPr lang="en-US" sz="1400" b="1" dirty="0" smtClean="0">
                  <a:solidFill>
                    <a:srgbClr val="000000"/>
                  </a:solidFill>
                  <a:latin typeface="Arial"/>
                  <a:cs typeface="Times New Roman" pitchFamily="18" charset="0"/>
                </a:rPr>
                <a:t>   </a:t>
              </a:r>
              <a:endParaRPr lang="en-US" sz="1400" b="1" dirty="0">
                <a:solidFill>
                  <a:srgbClr val="000000"/>
                </a:solidFill>
                <a:latin typeface="Arial"/>
                <a:cs typeface="Times New Roman" pitchFamily="18" charset="0"/>
              </a:endParaRPr>
            </a:p>
          </p:txBody>
        </p:sp>
        <p:sp>
          <p:nvSpPr>
            <p:cNvPr id="106" name="Line 80"/>
            <p:cNvSpPr>
              <a:spLocks noChangeShapeType="1"/>
            </p:cNvSpPr>
            <p:nvPr/>
          </p:nvSpPr>
          <p:spPr bwMode="auto">
            <a:xfrm>
              <a:off x="204" y="2555"/>
              <a:ext cx="0" cy="191"/>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5" name="Line 93"/>
            <p:cNvSpPr>
              <a:spLocks noChangeShapeType="1"/>
            </p:cNvSpPr>
            <p:nvPr/>
          </p:nvSpPr>
          <p:spPr bwMode="auto">
            <a:xfrm flipH="1">
              <a:off x="3788" y="2653"/>
              <a:ext cx="0" cy="80"/>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7" name="Line 95"/>
            <p:cNvSpPr>
              <a:spLocks noChangeShapeType="1"/>
            </p:cNvSpPr>
            <p:nvPr/>
          </p:nvSpPr>
          <p:spPr bwMode="auto">
            <a:xfrm>
              <a:off x="4766" y="2653"/>
              <a:ext cx="0" cy="68"/>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2" name="Line 100"/>
            <p:cNvSpPr>
              <a:spLocks noChangeShapeType="1"/>
            </p:cNvSpPr>
            <p:nvPr/>
          </p:nvSpPr>
          <p:spPr bwMode="auto">
            <a:xfrm>
              <a:off x="2555" y="2660"/>
              <a:ext cx="0" cy="73"/>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5" name="Line 103"/>
            <p:cNvSpPr>
              <a:spLocks noChangeShapeType="1"/>
            </p:cNvSpPr>
            <p:nvPr/>
          </p:nvSpPr>
          <p:spPr bwMode="auto">
            <a:xfrm flipH="1">
              <a:off x="1435" y="2674"/>
              <a:ext cx="0" cy="59"/>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grpSp>
      <p:sp>
        <p:nvSpPr>
          <p:cNvPr id="3091" name="Rectangle 80"/>
          <p:cNvSpPr>
            <a:spLocks noChangeArrowheads="1"/>
          </p:cNvSpPr>
          <p:nvPr/>
        </p:nvSpPr>
        <p:spPr bwMode="auto">
          <a:xfrm>
            <a:off x="1143000" y="381000"/>
            <a:ext cx="7744800" cy="553998"/>
          </a:xfrm>
          <a:prstGeom prst="rect">
            <a:avLst/>
          </a:prstGeom>
          <a:noFill/>
          <a:ln w="9525">
            <a:noFill/>
            <a:miter lim="800000"/>
            <a:headEnd/>
            <a:tailEnd/>
          </a:ln>
        </p:spPr>
        <p:txBody>
          <a:bodyPr wrap="square" lIns="0" tIns="0" rIns="0" bIns="0">
            <a:spAutoFit/>
          </a:bodyPr>
          <a:lstStyle/>
          <a:p>
            <a:pPr algn="ctr" eaLnBrk="0" hangingPunct="0"/>
            <a:r>
              <a:rPr lang="en-US" sz="3600" b="1" dirty="0" smtClean="0">
                <a:solidFill>
                  <a:srgbClr val="000000"/>
                </a:solidFill>
                <a:latin typeface="Arial"/>
                <a:cs typeface="Times New Roman" pitchFamily="18" charset="0"/>
              </a:rPr>
              <a:t>MC</a:t>
            </a:r>
            <a:r>
              <a:rPr lang="en-US" sz="3600" b="1" dirty="0" smtClean="0">
                <a:latin typeface="Arial"/>
                <a:cs typeface="Times New Roman" pitchFamily="18" charset="0"/>
              </a:rPr>
              <a:t> Otolaryngology </a:t>
            </a:r>
            <a:r>
              <a:rPr lang="en-US" sz="3600" b="1" dirty="0" smtClean="0">
                <a:solidFill>
                  <a:srgbClr val="000000"/>
                </a:solidFill>
                <a:latin typeface="Arial"/>
                <a:cs typeface="Times New Roman" pitchFamily="18" charset="0"/>
              </a:rPr>
              <a:t>Planner</a:t>
            </a:r>
            <a:endParaRPr lang="en-US" sz="3600" b="1" dirty="0">
              <a:solidFill>
                <a:srgbClr val="000000"/>
              </a:solidFill>
              <a:latin typeface="Arial"/>
              <a:cs typeface="Times New Roman" pitchFamily="18" charset="0"/>
            </a:endParaRPr>
          </a:p>
        </p:txBody>
      </p:sp>
      <p:sp>
        <p:nvSpPr>
          <p:cNvPr id="57" name="AutoShape 28"/>
          <p:cNvSpPr>
            <a:spLocks noChangeArrowheads="1"/>
          </p:cNvSpPr>
          <p:nvPr/>
        </p:nvSpPr>
        <p:spPr bwMode="auto">
          <a:xfrm>
            <a:off x="6244019" y="2300123"/>
            <a:ext cx="1699564" cy="1733432"/>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SENIOR EXECUTIVE</a:t>
            </a:r>
          </a:p>
          <a:p>
            <a:pPr eaLnBrk="0" hangingPunct="0"/>
            <a:r>
              <a:rPr lang="en-US" sz="1000" dirty="0" smtClean="0">
                <a:solidFill>
                  <a:srgbClr val="000000"/>
                </a:solidFill>
                <a:latin typeface="Arial"/>
                <a:cs typeface="Times New Roman" pitchFamily="18" charset="0"/>
              </a:rPr>
              <a:t>TYCOM, Fleet, MEF</a:t>
            </a:r>
          </a:p>
          <a:p>
            <a:pPr marL="171450" indent="-171450" eaLnBrk="0" hangingPunct="0">
              <a:buFontTx/>
              <a:buChar char="-"/>
            </a:pPr>
            <a:r>
              <a:rPr lang="en-US" sz="1000" dirty="0" smtClean="0">
                <a:solidFill>
                  <a:srgbClr val="000000"/>
                </a:solidFill>
                <a:latin typeface="Arial"/>
                <a:cs typeface="Times New Roman" pitchFamily="18" charset="0"/>
              </a:rPr>
              <a:t>All nominative positions</a:t>
            </a:r>
          </a:p>
          <a:p>
            <a:pPr marL="171450" indent="-171450" eaLnBrk="0" hangingPunct="0">
              <a:buFontTx/>
              <a:buChar char="-"/>
            </a:pPr>
            <a:r>
              <a:rPr lang="en-US" sz="1000" dirty="0" smtClean="0">
                <a:solidFill>
                  <a:srgbClr val="000000"/>
                </a:solidFill>
                <a:latin typeface="Arial"/>
                <a:cs typeface="Times New Roman" pitchFamily="18" charset="0"/>
              </a:rPr>
              <a:t>Selected by corps chief</a:t>
            </a:r>
          </a:p>
          <a:p>
            <a:pPr marL="171450" indent="-171450" eaLnBrk="0" hangingPunct="0">
              <a:buFontTx/>
              <a:buChar char="-"/>
            </a:pPr>
            <a:r>
              <a:rPr lang="en-US" sz="1000" dirty="0" smtClean="0">
                <a:solidFill>
                  <a:srgbClr val="000000"/>
                </a:solidFill>
                <a:latin typeface="Arial"/>
                <a:cs typeface="Times New Roman" pitchFamily="18" charset="0"/>
              </a:rPr>
              <a:t>Must have significant</a:t>
            </a:r>
          </a:p>
          <a:p>
            <a:pPr eaLnBrk="0" hangingPunct="0"/>
            <a:r>
              <a:rPr lang="en-US" sz="1000" dirty="0">
                <a:solidFill>
                  <a:srgbClr val="000000"/>
                </a:solidFill>
                <a:latin typeface="Arial"/>
                <a:cs typeface="Times New Roman" pitchFamily="18" charset="0"/>
              </a:rPr>
              <a:t>o</a:t>
            </a:r>
            <a:r>
              <a:rPr lang="en-US" sz="1000" dirty="0" smtClean="0">
                <a:solidFill>
                  <a:srgbClr val="000000"/>
                </a:solidFill>
                <a:latin typeface="Arial"/>
                <a:cs typeface="Times New Roman" pitchFamily="18" charset="0"/>
              </a:rPr>
              <a:t>perational experience</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Talk to SL, detailer and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Corps Chief leadership to</a:t>
            </a:r>
          </a:p>
          <a:p>
            <a:pPr eaLnBrk="0" hangingPunct="0"/>
            <a:r>
              <a:rPr lang="en-US" sz="1000" i="1" dirty="0">
                <a:effectLst>
                  <a:outerShdw blurRad="38100" dist="38100" dir="2700000" algn="tl">
                    <a:srgbClr val="000000">
                      <a:alpha val="43137"/>
                    </a:srgbClr>
                  </a:outerShdw>
                </a:effectLst>
                <a:latin typeface="Arial"/>
                <a:cs typeface="Times New Roman" pitchFamily="18" charset="0"/>
              </a:rPr>
              <a:t>i</a:t>
            </a:r>
            <a:r>
              <a:rPr lang="en-US" sz="1000" i="1" dirty="0" smtClean="0">
                <a:effectLst>
                  <a:outerShdw blurRad="38100" dist="38100" dir="2700000" algn="tl">
                    <a:srgbClr val="000000">
                      <a:alpha val="43137"/>
                    </a:srgbClr>
                  </a:outerShdw>
                </a:effectLst>
                <a:latin typeface="Arial"/>
                <a:cs typeface="Times New Roman" pitchFamily="18" charset="0"/>
              </a:rPr>
              <a:t>nquire about nominative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billets.</a:t>
            </a:r>
          </a:p>
        </p:txBody>
      </p:sp>
      <p:sp>
        <p:nvSpPr>
          <p:cNvPr id="58" name="AutoShape 29"/>
          <p:cNvSpPr>
            <a:spLocks noChangeArrowheads="1"/>
          </p:cNvSpPr>
          <p:nvPr/>
        </p:nvSpPr>
        <p:spPr bwMode="auto">
          <a:xfrm>
            <a:off x="713236" y="2297458"/>
            <a:ext cx="3711055" cy="1750541"/>
          </a:xfrm>
          <a:prstGeom prst="roundRect">
            <a:avLst>
              <a:gd name="adj" fmla="val 16667"/>
            </a:avLst>
          </a:prstGeom>
          <a:solidFill>
            <a:srgbClr val="CCECFF"/>
          </a:solidFill>
          <a:ln w="9525">
            <a:solidFill>
              <a:schemeClr val="tx1"/>
            </a:solidFill>
            <a:round/>
            <a:headEnd/>
            <a:tailEnd/>
          </a:ln>
        </p:spPr>
        <p:txBody>
          <a:bodyPr wrap="none" lIns="36576" numCol="2" anchor="ctr"/>
          <a:lstStyle/>
          <a:p>
            <a:pPr eaLnBrk="0" hangingPunct="0"/>
            <a:r>
              <a:rPr lang="en-US" sz="1000" b="1" u="sng" dirty="0" smtClean="0">
                <a:solidFill>
                  <a:srgbClr val="000000"/>
                </a:solidFill>
                <a:latin typeface="Arial"/>
                <a:cs typeface="Times New Roman" pitchFamily="18" charset="0"/>
              </a:rPr>
              <a:t>JUNIOR OPERATIONAL    </a:t>
            </a:r>
          </a:p>
          <a:p>
            <a:pPr eaLnBrk="0" hangingPunct="0"/>
            <a:r>
              <a:rPr lang="en-US" sz="1000" dirty="0" smtClean="0">
                <a:solidFill>
                  <a:srgbClr val="000000"/>
                </a:solidFill>
                <a:latin typeface="Arial"/>
                <a:cs typeface="Times New Roman" pitchFamily="18" charset="0"/>
              </a:rPr>
              <a:t>Squadron/Unit FS or UMO</a:t>
            </a:r>
          </a:p>
          <a:p>
            <a:pPr eaLnBrk="0" hangingPunct="0"/>
            <a:r>
              <a:rPr lang="en-US" sz="1000" dirty="0" smtClean="0">
                <a:solidFill>
                  <a:srgbClr val="000000"/>
                </a:solidFill>
                <a:latin typeface="Arial"/>
                <a:cs typeface="Times New Roman" pitchFamily="18" charset="0"/>
              </a:rPr>
              <a:t>Small Deck SMO</a:t>
            </a:r>
          </a:p>
          <a:p>
            <a:pPr eaLnBrk="0" hangingPunct="0"/>
            <a:r>
              <a:rPr lang="en-US" sz="1000" dirty="0" smtClean="0">
                <a:solidFill>
                  <a:srgbClr val="000000"/>
                </a:solidFill>
                <a:latin typeface="Arial"/>
                <a:cs typeface="Times New Roman" pitchFamily="18" charset="0"/>
              </a:rPr>
              <a:t>USMC Battalion Surgeon</a:t>
            </a: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91" name="Text Box 67"/>
          <p:cNvSpPr txBox="1">
            <a:spLocks noChangeArrowheads="1"/>
          </p:cNvSpPr>
          <p:nvPr/>
        </p:nvSpPr>
        <p:spPr bwMode="auto">
          <a:xfrm>
            <a:off x="218402" y="1134009"/>
            <a:ext cx="8707195" cy="779059"/>
          </a:xfrm>
          <a:prstGeom prst="rect">
            <a:avLst/>
          </a:prstGeom>
          <a:noFill/>
          <a:ln w="9525">
            <a:noFill/>
            <a:miter lim="800000"/>
            <a:headEnd/>
            <a:tailEnd/>
          </a:ln>
          <a:effectLst/>
        </p:spPr>
        <p:txBody>
          <a:bodyPr wrap="square">
            <a:spAutoFit/>
          </a:bodyPr>
          <a:lstStyle/>
          <a:p>
            <a:pPr eaLnBrk="0" hangingPunct="0">
              <a:lnSpc>
                <a:spcPct val="85000"/>
              </a:lnSpc>
              <a:defRPr/>
            </a:pPr>
            <a:r>
              <a:rPr lang="en-US" sz="1050" b="1" dirty="0">
                <a:solidFill>
                  <a:srgbClr val="000000"/>
                </a:solidFill>
                <a:latin typeface="Arial"/>
              </a:rPr>
              <a:t>Intent: </a:t>
            </a:r>
            <a:r>
              <a:rPr lang="en-US" sz="1050" dirty="0">
                <a:solidFill>
                  <a:srgbClr val="000000"/>
                </a:solidFill>
                <a:latin typeface="Arial"/>
              </a:rPr>
              <a:t>The Navy </a:t>
            </a:r>
            <a:r>
              <a:rPr lang="en-US" sz="1050" dirty="0" smtClean="0">
                <a:solidFill>
                  <a:srgbClr val="000000"/>
                </a:solidFill>
                <a:latin typeface="Arial"/>
              </a:rPr>
              <a:t>MC Career Progression slide displays the larger leadership and promotional spectrum with an operational focus.  This slide specifically addresses opportunities within the </a:t>
            </a:r>
            <a:r>
              <a:rPr lang="en-US" sz="1050" dirty="0" smtClean="0">
                <a:latin typeface="Arial"/>
              </a:rPr>
              <a:t>Otolaryngology</a:t>
            </a:r>
            <a:r>
              <a:rPr lang="en-US" sz="1050" i="1" dirty="0" smtClean="0">
                <a:solidFill>
                  <a:srgbClr val="FF0000"/>
                </a:solidFill>
                <a:latin typeface="Arial"/>
              </a:rPr>
              <a:t> </a:t>
            </a:r>
            <a:r>
              <a:rPr lang="en-US" sz="1050" dirty="0" smtClean="0">
                <a:solidFill>
                  <a:srgbClr val="000000"/>
                </a:solidFill>
                <a:latin typeface="Arial"/>
              </a:rPr>
              <a:t>career pathway and suitable operational billets.</a:t>
            </a:r>
            <a:r>
              <a:rPr lang="en-US" sz="1050" dirty="0">
                <a:solidFill>
                  <a:srgbClr val="000000"/>
                </a:solidFill>
                <a:latin typeface="Arial"/>
              </a:rPr>
              <a:t/>
            </a:r>
            <a:br>
              <a:rPr lang="en-US" sz="1050" dirty="0">
                <a:solidFill>
                  <a:srgbClr val="000000"/>
                </a:solidFill>
                <a:latin typeface="Arial"/>
              </a:rPr>
            </a:br>
            <a:r>
              <a:rPr lang="en-US" sz="1050" b="1" dirty="0" smtClean="0">
                <a:solidFill>
                  <a:srgbClr val="000000"/>
                </a:solidFill>
                <a:latin typeface="Arial"/>
              </a:rPr>
              <a:t>Expectations</a:t>
            </a:r>
            <a:r>
              <a:rPr lang="en-US" sz="1050" b="1" dirty="0">
                <a:solidFill>
                  <a:srgbClr val="000000"/>
                </a:solidFill>
                <a:latin typeface="Arial"/>
              </a:rPr>
              <a:t>:</a:t>
            </a:r>
            <a:r>
              <a:rPr lang="en-US" sz="1050" dirty="0">
                <a:solidFill>
                  <a:srgbClr val="000000"/>
                </a:solidFill>
                <a:latin typeface="Arial"/>
              </a:rPr>
              <a:t> </a:t>
            </a:r>
            <a:r>
              <a:rPr lang="en-US" sz="1050" dirty="0" smtClean="0">
                <a:solidFill>
                  <a:srgbClr val="000000"/>
                </a:solidFill>
                <a:latin typeface="Arial"/>
              </a:rPr>
              <a:t>The career minded Navy Physician is expected to balance the demands of excellence as a physician against those of operational medicine leadership.  Maintaining currency in the three domains listed below is optimal and requires intentional career management.  The listed opportunities are illustrative but not exhaustive.  </a:t>
            </a:r>
            <a:endParaRPr lang="en-US" sz="1050" b="1" dirty="0">
              <a:solidFill>
                <a:srgbClr val="000000"/>
              </a:solidFill>
              <a:latin typeface="Arial"/>
            </a:endParaRPr>
          </a:p>
        </p:txBody>
      </p:sp>
      <p:sp>
        <p:nvSpPr>
          <p:cNvPr id="98" name="AutoShape 76"/>
          <p:cNvSpPr>
            <a:spLocks noChangeArrowheads="1"/>
          </p:cNvSpPr>
          <p:nvPr/>
        </p:nvSpPr>
        <p:spPr bwMode="auto">
          <a:xfrm>
            <a:off x="4424292" y="2298221"/>
            <a:ext cx="1810447" cy="1735334"/>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EXECUTIVE OPERATIONAL</a:t>
            </a:r>
          </a:p>
          <a:p>
            <a:pPr eaLnBrk="0" hangingPunct="0"/>
            <a:r>
              <a:rPr lang="en-US" sz="1000" dirty="0" smtClean="0">
                <a:solidFill>
                  <a:srgbClr val="000000"/>
                </a:solidFill>
                <a:latin typeface="Arial"/>
                <a:cs typeface="Times New Roman" pitchFamily="18" charset="0"/>
              </a:rPr>
              <a:t>Group </a:t>
            </a:r>
            <a:r>
              <a:rPr lang="en-US" sz="1000" dirty="0">
                <a:solidFill>
                  <a:srgbClr val="000000"/>
                </a:solidFill>
                <a:latin typeface="Arial"/>
                <a:cs typeface="Times New Roman" pitchFamily="18" charset="0"/>
              </a:rPr>
              <a:t>UMO</a:t>
            </a:r>
          </a:p>
          <a:p>
            <a:pPr eaLnBrk="0" hangingPunct="0"/>
            <a:r>
              <a:rPr lang="en-US" sz="1000" dirty="0" smtClean="0">
                <a:solidFill>
                  <a:srgbClr val="000000"/>
                </a:solidFill>
                <a:latin typeface="Arial"/>
                <a:cs typeface="Times New Roman" pitchFamily="18" charset="0"/>
              </a:rPr>
              <a:t>MARDIV/MLG/Wing Surgeon</a:t>
            </a:r>
          </a:p>
          <a:p>
            <a:pPr eaLnBrk="0" hangingPunct="0"/>
            <a:r>
              <a:rPr lang="en-US" sz="1000" dirty="0" smtClean="0">
                <a:solidFill>
                  <a:srgbClr val="000000"/>
                </a:solidFill>
                <a:latin typeface="Arial"/>
                <a:cs typeface="Times New Roman" pitchFamily="18" charset="0"/>
              </a:rPr>
              <a:t>T-AH Director/Lead</a:t>
            </a:r>
          </a:p>
          <a:p>
            <a:pPr eaLnBrk="0" hangingPunct="0"/>
            <a:r>
              <a:rPr lang="en-US" sz="1000" dirty="0" smtClean="0">
                <a:solidFill>
                  <a:srgbClr val="000000"/>
                </a:solidFill>
                <a:latin typeface="Arial"/>
                <a:cs typeface="Times New Roman" pitchFamily="18" charset="0"/>
              </a:rPr>
              <a:t>Senior GHE billet</a:t>
            </a:r>
          </a:p>
          <a:p>
            <a:pPr eaLnBrk="0" hangingPunct="0"/>
            <a:r>
              <a:rPr lang="en-US" sz="1000" dirty="0" smtClean="0">
                <a:latin typeface="Arial"/>
                <a:cs typeface="Times New Roman" pitchFamily="18" charset="0"/>
              </a:rPr>
              <a:t>NAMI Flight Surgeon</a:t>
            </a:r>
          </a:p>
          <a:p>
            <a:pPr eaLnBrk="0" hangingPunct="0"/>
            <a:endParaRPr lang="en-US" sz="1000" dirty="0">
              <a:latin typeface="Arial"/>
              <a:cs typeface="Times New Roman" pitchFamily="18" charset="0"/>
            </a:endParaRPr>
          </a:p>
          <a:p>
            <a:pPr eaLnBrk="0" hangingPunct="0"/>
            <a:endParaRPr lang="en-US" sz="1000" dirty="0" smtClean="0">
              <a:latin typeface="Arial"/>
              <a:cs typeface="Times New Roman" pitchFamily="18" charset="0"/>
            </a:endParaRPr>
          </a:p>
          <a:p>
            <a:pPr eaLnBrk="0" hangingPunct="0"/>
            <a:endParaRPr lang="en-US" sz="1000" dirty="0" smtClean="0">
              <a:latin typeface="Arial"/>
              <a:cs typeface="Times New Roman" pitchFamily="18" charset="0"/>
            </a:endParaRPr>
          </a:p>
        </p:txBody>
      </p:sp>
      <p:sp>
        <p:nvSpPr>
          <p:cNvPr id="110" name="AutoShape 75"/>
          <p:cNvSpPr>
            <a:spLocks noChangeArrowheads="1"/>
          </p:cNvSpPr>
          <p:nvPr/>
        </p:nvSpPr>
        <p:spPr bwMode="auto">
          <a:xfrm>
            <a:off x="737452" y="4055864"/>
            <a:ext cx="3686839" cy="699487"/>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rPr>
              <a:t>Res/Fellowship/Board Cert  </a:t>
            </a:r>
            <a:r>
              <a:rPr lang="en-US" sz="1000" b="1" dirty="0" smtClean="0">
                <a:effectLst>
                  <a:outerShdw blurRad="38100" dist="38100" dir="2700000" algn="tl">
                    <a:srgbClr val="000000">
                      <a:alpha val="43137"/>
                    </a:srgbClr>
                  </a:outerShdw>
                </a:effectLst>
                <a:latin typeface="Arial"/>
                <a:sym typeface="Wingdings" panose="05000000000000000000" pitchFamily="2" charset="2"/>
              </a:rPr>
              <a:t> </a:t>
            </a:r>
            <a:r>
              <a:rPr lang="en-US" sz="1000" i="1" dirty="0" smtClean="0">
                <a:effectLst>
                  <a:outerShdw blurRad="38100" dist="38100" dir="2700000" algn="tl">
                    <a:srgbClr val="000000">
                      <a:alpha val="43137"/>
                    </a:srgbClr>
                  </a:outerShdw>
                </a:effectLst>
                <a:latin typeface="Arial"/>
                <a:sym typeface="Wingdings" panose="05000000000000000000" pitchFamily="2" charset="2"/>
              </a:rPr>
              <a:t>Must be board certified by CDR</a:t>
            </a:r>
            <a:endParaRPr lang="en-US" sz="1000" i="1" dirty="0" smtClean="0">
              <a:effectLst>
                <a:outerShdw blurRad="38100" dist="38100" dir="2700000" algn="tl">
                  <a:srgbClr val="000000">
                    <a:alpha val="43137"/>
                  </a:srgbClr>
                </a:outerShdw>
              </a:effectLst>
              <a:latin typeface="Arial"/>
            </a:endParaRPr>
          </a:p>
          <a:p>
            <a:pPr eaLnBrk="0" hangingPunct="0"/>
            <a:r>
              <a:rPr lang="en-US" sz="1000" dirty="0" smtClean="0">
                <a:solidFill>
                  <a:srgbClr val="000000"/>
                </a:solidFill>
                <a:latin typeface="Arial"/>
              </a:rPr>
              <a:t>USU Assistant Professor</a:t>
            </a:r>
          </a:p>
          <a:p>
            <a:pPr eaLnBrk="0" hangingPunct="0"/>
            <a:r>
              <a:rPr lang="en-US" sz="1000" dirty="0" smtClean="0">
                <a:solidFill>
                  <a:srgbClr val="000000"/>
                </a:solidFill>
                <a:latin typeface="Arial"/>
              </a:rPr>
              <a:t>MEC Committee Member</a:t>
            </a:r>
          </a:p>
          <a:p>
            <a:pPr eaLnBrk="0" hangingPunct="0"/>
            <a:r>
              <a:rPr lang="en-US" sz="1000" dirty="0" smtClean="0">
                <a:solidFill>
                  <a:srgbClr val="000000"/>
                </a:solidFill>
                <a:latin typeface="Arial"/>
              </a:rPr>
              <a:t>House Staff Council</a:t>
            </a:r>
          </a:p>
        </p:txBody>
      </p:sp>
      <p:sp>
        <p:nvSpPr>
          <p:cNvPr id="111" name="AutoShape 76"/>
          <p:cNvSpPr>
            <a:spLocks noChangeArrowheads="1"/>
          </p:cNvSpPr>
          <p:nvPr/>
        </p:nvSpPr>
        <p:spPr bwMode="auto">
          <a:xfrm>
            <a:off x="4415012" y="4033556"/>
            <a:ext cx="1829875" cy="713160"/>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900" dirty="0" smtClean="0">
                <a:solidFill>
                  <a:srgbClr val="000000"/>
                </a:solidFill>
                <a:latin typeface="Arial"/>
                <a:cs typeface="Times New Roman" pitchFamily="18" charset="0"/>
              </a:rPr>
              <a:t>Associate Master Clinician</a:t>
            </a:r>
          </a:p>
          <a:p>
            <a:pPr eaLnBrk="0" hangingPunct="0"/>
            <a:r>
              <a:rPr lang="en-US" sz="900" dirty="0" smtClean="0">
                <a:latin typeface="Arial"/>
                <a:cs typeface="Times New Roman" pitchFamily="18" charset="0"/>
              </a:rPr>
              <a:t>USU Associate Professor</a:t>
            </a:r>
          </a:p>
          <a:p>
            <a:pPr eaLnBrk="0" hangingPunct="0"/>
            <a:r>
              <a:rPr lang="en-US" sz="900" dirty="0" smtClean="0">
                <a:latin typeface="Arial"/>
                <a:cs typeface="Times New Roman" pitchFamily="18" charset="0"/>
              </a:rPr>
              <a:t>Med Exec Committee Chair</a:t>
            </a:r>
          </a:p>
          <a:p>
            <a:pPr eaLnBrk="0" hangingPunct="0"/>
            <a:r>
              <a:rPr lang="en-US" sz="900" dirty="0" err="1" smtClean="0">
                <a:latin typeface="Arial"/>
                <a:cs typeface="Times New Roman" pitchFamily="18" charset="0"/>
              </a:rPr>
              <a:t>Triologic</a:t>
            </a:r>
            <a:r>
              <a:rPr lang="en-US" sz="900" dirty="0" smtClean="0">
                <a:latin typeface="Arial"/>
                <a:cs typeface="Times New Roman" pitchFamily="18" charset="0"/>
              </a:rPr>
              <a:t> Fellow</a:t>
            </a:r>
          </a:p>
          <a:p>
            <a:pPr eaLnBrk="0" hangingPunct="0"/>
            <a:r>
              <a:rPr lang="en-US" sz="900" dirty="0" smtClean="0">
                <a:latin typeface="Arial"/>
                <a:cs typeface="Times New Roman" pitchFamily="18" charset="0"/>
              </a:rPr>
              <a:t>Director/DH at MTF</a:t>
            </a:r>
          </a:p>
        </p:txBody>
      </p:sp>
      <p:sp>
        <p:nvSpPr>
          <p:cNvPr id="112" name="AutoShape 28"/>
          <p:cNvSpPr>
            <a:spLocks noChangeArrowheads="1"/>
          </p:cNvSpPr>
          <p:nvPr/>
        </p:nvSpPr>
        <p:spPr bwMode="auto">
          <a:xfrm>
            <a:off x="6255787" y="4041420"/>
            <a:ext cx="1745213" cy="705295"/>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900" dirty="0" smtClean="0">
                <a:solidFill>
                  <a:srgbClr val="000000"/>
                </a:solidFill>
                <a:latin typeface="Arial"/>
                <a:cs typeface="Times New Roman" pitchFamily="18" charset="0"/>
              </a:rPr>
              <a:t>Master Clinician, USU Professor,</a:t>
            </a:r>
          </a:p>
          <a:p>
            <a:pPr eaLnBrk="0" hangingPunct="0"/>
            <a:r>
              <a:rPr lang="en-US" sz="900" dirty="0" smtClean="0">
                <a:solidFill>
                  <a:srgbClr val="000000"/>
                </a:solidFill>
                <a:latin typeface="Arial"/>
                <a:cs typeface="Times New Roman" pitchFamily="18" charset="0"/>
              </a:rPr>
              <a:t>Specialty Leader</a:t>
            </a:r>
          </a:p>
          <a:p>
            <a:pPr eaLnBrk="0" hangingPunct="0"/>
            <a:r>
              <a:rPr lang="en-US" sz="900" dirty="0" smtClean="0">
                <a:latin typeface="Arial"/>
                <a:cs typeface="Times New Roman" pitchFamily="18" charset="0"/>
              </a:rPr>
              <a:t>MHS Surgical Services Clinical</a:t>
            </a:r>
          </a:p>
          <a:p>
            <a:pPr eaLnBrk="0" hangingPunct="0"/>
            <a:r>
              <a:rPr lang="en-US" sz="900" dirty="0" smtClean="0">
                <a:latin typeface="Arial"/>
                <a:cs typeface="Times New Roman" pitchFamily="18" charset="0"/>
              </a:rPr>
              <a:t> Community Chair</a:t>
            </a:r>
          </a:p>
        </p:txBody>
      </p:sp>
      <p:pic>
        <p:nvPicPr>
          <p:cNvPr id="92"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67" r="10412" b="65895"/>
          <a:stretch/>
        </p:blipFill>
        <p:spPr bwMode="auto">
          <a:xfrm>
            <a:off x="6553705" y="2007091"/>
            <a:ext cx="426840" cy="270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641" r="29050" b="71346"/>
          <a:stretch/>
        </p:blipFill>
        <p:spPr bwMode="auto">
          <a:xfrm>
            <a:off x="4623740" y="2018479"/>
            <a:ext cx="292762" cy="271901"/>
          </a:xfrm>
          <a:prstGeom prst="rect">
            <a:avLst/>
          </a:prstGeom>
          <a:solidFill>
            <a:srgbClr val="CCECFF"/>
          </a:solidFill>
          <a:ln>
            <a:noFill/>
          </a:ln>
          <a:effectLst>
            <a:softEdge rad="25400"/>
          </a:effectLst>
          <a:extLst/>
        </p:spPr>
      </p:pic>
      <p:pic>
        <p:nvPicPr>
          <p:cNvPr id="94"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298" t="1510" r="28267" b="69953"/>
          <a:stretch/>
        </p:blipFill>
        <p:spPr bwMode="auto">
          <a:xfrm>
            <a:off x="2759647" y="2019064"/>
            <a:ext cx="297183" cy="281120"/>
          </a:xfrm>
          <a:prstGeom prst="rect">
            <a:avLst/>
          </a:prstGeom>
          <a:noFill/>
          <a:ln>
            <a:noFill/>
          </a:ln>
          <a:effectLst>
            <a:softEdge rad="25400"/>
          </a:effectLst>
          <a:extLst/>
        </p:spPr>
      </p:pic>
      <p:pic>
        <p:nvPicPr>
          <p:cNvPr id="95"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341" t="1634" r="18549" b="68868"/>
          <a:stretch/>
        </p:blipFill>
        <p:spPr bwMode="auto">
          <a:xfrm>
            <a:off x="963966" y="2028131"/>
            <a:ext cx="284719" cy="269328"/>
          </a:xfrm>
          <a:prstGeom prst="rect">
            <a:avLst/>
          </a:prstGeom>
          <a:noFill/>
          <a:ln>
            <a:noFill/>
          </a:ln>
          <a:effectLst>
            <a:softEdge rad="254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rot="16200000">
            <a:off x="-1013026" y="3889273"/>
            <a:ext cx="3004349" cy="492443"/>
          </a:xfrm>
          <a:prstGeom prst="rect">
            <a:avLst/>
          </a:prstGeom>
          <a:noFill/>
        </p:spPr>
        <p:txBody>
          <a:bodyPr wrap="none" rtlCol="0">
            <a:spAutoFit/>
          </a:bodyPr>
          <a:lstStyle/>
          <a:p>
            <a:pPr algn="ctr"/>
            <a:r>
              <a:rPr lang="en-US" sz="1400" b="1" u="sng" dirty="0" smtClean="0"/>
              <a:t>Opportunities</a:t>
            </a:r>
          </a:p>
          <a:p>
            <a:pPr algn="ctr"/>
            <a:r>
              <a:rPr lang="en-US" sz="1200" u="sng" dirty="0" smtClean="0"/>
              <a:t>Educational</a:t>
            </a:r>
            <a:r>
              <a:rPr lang="en-US" sz="1200" dirty="0" smtClean="0"/>
              <a:t>  </a:t>
            </a:r>
            <a:r>
              <a:rPr lang="en-US" sz="1200" u="sng" dirty="0" smtClean="0"/>
              <a:t> Clinical</a:t>
            </a:r>
            <a:r>
              <a:rPr lang="en-US" sz="1200" dirty="0" smtClean="0"/>
              <a:t>              </a:t>
            </a:r>
            <a:r>
              <a:rPr lang="en-US" sz="1200" u="sng" dirty="0" smtClean="0"/>
              <a:t>Operational</a:t>
            </a:r>
            <a:endParaRPr lang="en-US" sz="1200" u="sng" dirty="0"/>
          </a:p>
        </p:txBody>
      </p:sp>
      <p:sp>
        <p:nvSpPr>
          <p:cNvPr id="34" name="AutoShape 29"/>
          <p:cNvSpPr>
            <a:spLocks noChangeArrowheads="1"/>
          </p:cNvSpPr>
          <p:nvPr/>
        </p:nvSpPr>
        <p:spPr bwMode="auto">
          <a:xfrm>
            <a:off x="737452" y="4762443"/>
            <a:ext cx="3685622" cy="705296"/>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BROC/BMDOC, AROC/AMDOC</a:t>
            </a:r>
            <a:endParaRPr lang="en-US" sz="1000" dirty="0">
              <a:solidFill>
                <a:srgbClr val="000000"/>
              </a:solidFill>
              <a:latin typeface="Arial"/>
              <a:cs typeface="Times New Roman" pitchFamily="18" charset="0"/>
            </a:endParaRPr>
          </a:p>
          <a:p>
            <a:pPr eaLnBrk="0" hangingPunct="0"/>
            <a:r>
              <a:rPr lang="en-US" sz="1000" dirty="0">
                <a:solidFill>
                  <a:srgbClr val="000000"/>
                </a:solidFill>
                <a:latin typeface="Arial"/>
                <a:cs typeface="Times New Roman" pitchFamily="18" charset="0"/>
              </a:rPr>
              <a:t>LSS </a:t>
            </a:r>
            <a:r>
              <a:rPr lang="en-US" sz="1000" dirty="0" smtClean="0">
                <a:solidFill>
                  <a:srgbClr val="000000"/>
                </a:solidFill>
                <a:latin typeface="Arial"/>
                <a:cs typeface="Times New Roman" pitchFamily="18" charset="0"/>
              </a:rPr>
              <a:t>Green/Yellow Belt</a:t>
            </a:r>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JPME1</a:t>
            </a:r>
          </a:p>
          <a:p>
            <a:pPr eaLnBrk="0" hangingPunct="0"/>
            <a:r>
              <a:rPr lang="en-US" sz="1000" dirty="0" smtClean="0">
                <a:solidFill>
                  <a:srgbClr val="000000"/>
                </a:solidFill>
                <a:latin typeface="Arial"/>
                <a:cs typeface="Times New Roman" pitchFamily="18" charset="0"/>
              </a:rPr>
              <a:t>Tropical Medicine/Med Excellence</a:t>
            </a:r>
            <a:endParaRPr lang="en-US" sz="1000" dirty="0">
              <a:solidFill>
                <a:srgbClr val="000000"/>
              </a:solidFill>
              <a:latin typeface="Arial"/>
              <a:cs typeface="Times New Roman" pitchFamily="18" charset="0"/>
            </a:endParaRPr>
          </a:p>
        </p:txBody>
      </p:sp>
      <p:sp>
        <p:nvSpPr>
          <p:cNvPr id="35" name="AutoShape 29"/>
          <p:cNvSpPr>
            <a:spLocks noChangeArrowheads="1"/>
          </p:cNvSpPr>
          <p:nvPr/>
        </p:nvSpPr>
        <p:spPr bwMode="auto">
          <a:xfrm>
            <a:off x="4424291" y="4762441"/>
            <a:ext cx="1819728" cy="698717"/>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i="1" dirty="0" smtClean="0">
              <a:solidFill>
                <a:srgbClr val="000000"/>
              </a:solidFill>
              <a:latin typeface="Arial"/>
              <a:cs typeface="Times New Roman" pitchFamily="18" charset="0"/>
            </a:endParaRPr>
          </a:p>
          <a:p>
            <a:pPr eaLnBrk="0" hangingPunct="0"/>
            <a:endParaRPr lang="en-US" sz="900" dirty="0" smtClean="0">
              <a:solidFill>
                <a:srgbClr val="000000"/>
              </a:solidFill>
              <a:latin typeface="Arial"/>
              <a:cs typeface="Times New Roman" pitchFamily="18" charset="0"/>
            </a:endParaRPr>
          </a:p>
          <a:p>
            <a:pPr eaLnBrk="0" hangingPunct="0"/>
            <a:r>
              <a:rPr lang="en-US" sz="900" dirty="0" smtClean="0">
                <a:solidFill>
                  <a:srgbClr val="000000"/>
                </a:solidFill>
                <a:latin typeface="Arial"/>
                <a:cs typeface="Times New Roman" pitchFamily="18" charset="0"/>
              </a:rPr>
              <a:t>Masters in Public Health</a:t>
            </a:r>
          </a:p>
          <a:p>
            <a:pPr eaLnBrk="0" hangingPunct="0"/>
            <a:r>
              <a:rPr lang="en-US" sz="900" dirty="0" smtClean="0">
                <a:solidFill>
                  <a:srgbClr val="000000"/>
                </a:solidFill>
                <a:latin typeface="Arial"/>
                <a:cs typeface="Times New Roman" pitchFamily="18" charset="0"/>
              </a:rPr>
              <a:t>LSS Black Belt</a:t>
            </a:r>
          </a:p>
          <a:p>
            <a:pPr eaLnBrk="0" hangingPunct="0"/>
            <a:r>
              <a:rPr lang="en-US" sz="900" dirty="0" smtClean="0">
                <a:solidFill>
                  <a:srgbClr val="000000"/>
                </a:solidFill>
                <a:latin typeface="Arial"/>
                <a:cs typeface="Times New Roman" pitchFamily="18" charset="0"/>
              </a:rPr>
              <a:t>JPME2</a:t>
            </a:r>
          </a:p>
          <a:p>
            <a:pPr eaLnBrk="0" hangingPunct="0"/>
            <a:r>
              <a:rPr lang="en-US" sz="900" dirty="0" smtClean="0">
                <a:solidFill>
                  <a:srgbClr val="000000"/>
                </a:solidFill>
                <a:latin typeface="Arial"/>
                <a:cs typeface="Times New Roman" pitchFamily="18" charset="0"/>
              </a:rPr>
              <a:t>Peer Reviewer</a:t>
            </a:r>
          </a:p>
          <a:p>
            <a:pPr eaLnBrk="0" hangingPunct="0"/>
            <a:r>
              <a:rPr lang="en-US" sz="900" dirty="0" smtClean="0">
                <a:solidFill>
                  <a:srgbClr val="000000"/>
                </a:solidFill>
                <a:latin typeface="Arial"/>
                <a:cs typeface="Times New Roman" pitchFamily="18" charset="0"/>
              </a:rPr>
              <a:t>PD or DIO at teaching MTF</a:t>
            </a: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7" name="AutoShape 29"/>
          <p:cNvSpPr>
            <a:spLocks noChangeArrowheads="1"/>
          </p:cNvSpPr>
          <p:nvPr/>
        </p:nvSpPr>
        <p:spPr bwMode="auto">
          <a:xfrm>
            <a:off x="6255787" y="4754579"/>
            <a:ext cx="1687795"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Degree- MBA, MHA</a:t>
            </a:r>
          </a:p>
          <a:p>
            <a:pPr eaLnBrk="0" hangingPunct="0"/>
            <a:r>
              <a:rPr lang="en-US" sz="1000" dirty="0" smtClean="0">
                <a:solidFill>
                  <a:srgbClr val="000000"/>
                </a:solidFill>
                <a:latin typeface="Arial"/>
                <a:cs typeface="Times New Roman" pitchFamily="18" charset="0"/>
              </a:rPr>
              <a:t>LSS Master Black Belt</a:t>
            </a:r>
          </a:p>
          <a:p>
            <a:pPr eaLnBrk="0" hangingPunct="0"/>
            <a:r>
              <a:rPr lang="en-US" sz="1000" dirty="0" smtClean="0">
                <a:solidFill>
                  <a:srgbClr val="000000"/>
                </a:solidFill>
                <a:latin typeface="Arial"/>
                <a:cs typeface="Times New Roman" pitchFamily="18" charset="0"/>
              </a:rPr>
              <a:t>Navy Senior Leader Course</a:t>
            </a:r>
          </a:p>
          <a:p>
            <a:pPr eaLnBrk="0" hangingPunct="0"/>
            <a:r>
              <a:rPr lang="en-US" sz="1000" dirty="0" smtClean="0">
                <a:solidFill>
                  <a:srgbClr val="000000"/>
                </a:solidFill>
                <a:latin typeface="Arial"/>
                <a:cs typeface="Times New Roman" pitchFamily="18" charset="0"/>
              </a:rPr>
              <a:t>Naval War College</a:t>
            </a:r>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8" name="TextBox 37"/>
          <p:cNvSpPr txBox="1"/>
          <p:nvPr/>
        </p:nvSpPr>
        <p:spPr>
          <a:xfrm>
            <a:off x="713237" y="5475603"/>
            <a:ext cx="7287764" cy="1015663"/>
          </a:xfrm>
          <a:prstGeom prst="rect">
            <a:avLst/>
          </a:prstGeom>
          <a:noFill/>
          <a:ln>
            <a:solidFill>
              <a:schemeClr val="tx1"/>
            </a:solidFill>
            <a:prstDash val="solid"/>
          </a:ln>
        </p:spPr>
        <p:txBody>
          <a:bodyPr wrap="square" rtlCol="0">
            <a:spAutoFit/>
          </a:bodyPr>
          <a:lstStyle/>
          <a:p>
            <a:r>
              <a:rPr lang="en-US" sz="1000" b="1" dirty="0"/>
              <a:t>Operational </a:t>
            </a:r>
            <a:r>
              <a:rPr lang="en-US" sz="1000" b="1" dirty="0" smtClean="0"/>
              <a:t>Billets </a:t>
            </a:r>
            <a:r>
              <a:rPr lang="en-US" sz="1000" dirty="0" smtClean="0"/>
              <a:t>are </a:t>
            </a:r>
            <a:r>
              <a:rPr lang="en-US" sz="1000" dirty="0"/>
              <a:t>central to career </a:t>
            </a:r>
            <a:r>
              <a:rPr lang="en-US" sz="1000" dirty="0" smtClean="0"/>
              <a:t>progression and to the development of operational competency.</a:t>
            </a:r>
            <a:r>
              <a:rPr lang="en-US" sz="1000" dirty="0">
                <a:solidFill>
                  <a:srgbClr val="FF0000"/>
                </a:solidFill>
              </a:rPr>
              <a:t> </a:t>
            </a:r>
            <a:r>
              <a:rPr lang="en-US" sz="1000" dirty="0" smtClean="0"/>
              <a:t>You should have completed at least one tour by the time you are in zone for CDR. </a:t>
            </a:r>
            <a:r>
              <a:rPr lang="en-US" sz="1000" dirty="0">
                <a:solidFill>
                  <a:srgbClr val="FF0000"/>
                </a:solidFill>
              </a:rPr>
              <a:t>If you are post-residency, seek billets near NMRT where ENT KSAs can be </a:t>
            </a:r>
            <a:r>
              <a:rPr lang="en-US" sz="1000" dirty="0" smtClean="0">
                <a:solidFill>
                  <a:srgbClr val="FF0000"/>
                </a:solidFill>
              </a:rPr>
              <a:t>maintained. </a:t>
            </a:r>
            <a:r>
              <a:rPr lang="en-US" sz="1000" dirty="0" smtClean="0"/>
              <a:t>A senior operational tour or exec operational tour should be in your record by the time you are in zone for CAPT.  Executive Operational billets are increasingly nominative.</a:t>
            </a:r>
            <a:r>
              <a:rPr lang="en-US" sz="1000" dirty="0"/>
              <a:t> </a:t>
            </a:r>
            <a:r>
              <a:rPr lang="en-US" sz="1000" b="1" dirty="0" smtClean="0"/>
              <a:t>MTF Leadership </a:t>
            </a:r>
            <a:r>
              <a:rPr lang="en-US" sz="1000" dirty="0" smtClean="0"/>
              <a:t>demonstrates clinical expertise and leadership: Chairing committees, leading divisions, departments and directorates. </a:t>
            </a:r>
            <a:r>
              <a:rPr lang="en-US" sz="1000" b="1" dirty="0" smtClean="0">
                <a:solidFill>
                  <a:srgbClr val="000000"/>
                </a:solidFill>
                <a:latin typeface="Arial"/>
              </a:rPr>
              <a:t>Bottom Line</a:t>
            </a:r>
            <a:r>
              <a:rPr lang="en-US" sz="1000" dirty="0" smtClean="0">
                <a:solidFill>
                  <a:srgbClr val="000000"/>
                </a:solidFill>
                <a:latin typeface="Arial"/>
              </a:rPr>
              <a:t>: </a:t>
            </a:r>
            <a:r>
              <a:rPr lang="en-US" sz="1000" dirty="0">
                <a:solidFill>
                  <a:srgbClr val="000000"/>
                </a:solidFill>
                <a:latin typeface="Arial"/>
              </a:rPr>
              <a:t>Keeping operational currency </a:t>
            </a:r>
            <a:r>
              <a:rPr lang="en-US" sz="1000" dirty="0" smtClean="0">
                <a:solidFill>
                  <a:srgbClr val="000000"/>
                </a:solidFill>
                <a:latin typeface="Arial"/>
              </a:rPr>
              <a:t>and relevancy will </a:t>
            </a:r>
            <a:r>
              <a:rPr lang="en-US" sz="1000" dirty="0">
                <a:solidFill>
                  <a:srgbClr val="000000"/>
                </a:solidFill>
                <a:latin typeface="Arial"/>
              </a:rPr>
              <a:t>be critical moving forward to justify Navy Medicine in uniform</a:t>
            </a:r>
            <a:r>
              <a:rPr lang="en-US" sz="1000" dirty="0" smtClean="0">
                <a:solidFill>
                  <a:srgbClr val="000000"/>
                </a:solidFill>
                <a:latin typeface="Arial"/>
              </a:rPr>
              <a:t>.</a:t>
            </a:r>
            <a:endParaRPr lang="en-US" sz="1000" b="1" dirty="0">
              <a:solidFill>
                <a:srgbClr val="000000"/>
              </a:solidFill>
              <a:latin typeface="Arial"/>
            </a:endParaRPr>
          </a:p>
        </p:txBody>
      </p:sp>
      <p:sp>
        <p:nvSpPr>
          <p:cNvPr id="7" name="TextBox 6"/>
          <p:cNvSpPr txBox="1"/>
          <p:nvPr/>
        </p:nvSpPr>
        <p:spPr>
          <a:xfrm>
            <a:off x="2330787" y="2436965"/>
            <a:ext cx="1643399" cy="400110"/>
          </a:xfrm>
          <a:prstGeom prst="rect">
            <a:avLst/>
          </a:prstGeom>
          <a:noFill/>
        </p:spPr>
        <p:txBody>
          <a:bodyPr wrap="none" rtlCol="0">
            <a:spAutoFit/>
          </a:bodyPr>
          <a:lstStyle/>
          <a:p>
            <a:pPr eaLnBrk="0" hangingPunct="0"/>
            <a:r>
              <a:rPr lang="en-US" sz="1000" b="1" u="sng" dirty="0" smtClean="0">
                <a:latin typeface="Arial"/>
              </a:rPr>
              <a:t>SENIOR OPERATIONAL</a:t>
            </a:r>
          </a:p>
          <a:p>
            <a:pPr eaLnBrk="0" hangingPunct="0"/>
            <a:r>
              <a:rPr lang="en-US" sz="1000" dirty="0">
                <a:solidFill>
                  <a:srgbClr val="000000"/>
                </a:solidFill>
                <a:latin typeface="Arial"/>
              </a:rPr>
              <a:t>Regional/Group </a:t>
            </a:r>
            <a:r>
              <a:rPr lang="en-US" sz="1000" dirty="0" smtClean="0">
                <a:solidFill>
                  <a:srgbClr val="000000"/>
                </a:solidFill>
                <a:latin typeface="Arial"/>
              </a:rPr>
              <a:t>FS/UMO</a:t>
            </a:r>
          </a:p>
        </p:txBody>
      </p:sp>
      <p:sp>
        <p:nvSpPr>
          <p:cNvPr id="8" name="TextBox 7"/>
          <p:cNvSpPr txBox="1"/>
          <p:nvPr/>
        </p:nvSpPr>
        <p:spPr>
          <a:xfrm>
            <a:off x="1019464" y="3081372"/>
            <a:ext cx="3302507" cy="861774"/>
          </a:xfrm>
          <a:prstGeom prst="rect">
            <a:avLst/>
          </a:prstGeom>
          <a:noFill/>
        </p:spPr>
        <p:txBody>
          <a:bodyPr wrap="none" rtlCol="0">
            <a:spAutoFit/>
          </a:bodyPr>
          <a:lstStyle/>
          <a:p>
            <a:pPr eaLnBrk="0" hangingPunct="0"/>
            <a:r>
              <a:rPr lang="en-US" sz="1000" dirty="0">
                <a:solidFill>
                  <a:srgbClr val="000000"/>
                </a:solidFill>
                <a:latin typeface="Arial"/>
              </a:rPr>
              <a:t>Fleet Surgical </a:t>
            </a:r>
            <a:r>
              <a:rPr lang="en-US" sz="1000" dirty="0" smtClean="0">
                <a:solidFill>
                  <a:srgbClr val="000000"/>
                </a:solidFill>
                <a:latin typeface="Arial"/>
              </a:rPr>
              <a:t>Team member, GHE </a:t>
            </a:r>
            <a:r>
              <a:rPr lang="en-US" sz="1000" dirty="0">
                <a:solidFill>
                  <a:srgbClr val="000000"/>
                </a:solidFill>
                <a:latin typeface="Arial"/>
              </a:rPr>
              <a:t>Staff </a:t>
            </a:r>
            <a:r>
              <a:rPr lang="en-US" sz="1000" dirty="0" smtClean="0">
                <a:solidFill>
                  <a:srgbClr val="000000"/>
                </a:solidFill>
                <a:latin typeface="Arial"/>
              </a:rPr>
              <a:t>Officer,</a:t>
            </a:r>
          </a:p>
          <a:p>
            <a:pPr eaLnBrk="0" hangingPunct="0"/>
            <a:r>
              <a:rPr lang="en-US" sz="1000" dirty="0" smtClean="0">
                <a:solidFill>
                  <a:srgbClr val="000000"/>
                </a:solidFill>
                <a:latin typeface="Arial"/>
                <a:cs typeface="Times New Roman" pitchFamily="18" charset="0"/>
              </a:rPr>
              <a:t>T-AH deployment, Individual </a:t>
            </a:r>
            <a:r>
              <a:rPr lang="en-US" sz="1000" dirty="0" err="1">
                <a:solidFill>
                  <a:srgbClr val="000000"/>
                </a:solidFill>
                <a:latin typeface="Arial"/>
                <a:cs typeface="Times New Roman" pitchFamily="18" charset="0"/>
              </a:rPr>
              <a:t>Augmentee</a:t>
            </a:r>
            <a:r>
              <a:rPr lang="en-US" sz="1000" dirty="0">
                <a:solidFill>
                  <a:srgbClr val="000000"/>
                </a:solidFill>
                <a:latin typeface="Arial"/>
                <a:cs typeface="Times New Roman" pitchFamily="18" charset="0"/>
              </a:rPr>
              <a:t> (AFG, </a:t>
            </a:r>
            <a:r>
              <a:rPr lang="en-US" sz="1000" dirty="0" err="1">
                <a:solidFill>
                  <a:srgbClr val="000000"/>
                </a:solidFill>
                <a:latin typeface="Arial"/>
                <a:cs typeface="Times New Roman" pitchFamily="18" charset="0"/>
              </a:rPr>
              <a:t>HoA</a:t>
            </a:r>
            <a:r>
              <a:rPr lang="en-US" sz="1000" dirty="0" smtClean="0">
                <a:solidFill>
                  <a:srgbClr val="000000"/>
                </a:solidFill>
                <a:latin typeface="Arial"/>
                <a:cs typeface="Times New Roman" pitchFamily="18" charset="0"/>
              </a:rPr>
              <a:t>)</a:t>
            </a:r>
            <a:endParaRPr lang="en-US" sz="1000" dirty="0">
              <a:solidFill>
                <a:srgbClr val="EB6115"/>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r>
              <a:rPr lang="en-US" sz="1000" i="1" dirty="0" smtClean="0">
                <a:effectLst>
                  <a:outerShdw blurRad="38100" dist="38100" dir="2700000" algn="tl">
                    <a:srgbClr val="000000">
                      <a:alpha val="43137"/>
                    </a:srgbClr>
                  </a:outerShdw>
                </a:effectLst>
              </a:rPr>
              <a:t>Must complete at least one tour before in zone for CDR</a:t>
            </a:r>
            <a:endParaRPr lang="en-US" sz="10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155791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77"/>
          <p:cNvGrpSpPr>
            <a:grpSpLocks/>
          </p:cNvGrpSpPr>
          <p:nvPr/>
        </p:nvGrpSpPr>
        <p:grpSpPr bwMode="auto">
          <a:xfrm>
            <a:off x="563570" y="1897487"/>
            <a:ext cx="8310893" cy="380389"/>
            <a:chOff x="100" y="2555"/>
            <a:chExt cx="5664" cy="413"/>
          </a:xfrm>
        </p:grpSpPr>
        <p:sp>
          <p:nvSpPr>
            <p:cNvPr id="105" name="Line 79"/>
            <p:cNvSpPr>
              <a:spLocks noChangeShapeType="1"/>
            </p:cNvSpPr>
            <p:nvPr/>
          </p:nvSpPr>
          <p:spPr bwMode="auto">
            <a:xfrm flipV="1">
              <a:off x="202" y="2660"/>
              <a:ext cx="5467" cy="1"/>
            </a:xfrm>
            <a:prstGeom prst="line">
              <a:avLst/>
            </a:prstGeom>
            <a:noFill/>
            <a:ln w="25400">
              <a:solidFill>
                <a:schemeClr val="tx1"/>
              </a:solidFill>
              <a:round/>
              <a:headEnd/>
              <a:tailEnd type="triangle" w="med" len="med"/>
            </a:ln>
          </p:spPr>
          <p:txBody>
            <a:bodyPr wrap="none" anchor="ctr"/>
            <a:lstStyle/>
            <a:p>
              <a:pPr eaLnBrk="0" hangingPunct="0"/>
              <a:endParaRPr lang="en-US" sz="2400">
                <a:solidFill>
                  <a:srgbClr val="000000"/>
                </a:solidFill>
                <a:latin typeface="Arial"/>
              </a:endParaRPr>
            </a:p>
          </p:txBody>
        </p:sp>
        <p:sp>
          <p:nvSpPr>
            <p:cNvPr id="104" name="Rectangle 78"/>
            <p:cNvSpPr>
              <a:spLocks noChangeArrowheads="1"/>
            </p:cNvSpPr>
            <p:nvPr/>
          </p:nvSpPr>
          <p:spPr bwMode="auto">
            <a:xfrm>
              <a:off x="100" y="2601"/>
              <a:ext cx="5664" cy="367"/>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1600" dirty="0">
                  <a:solidFill>
                    <a:srgbClr val="000000"/>
                  </a:solidFill>
                  <a:latin typeface="Times New Roman" pitchFamily="18" charset="0"/>
                  <a:cs typeface="Times New Roman" pitchFamily="18" charset="0"/>
                </a:rPr>
                <a:t> </a:t>
              </a:r>
              <a:r>
                <a:rPr lang="en-US" sz="1400" b="1" dirty="0">
                  <a:solidFill>
                    <a:srgbClr val="000000"/>
                  </a:solidFill>
                  <a:latin typeface="Arial"/>
                  <a:cs typeface="Times New Roman" pitchFamily="18" charset="0"/>
                </a:rPr>
                <a:t> </a:t>
              </a:r>
              <a:r>
                <a:rPr lang="en-US" sz="1400" b="1" dirty="0" smtClean="0">
                  <a:solidFill>
                    <a:srgbClr val="000000"/>
                  </a:solidFill>
                  <a:latin typeface="Arial"/>
                  <a:cs typeface="Times New Roman" pitchFamily="18" charset="0"/>
                </a:rPr>
                <a:t>                                       </a:t>
              </a:r>
              <a:r>
                <a:rPr lang="en-US" sz="1000" b="1" dirty="0" smtClean="0">
                  <a:solidFill>
                    <a:srgbClr val="000000"/>
                  </a:solidFill>
                  <a:latin typeface="Arial"/>
                  <a:cs typeface="Times New Roman" pitchFamily="18" charset="0"/>
                </a:rPr>
                <a:t>6                                                12                                                    18                                          24         </a:t>
              </a:r>
              <a:r>
                <a:rPr lang="en-US" sz="1400" b="1" dirty="0" smtClean="0">
                  <a:solidFill>
                    <a:srgbClr val="000000"/>
                  </a:solidFill>
                  <a:latin typeface="Arial"/>
                  <a:cs typeface="Times New Roman" pitchFamily="18" charset="0"/>
                </a:rPr>
                <a:t>   </a:t>
              </a:r>
              <a:endParaRPr lang="en-US" sz="1400" b="1" dirty="0">
                <a:solidFill>
                  <a:srgbClr val="000000"/>
                </a:solidFill>
                <a:latin typeface="Arial"/>
                <a:cs typeface="Times New Roman" pitchFamily="18" charset="0"/>
              </a:endParaRPr>
            </a:p>
          </p:txBody>
        </p:sp>
        <p:sp>
          <p:nvSpPr>
            <p:cNvPr id="106" name="Line 80"/>
            <p:cNvSpPr>
              <a:spLocks noChangeShapeType="1"/>
            </p:cNvSpPr>
            <p:nvPr/>
          </p:nvSpPr>
          <p:spPr bwMode="auto">
            <a:xfrm>
              <a:off x="204" y="2555"/>
              <a:ext cx="0" cy="191"/>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5" name="Line 93"/>
            <p:cNvSpPr>
              <a:spLocks noChangeShapeType="1"/>
            </p:cNvSpPr>
            <p:nvPr/>
          </p:nvSpPr>
          <p:spPr bwMode="auto">
            <a:xfrm flipH="1">
              <a:off x="3788" y="2653"/>
              <a:ext cx="0" cy="80"/>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7" name="Line 95"/>
            <p:cNvSpPr>
              <a:spLocks noChangeShapeType="1"/>
            </p:cNvSpPr>
            <p:nvPr/>
          </p:nvSpPr>
          <p:spPr bwMode="auto">
            <a:xfrm>
              <a:off x="4766" y="2653"/>
              <a:ext cx="0" cy="68"/>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2" name="Line 100"/>
            <p:cNvSpPr>
              <a:spLocks noChangeShapeType="1"/>
            </p:cNvSpPr>
            <p:nvPr/>
          </p:nvSpPr>
          <p:spPr bwMode="auto">
            <a:xfrm>
              <a:off x="2555" y="2660"/>
              <a:ext cx="0" cy="73"/>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5" name="Line 103"/>
            <p:cNvSpPr>
              <a:spLocks noChangeShapeType="1"/>
            </p:cNvSpPr>
            <p:nvPr/>
          </p:nvSpPr>
          <p:spPr bwMode="auto">
            <a:xfrm flipH="1">
              <a:off x="1435" y="2674"/>
              <a:ext cx="0" cy="59"/>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grpSp>
      <p:sp>
        <p:nvSpPr>
          <p:cNvPr id="3091" name="Rectangle 80"/>
          <p:cNvSpPr>
            <a:spLocks noChangeArrowheads="1"/>
          </p:cNvSpPr>
          <p:nvPr/>
        </p:nvSpPr>
        <p:spPr bwMode="auto">
          <a:xfrm>
            <a:off x="1143000" y="381000"/>
            <a:ext cx="7744800" cy="553998"/>
          </a:xfrm>
          <a:prstGeom prst="rect">
            <a:avLst/>
          </a:prstGeom>
          <a:noFill/>
          <a:ln w="9525">
            <a:noFill/>
            <a:miter lim="800000"/>
            <a:headEnd/>
            <a:tailEnd/>
          </a:ln>
        </p:spPr>
        <p:txBody>
          <a:bodyPr wrap="square" lIns="0" tIns="0" rIns="0" bIns="0">
            <a:spAutoFit/>
          </a:bodyPr>
          <a:lstStyle/>
          <a:p>
            <a:pPr algn="ctr" eaLnBrk="0" hangingPunct="0"/>
            <a:r>
              <a:rPr lang="en-US" sz="3600" b="1" dirty="0" smtClean="0">
                <a:solidFill>
                  <a:srgbClr val="000000"/>
                </a:solidFill>
                <a:latin typeface="Arial"/>
                <a:cs typeface="Times New Roman" pitchFamily="18" charset="0"/>
              </a:rPr>
              <a:t>MC Pathology Planner</a:t>
            </a:r>
            <a:endParaRPr lang="en-US" sz="3600" b="1" dirty="0">
              <a:solidFill>
                <a:srgbClr val="000000"/>
              </a:solidFill>
              <a:latin typeface="Arial"/>
              <a:cs typeface="Times New Roman" pitchFamily="18" charset="0"/>
            </a:endParaRPr>
          </a:p>
        </p:txBody>
      </p:sp>
      <p:sp>
        <p:nvSpPr>
          <p:cNvPr id="57" name="AutoShape 28"/>
          <p:cNvSpPr>
            <a:spLocks noChangeArrowheads="1"/>
          </p:cNvSpPr>
          <p:nvPr/>
        </p:nvSpPr>
        <p:spPr bwMode="auto">
          <a:xfrm>
            <a:off x="6244019" y="2300123"/>
            <a:ext cx="1699564" cy="1433677"/>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SENIOR EXECUTIVE</a:t>
            </a:r>
          </a:p>
          <a:p>
            <a:pPr eaLnBrk="0" hangingPunct="0"/>
            <a:r>
              <a:rPr lang="en-US" sz="1000" dirty="0" smtClean="0">
                <a:solidFill>
                  <a:srgbClr val="000000"/>
                </a:solidFill>
                <a:latin typeface="Arial"/>
                <a:cs typeface="Times New Roman" pitchFamily="18" charset="0"/>
              </a:rPr>
              <a:t>TYCOM, Fleet, MEF</a:t>
            </a:r>
          </a:p>
          <a:p>
            <a:pPr marL="171450" indent="-171450" eaLnBrk="0" hangingPunct="0">
              <a:buFontTx/>
              <a:buChar char="-"/>
            </a:pPr>
            <a:r>
              <a:rPr lang="en-US" sz="1000" dirty="0" smtClean="0">
                <a:solidFill>
                  <a:srgbClr val="000000"/>
                </a:solidFill>
                <a:latin typeface="Arial"/>
                <a:cs typeface="Times New Roman" pitchFamily="18" charset="0"/>
              </a:rPr>
              <a:t>All nominative positions</a:t>
            </a:r>
          </a:p>
          <a:p>
            <a:pPr marL="171450" indent="-171450" eaLnBrk="0" hangingPunct="0">
              <a:buFontTx/>
              <a:buChar char="-"/>
            </a:pPr>
            <a:r>
              <a:rPr lang="en-US" sz="1000" dirty="0" smtClean="0">
                <a:solidFill>
                  <a:srgbClr val="000000"/>
                </a:solidFill>
                <a:latin typeface="Arial"/>
                <a:cs typeface="Times New Roman" pitchFamily="18" charset="0"/>
              </a:rPr>
              <a:t>Selected by corps chief</a:t>
            </a:r>
          </a:p>
          <a:p>
            <a:pPr marL="171450" indent="-171450" eaLnBrk="0" hangingPunct="0">
              <a:buFontTx/>
              <a:buChar char="-"/>
            </a:pPr>
            <a:r>
              <a:rPr lang="en-US" sz="1000" dirty="0" smtClean="0">
                <a:solidFill>
                  <a:srgbClr val="000000"/>
                </a:solidFill>
                <a:latin typeface="Arial"/>
                <a:cs typeface="Times New Roman" pitchFamily="18" charset="0"/>
              </a:rPr>
              <a:t>Must have significant</a:t>
            </a:r>
          </a:p>
          <a:p>
            <a:pPr eaLnBrk="0" hangingPunct="0"/>
            <a:r>
              <a:rPr lang="en-US" sz="1000" dirty="0">
                <a:solidFill>
                  <a:srgbClr val="000000"/>
                </a:solidFill>
                <a:latin typeface="Arial"/>
                <a:cs typeface="Times New Roman" pitchFamily="18" charset="0"/>
              </a:rPr>
              <a:t>o</a:t>
            </a:r>
            <a:r>
              <a:rPr lang="en-US" sz="1000" dirty="0" smtClean="0">
                <a:solidFill>
                  <a:srgbClr val="000000"/>
                </a:solidFill>
                <a:latin typeface="Arial"/>
                <a:cs typeface="Times New Roman" pitchFamily="18" charset="0"/>
              </a:rPr>
              <a:t>perational experience</a:t>
            </a:r>
          </a:p>
          <a:p>
            <a:pPr eaLnBrk="0" hangingPunct="0"/>
            <a:r>
              <a:rPr lang="en-US" sz="800" i="1" dirty="0" smtClean="0">
                <a:effectLst>
                  <a:outerShdw blurRad="38100" dist="38100" dir="2700000" algn="tl">
                    <a:srgbClr val="000000">
                      <a:alpha val="43137"/>
                    </a:srgbClr>
                  </a:outerShdw>
                </a:effectLst>
                <a:latin typeface="Arial"/>
                <a:cs typeface="Times New Roman" pitchFamily="18" charset="0"/>
              </a:rPr>
              <a:t>Talk to SL, detailer and </a:t>
            </a:r>
          </a:p>
          <a:p>
            <a:pPr eaLnBrk="0" hangingPunct="0"/>
            <a:r>
              <a:rPr lang="en-US" sz="800" i="1" dirty="0" smtClean="0">
                <a:effectLst>
                  <a:outerShdw blurRad="38100" dist="38100" dir="2700000" algn="tl">
                    <a:srgbClr val="000000">
                      <a:alpha val="43137"/>
                    </a:srgbClr>
                  </a:outerShdw>
                </a:effectLst>
                <a:latin typeface="Arial"/>
                <a:cs typeface="Times New Roman" pitchFamily="18" charset="0"/>
              </a:rPr>
              <a:t>Corps Chief leadership to</a:t>
            </a:r>
          </a:p>
          <a:p>
            <a:pPr eaLnBrk="0" hangingPunct="0"/>
            <a:r>
              <a:rPr lang="en-US" sz="800" i="1" dirty="0">
                <a:effectLst>
                  <a:outerShdw blurRad="38100" dist="38100" dir="2700000" algn="tl">
                    <a:srgbClr val="000000">
                      <a:alpha val="43137"/>
                    </a:srgbClr>
                  </a:outerShdw>
                </a:effectLst>
                <a:latin typeface="Arial"/>
                <a:cs typeface="Times New Roman" pitchFamily="18" charset="0"/>
              </a:rPr>
              <a:t>i</a:t>
            </a:r>
            <a:r>
              <a:rPr lang="en-US" sz="800" i="1" dirty="0" smtClean="0">
                <a:effectLst>
                  <a:outerShdw blurRad="38100" dist="38100" dir="2700000" algn="tl">
                    <a:srgbClr val="000000">
                      <a:alpha val="43137"/>
                    </a:srgbClr>
                  </a:outerShdw>
                </a:effectLst>
                <a:latin typeface="Arial"/>
                <a:cs typeface="Times New Roman" pitchFamily="18" charset="0"/>
              </a:rPr>
              <a:t>nquire about nominative </a:t>
            </a:r>
          </a:p>
          <a:p>
            <a:pPr eaLnBrk="0" hangingPunct="0"/>
            <a:r>
              <a:rPr lang="en-US" sz="800" i="1" dirty="0" smtClean="0">
                <a:effectLst>
                  <a:outerShdw blurRad="38100" dist="38100" dir="2700000" algn="tl">
                    <a:srgbClr val="000000">
                      <a:alpha val="43137"/>
                    </a:srgbClr>
                  </a:outerShdw>
                </a:effectLst>
                <a:latin typeface="Arial"/>
                <a:cs typeface="Times New Roman" pitchFamily="18" charset="0"/>
              </a:rPr>
              <a:t>billets.</a:t>
            </a:r>
          </a:p>
        </p:txBody>
      </p:sp>
      <p:sp>
        <p:nvSpPr>
          <p:cNvPr id="58" name="AutoShape 29"/>
          <p:cNvSpPr>
            <a:spLocks noChangeArrowheads="1"/>
          </p:cNvSpPr>
          <p:nvPr/>
        </p:nvSpPr>
        <p:spPr bwMode="auto">
          <a:xfrm>
            <a:off x="713236" y="2297459"/>
            <a:ext cx="3711055" cy="1436342"/>
          </a:xfrm>
          <a:prstGeom prst="roundRect">
            <a:avLst>
              <a:gd name="adj" fmla="val 16667"/>
            </a:avLst>
          </a:prstGeom>
          <a:solidFill>
            <a:srgbClr val="CCECFF"/>
          </a:solidFill>
          <a:ln w="9525">
            <a:solidFill>
              <a:schemeClr val="tx1"/>
            </a:solidFill>
            <a:round/>
            <a:headEnd/>
            <a:tailEnd/>
          </a:ln>
        </p:spPr>
        <p:txBody>
          <a:bodyPr wrap="none" lIns="36576" numCol="2" anchor="ctr"/>
          <a:lstStyle/>
          <a:p>
            <a:pPr eaLnBrk="0" hangingPunct="0"/>
            <a:r>
              <a:rPr lang="en-US" sz="1000" b="1" u="sng" dirty="0" smtClean="0">
                <a:solidFill>
                  <a:srgbClr val="000000"/>
                </a:solidFill>
                <a:latin typeface="Arial"/>
                <a:cs typeface="Times New Roman" pitchFamily="18" charset="0"/>
              </a:rPr>
              <a:t>JUNIOR OPERATIONAL    </a:t>
            </a:r>
          </a:p>
          <a:p>
            <a:pPr eaLnBrk="0" hangingPunct="0"/>
            <a:r>
              <a:rPr lang="en-US" sz="1000" dirty="0" smtClean="0">
                <a:solidFill>
                  <a:srgbClr val="000000"/>
                </a:solidFill>
                <a:latin typeface="Arial"/>
                <a:cs typeface="Times New Roman" pitchFamily="18" charset="0"/>
              </a:rPr>
              <a:t>Squadron/Unit FS or UMO</a:t>
            </a:r>
          </a:p>
          <a:p>
            <a:pPr eaLnBrk="0" hangingPunct="0"/>
            <a:r>
              <a:rPr lang="en-US" sz="1000" dirty="0" smtClean="0">
                <a:solidFill>
                  <a:srgbClr val="000000"/>
                </a:solidFill>
                <a:latin typeface="Arial"/>
                <a:cs typeface="Times New Roman" pitchFamily="18" charset="0"/>
              </a:rPr>
              <a:t>Small Deck SMO</a:t>
            </a:r>
          </a:p>
          <a:p>
            <a:pPr eaLnBrk="0" hangingPunct="0"/>
            <a:r>
              <a:rPr lang="en-US" sz="1000" dirty="0" smtClean="0">
                <a:solidFill>
                  <a:srgbClr val="000000"/>
                </a:solidFill>
                <a:latin typeface="Arial"/>
                <a:cs typeface="Times New Roman" pitchFamily="18" charset="0"/>
              </a:rPr>
              <a:t>USMC Battalion Surgeon</a:t>
            </a: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91" name="Text Box 67"/>
          <p:cNvSpPr txBox="1">
            <a:spLocks noChangeArrowheads="1"/>
          </p:cNvSpPr>
          <p:nvPr/>
        </p:nvSpPr>
        <p:spPr bwMode="auto">
          <a:xfrm>
            <a:off x="218402" y="1134009"/>
            <a:ext cx="8707195" cy="779059"/>
          </a:xfrm>
          <a:prstGeom prst="rect">
            <a:avLst/>
          </a:prstGeom>
          <a:noFill/>
          <a:ln w="9525">
            <a:noFill/>
            <a:miter lim="800000"/>
            <a:headEnd/>
            <a:tailEnd/>
          </a:ln>
          <a:effectLst/>
        </p:spPr>
        <p:txBody>
          <a:bodyPr wrap="square">
            <a:spAutoFit/>
          </a:bodyPr>
          <a:lstStyle/>
          <a:p>
            <a:pPr eaLnBrk="0" hangingPunct="0">
              <a:lnSpc>
                <a:spcPct val="85000"/>
              </a:lnSpc>
              <a:defRPr/>
            </a:pPr>
            <a:r>
              <a:rPr lang="en-US" sz="1050" b="1" dirty="0">
                <a:solidFill>
                  <a:srgbClr val="000000"/>
                </a:solidFill>
                <a:latin typeface="Arial"/>
              </a:rPr>
              <a:t>Intent: </a:t>
            </a:r>
            <a:r>
              <a:rPr lang="en-US" sz="1050" dirty="0">
                <a:solidFill>
                  <a:srgbClr val="000000"/>
                </a:solidFill>
                <a:latin typeface="Arial"/>
              </a:rPr>
              <a:t>The Navy </a:t>
            </a:r>
            <a:r>
              <a:rPr lang="en-US" sz="1050" dirty="0" smtClean="0">
                <a:solidFill>
                  <a:srgbClr val="000000"/>
                </a:solidFill>
                <a:latin typeface="Arial"/>
              </a:rPr>
              <a:t>MC Career Progression slide displays the larger leadership and promotional spectrum with an operational focus.  This slide specifically addresses opportunities within the </a:t>
            </a:r>
            <a:r>
              <a:rPr lang="en-US" sz="1050" dirty="0" smtClean="0">
                <a:latin typeface="Arial"/>
              </a:rPr>
              <a:t>Pathology</a:t>
            </a:r>
            <a:r>
              <a:rPr lang="en-US" sz="1050" i="1" dirty="0" smtClean="0">
                <a:solidFill>
                  <a:srgbClr val="FF0000"/>
                </a:solidFill>
                <a:latin typeface="Arial"/>
              </a:rPr>
              <a:t> </a:t>
            </a:r>
            <a:r>
              <a:rPr lang="en-US" sz="1050" dirty="0" smtClean="0">
                <a:solidFill>
                  <a:srgbClr val="000000"/>
                </a:solidFill>
                <a:latin typeface="Arial"/>
              </a:rPr>
              <a:t>career pathway and suitable operational billets.</a:t>
            </a:r>
            <a:r>
              <a:rPr lang="en-US" sz="1050" dirty="0">
                <a:solidFill>
                  <a:srgbClr val="000000"/>
                </a:solidFill>
                <a:latin typeface="Arial"/>
              </a:rPr>
              <a:t/>
            </a:r>
            <a:br>
              <a:rPr lang="en-US" sz="1050" dirty="0">
                <a:solidFill>
                  <a:srgbClr val="000000"/>
                </a:solidFill>
                <a:latin typeface="Arial"/>
              </a:rPr>
            </a:br>
            <a:r>
              <a:rPr lang="en-US" sz="1050" b="1" dirty="0" smtClean="0">
                <a:solidFill>
                  <a:srgbClr val="000000"/>
                </a:solidFill>
                <a:latin typeface="Arial"/>
              </a:rPr>
              <a:t>Expectations</a:t>
            </a:r>
            <a:r>
              <a:rPr lang="en-US" sz="1050" b="1" dirty="0">
                <a:solidFill>
                  <a:srgbClr val="000000"/>
                </a:solidFill>
                <a:latin typeface="Arial"/>
              </a:rPr>
              <a:t>:</a:t>
            </a:r>
            <a:r>
              <a:rPr lang="en-US" sz="1050" dirty="0">
                <a:solidFill>
                  <a:srgbClr val="000000"/>
                </a:solidFill>
                <a:latin typeface="Arial"/>
              </a:rPr>
              <a:t> </a:t>
            </a:r>
            <a:r>
              <a:rPr lang="en-US" sz="1050" dirty="0" smtClean="0">
                <a:solidFill>
                  <a:srgbClr val="000000"/>
                </a:solidFill>
                <a:latin typeface="Arial"/>
              </a:rPr>
              <a:t>The career minded Navy Physician is expected to balance the demands of excellence as a physician against those of operational medicine leadership.  Maintaining currency in the three domains listed below is optimal and requires intentional career management.  The listed opportunities are illustrative but not exhaustive.  </a:t>
            </a:r>
            <a:endParaRPr lang="en-US" sz="1050" b="1" dirty="0">
              <a:solidFill>
                <a:srgbClr val="000000"/>
              </a:solidFill>
              <a:latin typeface="Arial"/>
            </a:endParaRPr>
          </a:p>
        </p:txBody>
      </p:sp>
      <p:sp>
        <p:nvSpPr>
          <p:cNvPr id="98" name="AutoShape 76"/>
          <p:cNvSpPr>
            <a:spLocks noChangeArrowheads="1"/>
          </p:cNvSpPr>
          <p:nvPr/>
        </p:nvSpPr>
        <p:spPr bwMode="auto">
          <a:xfrm>
            <a:off x="4424292" y="2298221"/>
            <a:ext cx="1810447" cy="1435579"/>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EXECUTIVE OPERATIONAL</a:t>
            </a:r>
          </a:p>
          <a:p>
            <a:pPr eaLnBrk="0" hangingPunct="0"/>
            <a:r>
              <a:rPr lang="en-US" sz="1000" dirty="0" smtClean="0">
                <a:solidFill>
                  <a:srgbClr val="000000"/>
                </a:solidFill>
                <a:latin typeface="Arial"/>
                <a:cs typeface="Times New Roman" pitchFamily="18" charset="0"/>
              </a:rPr>
              <a:t>CVN/LHD/LHA SMO</a:t>
            </a:r>
          </a:p>
          <a:p>
            <a:pPr eaLnBrk="0" hangingPunct="0"/>
            <a:r>
              <a:rPr lang="en-US" sz="1000" dirty="0">
                <a:solidFill>
                  <a:srgbClr val="000000"/>
                </a:solidFill>
                <a:latin typeface="Arial"/>
                <a:cs typeface="Times New Roman" pitchFamily="18" charset="0"/>
              </a:rPr>
              <a:t>Group UMO</a:t>
            </a:r>
          </a:p>
          <a:p>
            <a:pPr eaLnBrk="0" hangingPunct="0"/>
            <a:r>
              <a:rPr lang="en-US" sz="1000" dirty="0" smtClean="0">
                <a:solidFill>
                  <a:srgbClr val="000000"/>
                </a:solidFill>
                <a:latin typeface="Arial"/>
                <a:cs typeface="Times New Roman" pitchFamily="18" charset="0"/>
              </a:rPr>
              <a:t>CATF Surgeon/FST OIC</a:t>
            </a:r>
          </a:p>
          <a:p>
            <a:pPr eaLnBrk="0" hangingPunct="0"/>
            <a:r>
              <a:rPr lang="en-US" sz="1000" dirty="0" smtClean="0">
                <a:solidFill>
                  <a:srgbClr val="000000"/>
                </a:solidFill>
                <a:latin typeface="Arial"/>
                <a:cs typeface="Times New Roman" pitchFamily="18" charset="0"/>
              </a:rPr>
              <a:t>MARDIV/MLG/Wing Surgeon</a:t>
            </a:r>
          </a:p>
          <a:p>
            <a:pPr eaLnBrk="0" hangingPunct="0"/>
            <a:r>
              <a:rPr lang="en-US" sz="1000" dirty="0" smtClean="0">
                <a:solidFill>
                  <a:srgbClr val="000000"/>
                </a:solidFill>
                <a:latin typeface="Arial"/>
                <a:cs typeface="Times New Roman" pitchFamily="18" charset="0"/>
              </a:rPr>
              <a:t>T-AH Director</a:t>
            </a:r>
          </a:p>
          <a:p>
            <a:pPr eaLnBrk="0" hangingPunct="0"/>
            <a:r>
              <a:rPr lang="en-US" sz="1000" dirty="0" smtClean="0">
                <a:solidFill>
                  <a:srgbClr val="000000"/>
                </a:solidFill>
                <a:latin typeface="Arial"/>
                <a:cs typeface="Times New Roman" pitchFamily="18" charset="0"/>
              </a:rPr>
              <a:t>Senior GHE billet</a:t>
            </a:r>
          </a:p>
          <a:p>
            <a:pPr eaLnBrk="0" hangingPunct="0"/>
            <a:endParaRPr lang="en-US" sz="1000" dirty="0">
              <a:solidFill>
                <a:srgbClr val="000000"/>
              </a:solidFill>
              <a:latin typeface="Arial"/>
              <a:cs typeface="Times New Roman" pitchFamily="18" charset="0"/>
            </a:endParaRPr>
          </a:p>
          <a:p>
            <a:pPr eaLnBrk="0" hangingPunct="0"/>
            <a:endParaRPr lang="en-US" sz="1000" i="1" dirty="0" smtClean="0">
              <a:solidFill>
                <a:srgbClr val="FF0000"/>
              </a:solidFill>
              <a:latin typeface="Arial"/>
              <a:cs typeface="Times New Roman" pitchFamily="18" charset="0"/>
            </a:endParaRPr>
          </a:p>
        </p:txBody>
      </p:sp>
      <p:sp>
        <p:nvSpPr>
          <p:cNvPr id="110" name="AutoShape 75"/>
          <p:cNvSpPr>
            <a:spLocks noChangeArrowheads="1"/>
          </p:cNvSpPr>
          <p:nvPr/>
        </p:nvSpPr>
        <p:spPr bwMode="auto">
          <a:xfrm>
            <a:off x="737452" y="3749528"/>
            <a:ext cx="4444146" cy="1005824"/>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rPr>
              <a:t>Residency/Board Cert  </a:t>
            </a:r>
            <a:r>
              <a:rPr lang="en-US" sz="1000" b="1" dirty="0" smtClean="0">
                <a:effectLst>
                  <a:outerShdw blurRad="38100" dist="38100" dir="2700000" algn="tl">
                    <a:srgbClr val="000000">
                      <a:alpha val="43137"/>
                    </a:srgbClr>
                  </a:outerShdw>
                </a:effectLst>
                <a:latin typeface="Arial"/>
                <a:sym typeface="Wingdings" panose="05000000000000000000" pitchFamily="2" charset="2"/>
              </a:rPr>
              <a:t> </a:t>
            </a:r>
            <a:r>
              <a:rPr lang="en-US" sz="1000" i="1" dirty="0" smtClean="0">
                <a:effectLst>
                  <a:outerShdw blurRad="38100" dist="38100" dir="2700000" algn="tl">
                    <a:srgbClr val="000000">
                      <a:alpha val="43137"/>
                    </a:srgbClr>
                  </a:outerShdw>
                </a:effectLst>
                <a:latin typeface="Arial"/>
                <a:sym typeface="Wingdings" panose="05000000000000000000" pitchFamily="2" charset="2"/>
              </a:rPr>
              <a:t>Must be board certified by CDR</a:t>
            </a:r>
            <a:endParaRPr lang="en-US" sz="1000" i="1" dirty="0" smtClean="0">
              <a:effectLst>
                <a:outerShdw blurRad="38100" dist="38100" dir="2700000" algn="tl">
                  <a:srgbClr val="000000">
                    <a:alpha val="43137"/>
                  </a:srgbClr>
                </a:outerShdw>
              </a:effectLst>
              <a:latin typeface="Arial"/>
            </a:endParaRPr>
          </a:p>
          <a:p>
            <a:pPr eaLnBrk="0" hangingPunct="0"/>
            <a:r>
              <a:rPr lang="en-US" sz="1000" dirty="0" smtClean="0">
                <a:solidFill>
                  <a:srgbClr val="000000"/>
                </a:solidFill>
                <a:latin typeface="Arial"/>
              </a:rPr>
              <a:t>MEC Committee Member</a:t>
            </a:r>
          </a:p>
          <a:p>
            <a:pPr eaLnBrk="0" hangingPunct="0"/>
            <a:r>
              <a:rPr lang="en-US" sz="1000" dirty="0" smtClean="0">
                <a:solidFill>
                  <a:srgbClr val="000000"/>
                </a:solidFill>
                <a:latin typeface="Arial"/>
              </a:rPr>
              <a:t>House Staff Council</a:t>
            </a:r>
          </a:p>
          <a:p>
            <a:pPr lvl="0" eaLnBrk="0" hangingPunct="0"/>
            <a:r>
              <a:rPr lang="en-US" sz="1000" dirty="0" smtClean="0">
                <a:solidFill>
                  <a:srgbClr val="000000"/>
                </a:solidFill>
                <a:latin typeface="Arial"/>
                <a:cs typeface="Times New Roman" pitchFamily="18" charset="0"/>
              </a:rPr>
              <a:t>Fellowship</a:t>
            </a:r>
          </a:p>
          <a:p>
            <a:pPr lvl="0" eaLnBrk="0" hangingPunct="0"/>
            <a:r>
              <a:rPr lang="en-US" sz="1000" dirty="0" smtClean="0">
                <a:solidFill>
                  <a:srgbClr val="000000"/>
                </a:solidFill>
                <a:latin typeface="Arial"/>
                <a:cs typeface="Times New Roman" pitchFamily="18" charset="0"/>
              </a:rPr>
              <a:t>Overseas Tour</a:t>
            </a:r>
            <a:endParaRPr lang="en-US" sz="1000" dirty="0">
              <a:solidFill>
                <a:srgbClr val="000000"/>
              </a:solidFill>
              <a:latin typeface="Arial"/>
              <a:cs typeface="Times New Roman" pitchFamily="18" charset="0"/>
            </a:endParaRPr>
          </a:p>
          <a:p>
            <a:pPr eaLnBrk="0" hangingPunct="0"/>
            <a:endParaRPr lang="en-US" sz="1000" dirty="0" smtClean="0">
              <a:solidFill>
                <a:srgbClr val="000000"/>
              </a:solidFill>
              <a:latin typeface="Arial"/>
            </a:endParaRPr>
          </a:p>
        </p:txBody>
      </p:sp>
      <p:sp>
        <p:nvSpPr>
          <p:cNvPr id="112" name="AutoShape 28"/>
          <p:cNvSpPr>
            <a:spLocks noChangeArrowheads="1"/>
          </p:cNvSpPr>
          <p:nvPr/>
        </p:nvSpPr>
        <p:spPr bwMode="auto">
          <a:xfrm>
            <a:off x="5181599" y="3733800"/>
            <a:ext cx="2761983" cy="1012916"/>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Associate Master Clinician/Master Clinician</a:t>
            </a:r>
          </a:p>
          <a:p>
            <a:pPr eaLnBrk="0" hangingPunct="0"/>
            <a:r>
              <a:rPr lang="en-US" sz="1000" dirty="0" smtClean="0">
                <a:solidFill>
                  <a:srgbClr val="000000"/>
                </a:solidFill>
                <a:latin typeface="Arial"/>
                <a:cs typeface="Times New Roman" pitchFamily="18" charset="0"/>
              </a:rPr>
              <a:t>Specialty Leader</a:t>
            </a:r>
          </a:p>
          <a:p>
            <a:pPr lvl="0" eaLnBrk="0" hangingPunct="0"/>
            <a:r>
              <a:rPr lang="en-US" sz="1000" dirty="0" smtClean="0">
                <a:solidFill>
                  <a:prstClr val="black"/>
                </a:solidFill>
                <a:latin typeface="Arial"/>
                <a:cs typeface="Times New Roman" pitchFamily="18" charset="0"/>
              </a:rPr>
              <a:t>Med </a:t>
            </a:r>
            <a:r>
              <a:rPr lang="en-US" sz="1000" dirty="0">
                <a:solidFill>
                  <a:prstClr val="black"/>
                </a:solidFill>
                <a:latin typeface="Arial"/>
                <a:cs typeface="Times New Roman" pitchFamily="18" charset="0"/>
              </a:rPr>
              <a:t>Exec Committee Chair</a:t>
            </a:r>
          </a:p>
          <a:p>
            <a:pPr eaLnBrk="0" hangingPunct="0"/>
            <a:r>
              <a:rPr lang="en-US" sz="1000" dirty="0" smtClean="0">
                <a:latin typeface="Arial"/>
                <a:cs typeface="Times New Roman" pitchFamily="18" charset="0"/>
              </a:rPr>
              <a:t>Residency Program Dir</a:t>
            </a:r>
          </a:p>
          <a:p>
            <a:pPr eaLnBrk="0" hangingPunct="0"/>
            <a:r>
              <a:rPr lang="en-US" sz="1000" dirty="0" smtClean="0">
                <a:latin typeface="Arial"/>
                <a:cs typeface="Times New Roman" pitchFamily="18" charset="0"/>
              </a:rPr>
              <a:t>Director at MTF</a:t>
            </a:r>
          </a:p>
        </p:txBody>
      </p:sp>
      <p:pic>
        <p:nvPicPr>
          <p:cNvPr id="92"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67" r="10412" b="65895"/>
          <a:stretch/>
        </p:blipFill>
        <p:spPr bwMode="auto">
          <a:xfrm>
            <a:off x="6553705" y="2007091"/>
            <a:ext cx="426840" cy="270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641" r="29050" b="71346"/>
          <a:stretch/>
        </p:blipFill>
        <p:spPr bwMode="auto">
          <a:xfrm>
            <a:off x="4623740" y="2018479"/>
            <a:ext cx="292762" cy="271901"/>
          </a:xfrm>
          <a:prstGeom prst="rect">
            <a:avLst/>
          </a:prstGeom>
          <a:solidFill>
            <a:srgbClr val="CCECFF"/>
          </a:solidFill>
          <a:ln>
            <a:noFill/>
          </a:ln>
          <a:effectLst>
            <a:softEdge rad="25400"/>
          </a:effectLst>
          <a:extLst/>
        </p:spPr>
      </p:pic>
      <p:pic>
        <p:nvPicPr>
          <p:cNvPr id="94"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298" t="1510" r="28267" b="69953"/>
          <a:stretch/>
        </p:blipFill>
        <p:spPr bwMode="auto">
          <a:xfrm>
            <a:off x="2759647" y="2019064"/>
            <a:ext cx="297183" cy="281120"/>
          </a:xfrm>
          <a:prstGeom prst="rect">
            <a:avLst/>
          </a:prstGeom>
          <a:noFill/>
          <a:ln>
            <a:noFill/>
          </a:ln>
          <a:effectLst>
            <a:softEdge rad="25400"/>
          </a:effectLst>
          <a:extLst/>
        </p:spPr>
      </p:pic>
      <p:pic>
        <p:nvPicPr>
          <p:cNvPr id="95"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341" t="1634" r="18549" b="68868"/>
          <a:stretch/>
        </p:blipFill>
        <p:spPr bwMode="auto">
          <a:xfrm>
            <a:off x="963966" y="2028131"/>
            <a:ext cx="284719" cy="269328"/>
          </a:xfrm>
          <a:prstGeom prst="rect">
            <a:avLst/>
          </a:prstGeom>
          <a:noFill/>
          <a:ln>
            <a:noFill/>
          </a:ln>
          <a:effectLst>
            <a:softEdge rad="254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rot="16200000">
            <a:off x="-1025705" y="3732958"/>
            <a:ext cx="3004349" cy="492443"/>
          </a:xfrm>
          <a:prstGeom prst="rect">
            <a:avLst/>
          </a:prstGeom>
          <a:noFill/>
        </p:spPr>
        <p:txBody>
          <a:bodyPr wrap="none" rtlCol="0">
            <a:spAutoFit/>
          </a:bodyPr>
          <a:lstStyle/>
          <a:p>
            <a:pPr algn="ctr"/>
            <a:r>
              <a:rPr lang="en-US" sz="1400" b="1" u="sng" dirty="0" smtClean="0"/>
              <a:t>Opportunities</a:t>
            </a:r>
          </a:p>
          <a:p>
            <a:pPr algn="ctr"/>
            <a:r>
              <a:rPr lang="en-US" sz="1200" u="sng" dirty="0" smtClean="0"/>
              <a:t>Educational</a:t>
            </a:r>
            <a:r>
              <a:rPr lang="en-US" sz="1200" dirty="0" smtClean="0"/>
              <a:t>  </a:t>
            </a:r>
            <a:r>
              <a:rPr lang="en-US" sz="1200" u="sng" dirty="0" smtClean="0"/>
              <a:t> Clinical</a:t>
            </a:r>
            <a:r>
              <a:rPr lang="en-US" sz="1200" dirty="0" smtClean="0"/>
              <a:t>              </a:t>
            </a:r>
            <a:r>
              <a:rPr lang="en-US" sz="1200" u="sng" dirty="0" smtClean="0"/>
              <a:t>Operational</a:t>
            </a:r>
            <a:endParaRPr lang="en-US" sz="1200" u="sng" dirty="0"/>
          </a:p>
        </p:txBody>
      </p:sp>
      <p:sp>
        <p:nvSpPr>
          <p:cNvPr id="34" name="AutoShape 29"/>
          <p:cNvSpPr>
            <a:spLocks noChangeArrowheads="1"/>
          </p:cNvSpPr>
          <p:nvPr/>
        </p:nvSpPr>
        <p:spPr bwMode="auto">
          <a:xfrm>
            <a:off x="737451" y="4762443"/>
            <a:ext cx="5237589" cy="705296"/>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BROC/BMDOC, AROC/AMDOC</a:t>
            </a:r>
            <a:endParaRPr lang="en-US" sz="1000" dirty="0">
              <a:solidFill>
                <a:srgbClr val="000000"/>
              </a:solidFill>
              <a:latin typeface="Arial"/>
              <a:cs typeface="Times New Roman" pitchFamily="18" charset="0"/>
            </a:endParaRPr>
          </a:p>
          <a:p>
            <a:pPr eaLnBrk="0" hangingPunct="0"/>
            <a:r>
              <a:rPr lang="en-US" sz="1000" dirty="0">
                <a:solidFill>
                  <a:srgbClr val="000000"/>
                </a:solidFill>
                <a:latin typeface="Arial"/>
                <a:cs typeface="Times New Roman" pitchFamily="18" charset="0"/>
              </a:rPr>
              <a:t>LSS </a:t>
            </a:r>
            <a:r>
              <a:rPr lang="en-US" sz="1000" dirty="0" smtClean="0">
                <a:solidFill>
                  <a:srgbClr val="000000"/>
                </a:solidFill>
                <a:latin typeface="Arial"/>
                <a:cs typeface="Times New Roman" pitchFamily="18" charset="0"/>
              </a:rPr>
              <a:t>Green/Yellow Belt</a:t>
            </a:r>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JPME1/JPME2</a:t>
            </a:r>
          </a:p>
          <a:p>
            <a:pPr eaLnBrk="0" hangingPunct="0"/>
            <a:r>
              <a:rPr lang="en-US" sz="1000" dirty="0" smtClean="0">
                <a:solidFill>
                  <a:srgbClr val="000000"/>
                </a:solidFill>
                <a:latin typeface="Arial"/>
                <a:cs typeface="Times New Roman" pitchFamily="18" charset="0"/>
              </a:rPr>
              <a:t>Tropical Medicine/Med Excellence</a:t>
            </a:r>
            <a:endParaRPr lang="en-US" sz="1000" dirty="0">
              <a:solidFill>
                <a:srgbClr val="000000"/>
              </a:solidFill>
              <a:latin typeface="Arial"/>
              <a:cs typeface="Times New Roman" pitchFamily="18" charset="0"/>
            </a:endParaRPr>
          </a:p>
        </p:txBody>
      </p:sp>
      <p:sp>
        <p:nvSpPr>
          <p:cNvPr id="37" name="AutoShape 29"/>
          <p:cNvSpPr>
            <a:spLocks noChangeArrowheads="1"/>
          </p:cNvSpPr>
          <p:nvPr/>
        </p:nvSpPr>
        <p:spPr bwMode="auto">
          <a:xfrm>
            <a:off x="5989801" y="4754579"/>
            <a:ext cx="1953782"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Degree- MBA, MHA</a:t>
            </a:r>
          </a:p>
          <a:p>
            <a:pPr eaLnBrk="0" hangingPunct="0"/>
            <a:r>
              <a:rPr lang="en-US" sz="1000" dirty="0" smtClean="0">
                <a:solidFill>
                  <a:srgbClr val="000000"/>
                </a:solidFill>
                <a:latin typeface="Arial"/>
                <a:cs typeface="Times New Roman" pitchFamily="18" charset="0"/>
              </a:rPr>
              <a:t>LSS Black/Master Black Belt</a:t>
            </a:r>
          </a:p>
          <a:p>
            <a:pPr eaLnBrk="0" hangingPunct="0"/>
            <a:r>
              <a:rPr lang="en-US" sz="1000" dirty="0" smtClean="0">
                <a:solidFill>
                  <a:srgbClr val="000000"/>
                </a:solidFill>
                <a:latin typeface="Arial"/>
                <a:cs typeface="Times New Roman" pitchFamily="18" charset="0"/>
              </a:rPr>
              <a:t>Navy Senior Leader Course</a:t>
            </a:r>
          </a:p>
          <a:p>
            <a:pPr eaLnBrk="0" hangingPunct="0"/>
            <a:r>
              <a:rPr lang="en-US" sz="1000" dirty="0" smtClean="0">
                <a:solidFill>
                  <a:srgbClr val="000000"/>
                </a:solidFill>
                <a:latin typeface="Arial"/>
                <a:cs typeface="Times New Roman" pitchFamily="18" charset="0"/>
              </a:rPr>
              <a:t>Naval War College</a:t>
            </a:r>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8" name="TextBox 37"/>
          <p:cNvSpPr txBox="1"/>
          <p:nvPr/>
        </p:nvSpPr>
        <p:spPr>
          <a:xfrm>
            <a:off x="737452" y="5475603"/>
            <a:ext cx="7206130" cy="1015663"/>
          </a:xfrm>
          <a:prstGeom prst="rect">
            <a:avLst/>
          </a:prstGeom>
          <a:noFill/>
          <a:ln>
            <a:solidFill>
              <a:schemeClr val="tx1"/>
            </a:solidFill>
            <a:prstDash val="solid"/>
          </a:ln>
        </p:spPr>
        <p:txBody>
          <a:bodyPr wrap="square" rtlCol="0">
            <a:spAutoFit/>
          </a:bodyPr>
          <a:lstStyle/>
          <a:p>
            <a:r>
              <a:rPr lang="en-US" sz="1000" b="1" dirty="0"/>
              <a:t>Operational </a:t>
            </a:r>
            <a:r>
              <a:rPr lang="en-US" sz="1000" b="1" dirty="0" smtClean="0"/>
              <a:t>Billets </a:t>
            </a:r>
            <a:r>
              <a:rPr lang="en-US" sz="1000" dirty="0" smtClean="0"/>
              <a:t>are </a:t>
            </a:r>
            <a:r>
              <a:rPr lang="en-US" sz="1000" dirty="0"/>
              <a:t>central to career </a:t>
            </a:r>
            <a:r>
              <a:rPr lang="en-US" sz="1000" dirty="0" smtClean="0"/>
              <a:t>progression and to the development of operational competency.  You should have completed at least one tour by the time you are in zone for CDR, if not more.  A senior operational tour or exec operational tour should be in your record by the time you are in zone for CAPT.  Executive Operational billets are increasingly nominative.</a:t>
            </a:r>
            <a:r>
              <a:rPr lang="en-US" sz="1000" dirty="0"/>
              <a:t/>
            </a:r>
            <a:br>
              <a:rPr lang="en-US" sz="1000" dirty="0"/>
            </a:br>
            <a:r>
              <a:rPr lang="en-US" sz="1000" b="1" dirty="0" smtClean="0"/>
              <a:t>MTF Leadership </a:t>
            </a:r>
            <a:r>
              <a:rPr lang="en-US" sz="1000" dirty="0" smtClean="0"/>
              <a:t>demonstrates clinical expertise and leadership: Chairing committees, leading divisions, departments and directorates.  The guidance above does not supplant but rather compliments demonstrating operational and clinical expertise.</a:t>
            </a:r>
            <a:endParaRPr lang="en-US" sz="1000" b="1" dirty="0" smtClean="0"/>
          </a:p>
          <a:p>
            <a:r>
              <a:rPr lang="en-US" sz="1000" b="1" dirty="0" smtClean="0">
                <a:solidFill>
                  <a:srgbClr val="000000"/>
                </a:solidFill>
                <a:latin typeface="Arial"/>
              </a:rPr>
              <a:t>Bottom Line</a:t>
            </a:r>
            <a:r>
              <a:rPr lang="en-US" sz="1000" dirty="0" smtClean="0">
                <a:solidFill>
                  <a:srgbClr val="000000"/>
                </a:solidFill>
                <a:latin typeface="Arial"/>
              </a:rPr>
              <a:t>: </a:t>
            </a:r>
            <a:r>
              <a:rPr lang="en-US" sz="1000" dirty="0">
                <a:solidFill>
                  <a:srgbClr val="000000"/>
                </a:solidFill>
                <a:latin typeface="Arial"/>
              </a:rPr>
              <a:t>Keeping operational currency </a:t>
            </a:r>
            <a:r>
              <a:rPr lang="en-US" sz="1000" dirty="0" smtClean="0">
                <a:solidFill>
                  <a:srgbClr val="000000"/>
                </a:solidFill>
                <a:latin typeface="Arial"/>
              </a:rPr>
              <a:t>and relevancy will </a:t>
            </a:r>
            <a:r>
              <a:rPr lang="en-US" sz="1000" dirty="0">
                <a:solidFill>
                  <a:srgbClr val="000000"/>
                </a:solidFill>
                <a:latin typeface="Arial"/>
              </a:rPr>
              <a:t>be critical moving forward to justify Navy Medicine in uniform</a:t>
            </a:r>
            <a:r>
              <a:rPr lang="en-US" sz="1000" dirty="0" smtClean="0">
                <a:solidFill>
                  <a:srgbClr val="000000"/>
                </a:solidFill>
                <a:latin typeface="Arial"/>
              </a:rPr>
              <a:t>.</a:t>
            </a:r>
            <a:endParaRPr lang="en-US" sz="1000" b="1" dirty="0">
              <a:solidFill>
                <a:srgbClr val="000000"/>
              </a:solidFill>
              <a:latin typeface="Arial"/>
            </a:endParaRPr>
          </a:p>
        </p:txBody>
      </p:sp>
      <p:sp>
        <p:nvSpPr>
          <p:cNvPr id="7" name="TextBox 6"/>
          <p:cNvSpPr txBox="1"/>
          <p:nvPr/>
        </p:nvSpPr>
        <p:spPr>
          <a:xfrm>
            <a:off x="2330787" y="2436965"/>
            <a:ext cx="2084225" cy="707886"/>
          </a:xfrm>
          <a:prstGeom prst="rect">
            <a:avLst/>
          </a:prstGeom>
          <a:noFill/>
        </p:spPr>
        <p:txBody>
          <a:bodyPr wrap="none" rtlCol="0">
            <a:spAutoFit/>
          </a:bodyPr>
          <a:lstStyle/>
          <a:p>
            <a:pPr eaLnBrk="0" hangingPunct="0"/>
            <a:r>
              <a:rPr lang="en-US" sz="1000" b="1" u="sng" dirty="0" smtClean="0">
                <a:latin typeface="Arial"/>
              </a:rPr>
              <a:t>SENIOR OPERATIONAL</a:t>
            </a:r>
          </a:p>
          <a:p>
            <a:pPr eaLnBrk="0" hangingPunct="0"/>
            <a:r>
              <a:rPr lang="en-US" sz="1000" dirty="0">
                <a:solidFill>
                  <a:srgbClr val="000000"/>
                </a:solidFill>
                <a:latin typeface="Arial"/>
              </a:rPr>
              <a:t>Regional/Group </a:t>
            </a:r>
            <a:r>
              <a:rPr lang="en-US" sz="1000" dirty="0" smtClean="0">
                <a:solidFill>
                  <a:srgbClr val="000000"/>
                </a:solidFill>
                <a:latin typeface="Arial"/>
              </a:rPr>
              <a:t>FS/UMO</a:t>
            </a:r>
          </a:p>
          <a:p>
            <a:pPr eaLnBrk="0" hangingPunct="0"/>
            <a:r>
              <a:rPr lang="en-US" sz="1000" dirty="0" smtClean="0">
                <a:solidFill>
                  <a:srgbClr val="000000"/>
                </a:solidFill>
                <a:latin typeface="Arial"/>
              </a:rPr>
              <a:t>Large Deck/Group </a:t>
            </a:r>
            <a:r>
              <a:rPr lang="en-US" sz="1000" dirty="0">
                <a:solidFill>
                  <a:srgbClr val="000000"/>
                </a:solidFill>
                <a:latin typeface="Arial"/>
              </a:rPr>
              <a:t>SMO</a:t>
            </a:r>
          </a:p>
          <a:p>
            <a:pPr eaLnBrk="0" hangingPunct="0"/>
            <a:r>
              <a:rPr lang="en-US" sz="1000" dirty="0">
                <a:solidFill>
                  <a:srgbClr val="000000"/>
                </a:solidFill>
                <a:latin typeface="Arial"/>
              </a:rPr>
              <a:t>Regimental </a:t>
            </a:r>
            <a:r>
              <a:rPr lang="en-US" sz="1000" dirty="0" smtClean="0">
                <a:solidFill>
                  <a:srgbClr val="000000"/>
                </a:solidFill>
                <a:latin typeface="Arial"/>
              </a:rPr>
              <a:t>Surgeon/</a:t>
            </a:r>
            <a:r>
              <a:rPr lang="en-US" sz="1000" dirty="0" err="1" smtClean="0">
                <a:solidFill>
                  <a:srgbClr val="000000"/>
                </a:solidFill>
                <a:latin typeface="Arial"/>
              </a:rPr>
              <a:t>MedBN</a:t>
            </a:r>
            <a:r>
              <a:rPr lang="en-US" sz="1000" dirty="0" smtClean="0">
                <a:solidFill>
                  <a:srgbClr val="000000"/>
                </a:solidFill>
                <a:latin typeface="Arial"/>
              </a:rPr>
              <a:t> staff</a:t>
            </a:r>
            <a:endParaRPr lang="en-US" sz="1000" dirty="0">
              <a:solidFill>
                <a:srgbClr val="000000"/>
              </a:solidFill>
              <a:latin typeface="Arial"/>
            </a:endParaRPr>
          </a:p>
        </p:txBody>
      </p:sp>
      <p:sp>
        <p:nvSpPr>
          <p:cNvPr id="8" name="TextBox 7"/>
          <p:cNvSpPr txBox="1"/>
          <p:nvPr/>
        </p:nvSpPr>
        <p:spPr>
          <a:xfrm>
            <a:off x="731971" y="3051456"/>
            <a:ext cx="3302507" cy="1015663"/>
          </a:xfrm>
          <a:prstGeom prst="rect">
            <a:avLst/>
          </a:prstGeom>
          <a:noFill/>
        </p:spPr>
        <p:txBody>
          <a:bodyPr wrap="none" rtlCol="0">
            <a:spAutoFit/>
          </a:bodyPr>
          <a:lstStyle/>
          <a:p>
            <a:pPr eaLnBrk="0" hangingPunct="0"/>
            <a:r>
              <a:rPr lang="en-US" sz="1000" dirty="0" smtClean="0">
                <a:solidFill>
                  <a:srgbClr val="000000"/>
                </a:solidFill>
                <a:latin typeface="Arial"/>
              </a:rPr>
              <a:t>GHE </a:t>
            </a:r>
            <a:r>
              <a:rPr lang="en-US" sz="1000" dirty="0">
                <a:solidFill>
                  <a:srgbClr val="000000"/>
                </a:solidFill>
                <a:latin typeface="Arial"/>
              </a:rPr>
              <a:t>Staff </a:t>
            </a:r>
            <a:r>
              <a:rPr lang="en-US" sz="1000" dirty="0" smtClean="0">
                <a:solidFill>
                  <a:srgbClr val="000000"/>
                </a:solidFill>
                <a:latin typeface="Arial"/>
              </a:rPr>
              <a:t>Officer,</a:t>
            </a:r>
          </a:p>
          <a:p>
            <a:pPr eaLnBrk="0" hangingPunct="0"/>
            <a:r>
              <a:rPr lang="en-US" sz="1000" dirty="0" smtClean="0">
                <a:solidFill>
                  <a:srgbClr val="000000"/>
                </a:solidFill>
                <a:latin typeface="Arial"/>
                <a:cs typeface="Times New Roman" pitchFamily="18" charset="0"/>
              </a:rPr>
              <a:t>T-AH deployment</a:t>
            </a:r>
            <a:endParaRPr lang="en-US" sz="1000" dirty="0">
              <a:solidFill>
                <a:srgbClr val="000000"/>
              </a:solidFill>
              <a:latin typeface="Arial"/>
              <a:cs typeface="Times New Roman" pitchFamily="18" charset="0"/>
            </a:endParaRPr>
          </a:p>
          <a:p>
            <a:pPr eaLnBrk="0" hangingPunct="0"/>
            <a:endParaRPr lang="en-US" sz="1000" dirty="0">
              <a:solidFill>
                <a:srgbClr val="EB6115"/>
              </a:solidFill>
              <a:latin typeface="Arial"/>
              <a:cs typeface="Times New Roman" pitchFamily="18" charset="0"/>
            </a:endParaRPr>
          </a:p>
          <a:p>
            <a:pPr lvl="0"/>
            <a:r>
              <a:rPr lang="en-US" sz="1000" i="1" dirty="0">
                <a:solidFill>
                  <a:prstClr val="black"/>
                </a:solidFill>
                <a:effectLst>
                  <a:outerShdw blurRad="38100" dist="38100" dir="2700000" algn="tl">
                    <a:srgbClr val="000000">
                      <a:alpha val="43137"/>
                    </a:srgbClr>
                  </a:outerShdw>
                </a:effectLst>
              </a:rPr>
              <a:t>Must complete at least one tour before in zone for CDR</a:t>
            </a:r>
          </a:p>
          <a:p>
            <a:pPr eaLnBrk="0" hangingPunct="0"/>
            <a:endParaRPr lang="en-US" sz="1000" i="1" dirty="0" smtClean="0">
              <a:solidFill>
                <a:srgbClr val="FF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Tree>
    <p:extLst>
      <p:ext uri="{BB962C8B-B14F-4D97-AF65-F5344CB8AC3E}">
        <p14:creationId xmlns:p14="http://schemas.microsoft.com/office/powerpoint/2010/main" val="18979932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77"/>
          <p:cNvGrpSpPr>
            <a:grpSpLocks/>
          </p:cNvGrpSpPr>
          <p:nvPr/>
        </p:nvGrpSpPr>
        <p:grpSpPr bwMode="auto">
          <a:xfrm>
            <a:off x="563570" y="1897487"/>
            <a:ext cx="8310893" cy="380389"/>
            <a:chOff x="100" y="2555"/>
            <a:chExt cx="5664" cy="413"/>
          </a:xfrm>
        </p:grpSpPr>
        <p:sp>
          <p:nvSpPr>
            <p:cNvPr id="105" name="Line 79"/>
            <p:cNvSpPr>
              <a:spLocks noChangeShapeType="1"/>
            </p:cNvSpPr>
            <p:nvPr/>
          </p:nvSpPr>
          <p:spPr bwMode="auto">
            <a:xfrm flipV="1">
              <a:off x="202" y="2660"/>
              <a:ext cx="5467" cy="1"/>
            </a:xfrm>
            <a:prstGeom prst="line">
              <a:avLst/>
            </a:prstGeom>
            <a:noFill/>
            <a:ln w="25400">
              <a:solidFill>
                <a:schemeClr val="tx1"/>
              </a:solidFill>
              <a:round/>
              <a:headEnd/>
              <a:tailEnd type="triangle" w="med" len="med"/>
            </a:ln>
          </p:spPr>
          <p:txBody>
            <a:bodyPr wrap="none" anchor="ctr"/>
            <a:lstStyle/>
            <a:p>
              <a:pPr eaLnBrk="0" hangingPunct="0"/>
              <a:endParaRPr lang="en-US" sz="2400">
                <a:solidFill>
                  <a:srgbClr val="000000"/>
                </a:solidFill>
                <a:latin typeface="Arial"/>
              </a:endParaRPr>
            </a:p>
          </p:txBody>
        </p:sp>
        <p:sp>
          <p:nvSpPr>
            <p:cNvPr id="104" name="Rectangle 78"/>
            <p:cNvSpPr>
              <a:spLocks noChangeArrowheads="1"/>
            </p:cNvSpPr>
            <p:nvPr/>
          </p:nvSpPr>
          <p:spPr bwMode="auto">
            <a:xfrm>
              <a:off x="100" y="2601"/>
              <a:ext cx="5664" cy="367"/>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1600" dirty="0">
                  <a:solidFill>
                    <a:srgbClr val="000000"/>
                  </a:solidFill>
                  <a:latin typeface="Times New Roman" pitchFamily="18" charset="0"/>
                  <a:cs typeface="Times New Roman" pitchFamily="18" charset="0"/>
                </a:rPr>
                <a:t> </a:t>
              </a:r>
              <a:r>
                <a:rPr lang="en-US" sz="1400" b="1" dirty="0">
                  <a:solidFill>
                    <a:srgbClr val="000000"/>
                  </a:solidFill>
                  <a:latin typeface="Arial"/>
                  <a:cs typeface="Times New Roman" pitchFamily="18" charset="0"/>
                </a:rPr>
                <a:t> </a:t>
              </a:r>
              <a:r>
                <a:rPr lang="en-US" sz="1400" b="1" dirty="0" smtClean="0">
                  <a:solidFill>
                    <a:srgbClr val="000000"/>
                  </a:solidFill>
                  <a:latin typeface="Arial"/>
                  <a:cs typeface="Times New Roman" pitchFamily="18" charset="0"/>
                </a:rPr>
                <a:t>                                       </a:t>
              </a:r>
              <a:r>
                <a:rPr lang="en-US" sz="1000" b="1" dirty="0" smtClean="0">
                  <a:solidFill>
                    <a:srgbClr val="000000"/>
                  </a:solidFill>
                  <a:latin typeface="Arial"/>
                  <a:cs typeface="Times New Roman" pitchFamily="18" charset="0"/>
                </a:rPr>
                <a:t>6                                                12                                                    18                                          24         </a:t>
              </a:r>
              <a:r>
                <a:rPr lang="en-US" sz="1400" b="1" dirty="0" smtClean="0">
                  <a:solidFill>
                    <a:srgbClr val="000000"/>
                  </a:solidFill>
                  <a:latin typeface="Arial"/>
                  <a:cs typeface="Times New Roman" pitchFamily="18" charset="0"/>
                </a:rPr>
                <a:t>   </a:t>
              </a:r>
              <a:endParaRPr lang="en-US" sz="1400" b="1" dirty="0">
                <a:solidFill>
                  <a:srgbClr val="000000"/>
                </a:solidFill>
                <a:latin typeface="Arial"/>
                <a:cs typeface="Times New Roman" pitchFamily="18" charset="0"/>
              </a:endParaRPr>
            </a:p>
          </p:txBody>
        </p:sp>
        <p:sp>
          <p:nvSpPr>
            <p:cNvPr id="106" name="Line 80"/>
            <p:cNvSpPr>
              <a:spLocks noChangeShapeType="1"/>
            </p:cNvSpPr>
            <p:nvPr/>
          </p:nvSpPr>
          <p:spPr bwMode="auto">
            <a:xfrm>
              <a:off x="204" y="2555"/>
              <a:ext cx="0" cy="191"/>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5" name="Line 93"/>
            <p:cNvSpPr>
              <a:spLocks noChangeShapeType="1"/>
            </p:cNvSpPr>
            <p:nvPr/>
          </p:nvSpPr>
          <p:spPr bwMode="auto">
            <a:xfrm flipH="1">
              <a:off x="3788" y="2653"/>
              <a:ext cx="0" cy="80"/>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7" name="Line 95"/>
            <p:cNvSpPr>
              <a:spLocks noChangeShapeType="1"/>
            </p:cNvSpPr>
            <p:nvPr/>
          </p:nvSpPr>
          <p:spPr bwMode="auto">
            <a:xfrm>
              <a:off x="4766" y="2653"/>
              <a:ext cx="0" cy="68"/>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2" name="Line 100"/>
            <p:cNvSpPr>
              <a:spLocks noChangeShapeType="1"/>
            </p:cNvSpPr>
            <p:nvPr/>
          </p:nvSpPr>
          <p:spPr bwMode="auto">
            <a:xfrm>
              <a:off x="2555" y="2660"/>
              <a:ext cx="0" cy="73"/>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5" name="Line 103"/>
            <p:cNvSpPr>
              <a:spLocks noChangeShapeType="1"/>
            </p:cNvSpPr>
            <p:nvPr/>
          </p:nvSpPr>
          <p:spPr bwMode="auto">
            <a:xfrm flipH="1">
              <a:off x="1435" y="2674"/>
              <a:ext cx="0" cy="59"/>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grpSp>
      <p:sp>
        <p:nvSpPr>
          <p:cNvPr id="3091" name="Rectangle 80"/>
          <p:cNvSpPr>
            <a:spLocks noChangeArrowheads="1"/>
          </p:cNvSpPr>
          <p:nvPr/>
        </p:nvSpPr>
        <p:spPr bwMode="auto">
          <a:xfrm>
            <a:off x="1143000" y="381000"/>
            <a:ext cx="7744800" cy="923330"/>
          </a:xfrm>
          <a:prstGeom prst="rect">
            <a:avLst/>
          </a:prstGeom>
          <a:noFill/>
          <a:ln w="9525">
            <a:noFill/>
            <a:miter lim="800000"/>
            <a:headEnd/>
            <a:tailEnd/>
          </a:ln>
        </p:spPr>
        <p:txBody>
          <a:bodyPr wrap="square" lIns="0" tIns="0" rIns="0" bIns="0">
            <a:spAutoFit/>
          </a:bodyPr>
          <a:lstStyle/>
          <a:p>
            <a:pPr algn="ctr" eaLnBrk="0" hangingPunct="0"/>
            <a:r>
              <a:rPr lang="en-US" sz="3600" b="1" dirty="0" smtClean="0">
                <a:solidFill>
                  <a:srgbClr val="000000"/>
                </a:solidFill>
                <a:latin typeface="Arial"/>
                <a:cs typeface="Times New Roman" pitchFamily="18" charset="0"/>
              </a:rPr>
              <a:t>MC</a:t>
            </a:r>
            <a:r>
              <a:rPr lang="en-US" sz="3600" b="1" dirty="0" smtClean="0">
                <a:latin typeface="Arial"/>
                <a:cs typeface="Times New Roman" pitchFamily="18" charset="0"/>
              </a:rPr>
              <a:t> Pediatrics </a:t>
            </a:r>
            <a:r>
              <a:rPr lang="en-US" sz="3600" b="1" dirty="0" smtClean="0">
                <a:solidFill>
                  <a:srgbClr val="000000"/>
                </a:solidFill>
                <a:latin typeface="Arial"/>
                <a:cs typeface="Times New Roman" pitchFamily="18" charset="0"/>
              </a:rPr>
              <a:t>Planner</a:t>
            </a:r>
          </a:p>
          <a:p>
            <a:pPr algn="ctr" eaLnBrk="0" hangingPunct="0"/>
            <a:r>
              <a:rPr lang="en-US" sz="1200" b="1">
                <a:solidFill>
                  <a:srgbClr val="000000"/>
                </a:solidFill>
                <a:latin typeface="Arial"/>
                <a:cs typeface="Times New Roman" pitchFamily="18" charset="0"/>
              </a:rPr>
              <a:t>Includes Neonatology and Developmental</a:t>
            </a:r>
          </a:p>
          <a:p>
            <a:pPr algn="ctr" eaLnBrk="0" hangingPunct="0"/>
            <a:endParaRPr lang="en-US" sz="1200" b="1" dirty="0">
              <a:solidFill>
                <a:srgbClr val="000000"/>
              </a:solidFill>
              <a:latin typeface="Arial"/>
              <a:cs typeface="Times New Roman" pitchFamily="18" charset="0"/>
            </a:endParaRPr>
          </a:p>
        </p:txBody>
      </p:sp>
      <p:sp>
        <p:nvSpPr>
          <p:cNvPr id="57" name="AutoShape 28"/>
          <p:cNvSpPr>
            <a:spLocks noChangeArrowheads="1"/>
          </p:cNvSpPr>
          <p:nvPr/>
        </p:nvSpPr>
        <p:spPr bwMode="auto">
          <a:xfrm>
            <a:off x="6244019" y="2300123"/>
            <a:ext cx="1699564" cy="1733432"/>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SENIOR EXECUTIVE</a:t>
            </a:r>
          </a:p>
          <a:p>
            <a:pPr eaLnBrk="0" hangingPunct="0"/>
            <a:r>
              <a:rPr lang="en-US" sz="1000" dirty="0" smtClean="0">
                <a:solidFill>
                  <a:srgbClr val="000000"/>
                </a:solidFill>
                <a:latin typeface="Arial"/>
                <a:cs typeface="Times New Roman" pitchFamily="18" charset="0"/>
              </a:rPr>
              <a:t>TYCOM, Fleet, MEF</a:t>
            </a:r>
          </a:p>
          <a:p>
            <a:pPr marL="171450" indent="-171450" eaLnBrk="0" hangingPunct="0">
              <a:buFontTx/>
              <a:buChar char="-"/>
            </a:pPr>
            <a:r>
              <a:rPr lang="en-US" sz="1000" dirty="0" smtClean="0">
                <a:solidFill>
                  <a:srgbClr val="000000"/>
                </a:solidFill>
                <a:latin typeface="Arial"/>
                <a:cs typeface="Times New Roman" pitchFamily="18" charset="0"/>
              </a:rPr>
              <a:t>All nominative positions</a:t>
            </a:r>
          </a:p>
          <a:p>
            <a:pPr marL="171450" indent="-171450" eaLnBrk="0" hangingPunct="0">
              <a:buFontTx/>
              <a:buChar char="-"/>
            </a:pPr>
            <a:r>
              <a:rPr lang="en-US" sz="1000" dirty="0" smtClean="0">
                <a:solidFill>
                  <a:srgbClr val="000000"/>
                </a:solidFill>
                <a:latin typeface="Arial"/>
                <a:cs typeface="Times New Roman" pitchFamily="18" charset="0"/>
              </a:rPr>
              <a:t>Selected by corps chief</a:t>
            </a:r>
          </a:p>
          <a:p>
            <a:pPr marL="171450" indent="-171450" eaLnBrk="0" hangingPunct="0">
              <a:buFontTx/>
              <a:buChar char="-"/>
            </a:pPr>
            <a:r>
              <a:rPr lang="en-US" sz="1000" dirty="0" smtClean="0">
                <a:solidFill>
                  <a:srgbClr val="000000"/>
                </a:solidFill>
                <a:latin typeface="Arial"/>
                <a:cs typeface="Times New Roman" pitchFamily="18" charset="0"/>
              </a:rPr>
              <a:t>Must have significant</a:t>
            </a:r>
          </a:p>
          <a:p>
            <a:pPr eaLnBrk="0" hangingPunct="0"/>
            <a:r>
              <a:rPr lang="en-US" sz="1000" dirty="0">
                <a:solidFill>
                  <a:srgbClr val="000000"/>
                </a:solidFill>
                <a:latin typeface="Arial"/>
                <a:cs typeface="Times New Roman" pitchFamily="18" charset="0"/>
              </a:rPr>
              <a:t>o</a:t>
            </a:r>
            <a:r>
              <a:rPr lang="en-US" sz="1000" dirty="0" smtClean="0">
                <a:solidFill>
                  <a:srgbClr val="000000"/>
                </a:solidFill>
                <a:latin typeface="Arial"/>
                <a:cs typeface="Times New Roman" pitchFamily="18" charset="0"/>
              </a:rPr>
              <a:t>perational experience</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Talk to SL, detailer and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Corps Chief leadership to</a:t>
            </a:r>
          </a:p>
          <a:p>
            <a:pPr eaLnBrk="0" hangingPunct="0"/>
            <a:r>
              <a:rPr lang="en-US" sz="1000" i="1" dirty="0">
                <a:effectLst>
                  <a:outerShdw blurRad="38100" dist="38100" dir="2700000" algn="tl">
                    <a:srgbClr val="000000">
                      <a:alpha val="43137"/>
                    </a:srgbClr>
                  </a:outerShdw>
                </a:effectLst>
                <a:latin typeface="Arial"/>
                <a:cs typeface="Times New Roman" pitchFamily="18" charset="0"/>
              </a:rPr>
              <a:t>i</a:t>
            </a:r>
            <a:r>
              <a:rPr lang="en-US" sz="1000" i="1" dirty="0" smtClean="0">
                <a:effectLst>
                  <a:outerShdw blurRad="38100" dist="38100" dir="2700000" algn="tl">
                    <a:srgbClr val="000000">
                      <a:alpha val="43137"/>
                    </a:srgbClr>
                  </a:outerShdw>
                </a:effectLst>
                <a:latin typeface="Arial"/>
                <a:cs typeface="Times New Roman" pitchFamily="18" charset="0"/>
              </a:rPr>
              <a:t>nquire about nominative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billets.</a:t>
            </a:r>
          </a:p>
        </p:txBody>
      </p:sp>
      <p:sp>
        <p:nvSpPr>
          <p:cNvPr id="58" name="AutoShape 29"/>
          <p:cNvSpPr>
            <a:spLocks noChangeArrowheads="1"/>
          </p:cNvSpPr>
          <p:nvPr/>
        </p:nvSpPr>
        <p:spPr bwMode="auto">
          <a:xfrm>
            <a:off x="713236" y="2297458"/>
            <a:ext cx="3711055" cy="1750541"/>
          </a:xfrm>
          <a:prstGeom prst="roundRect">
            <a:avLst>
              <a:gd name="adj" fmla="val 16667"/>
            </a:avLst>
          </a:prstGeom>
          <a:solidFill>
            <a:srgbClr val="CCECFF"/>
          </a:solidFill>
          <a:ln w="9525">
            <a:solidFill>
              <a:schemeClr val="tx1"/>
            </a:solidFill>
            <a:round/>
            <a:headEnd/>
            <a:tailEnd/>
          </a:ln>
        </p:spPr>
        <p:txBody>
          <a:bodyPr wrap="none" lIns="36576" numCol="2" anchor="ctr"/>
          <a:lstStyle/>
          <a:p>
            <a:pPr eaLnBrk="0" hangingPunct="0"/>
            <a:r>
              <a:rPr lang="en-US" sz="1000" b="1" u="sng" dirty="0" smtClean="0">
                <a:solidFill>
                  <a:srgbClr val="000000"/>
                </a:solidFill>
                <a:latin typeface="Arial"/>
                <a:cs typeface="Times New Roman" pitchFamily="18" charset="0"/>
              </a:rPr>
              <a:t>JUNIOR OPERATIONAL    </a:t>
            </a:r>
          </a:p>
          <a:p>
            <a:pPr eaLnBrk="0" hangingPunct="0"/>
            <a:r>
              <a:rPr lang="en-US" sz="1000" dirty="0" smtClean="0">
                <a:solidFill>
                  <a:srgbClr val="000000"/>
                </a:solidFill>
                <a:latin typeface="Arial"/>
                <a:cs typeface="Times New Roman" pitchFamily="18" charset="0"/>
              </a:rPr>
              <a:t>Squadron/Unit FS or UMO</a:t>
            </a:r>
          </a:p>
          <a:p>
            <a:pPr eaLnBrk="0" hangingPunct="0"/>
            <a:r>
              <a:rPr lang="en-US" sz="1000" dirty="0" smtClean="0">
                <a:solidFill>
                  <a:srgbClr val="000000"/>
                </a:solidFill>
                <a:latin typeface="Arial"/>
                <a:cs typeface="Times New Roman" pitchFamily="18" charset="0"/>
              </a:rPr>
              <a:t>Small Deck SMO</a:t>
            </a:r>
          </a:p>
          <a:p>
            <a:pPr eaLnBrk="0" hangingPunct="0"/>
            <a:r>
              <a:rPr lang="en-US" sz="1000" dirty="0" smtClean="0">
                <a:solidFill>
                  <a:srgbClr val="000000"/>
                </a:solidFill>
                <a:latin typeface="Arial"/>
                <a:cs typeface="Times New Roman" pitchFamily="18" charset="0"/>
              </a:rPr>
              <a:t>USMC Battalion Surgeon</a:t>
            </a: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91" name="Text Box 67"/>
          <p:cNvSpPr txBox="1">
            <a:spLocks noChangeArrowheads="1"/>
          </p:cNvSpPr>
          <p:nvPr/>
        </p:nvSpPr>
        <p:spPr bwMode="auto">
          <a:xfrm>
            <a:off x="218402" y="1134009"/>
            <a:ext cx="8707195" cy="779059"/>
          </a:xfrm>
          <a:prstGeom prst="rect">
            <a:avLst/>
          </a:prstGeom>
          <a:noFill/>
          <a:ln w="9525">
            <a:noFill/>
            <a:miter lim="800000"/>
            <a:headEnd/>
            <a:tailEnd/>
          </a:ln>
          <a:effectLst/>
        </p:spPr>
        <p:txBody>
          <a:bodyPr wrap="square">
            <a:spAutoFit/>
          </a:bodyPr>
          <a:lstStyle/>
          <a:p>
            <a:pPr eaLnBrk="0" hangingPunct="0">
              <a:lnSpc>
                <a:spcPct val="85000"/>
              </a:lnSpc>
              <a:defRPr/>
            </a:pPr>
            <a:r>
              <a:rPr lang="en-US" sz="1050" b="1" dirty="0">
                <a:solidFill>
                  <a:srgbClr val="000000"/>
                </a:solidFill>
                <a:latin typeface="Arial"/>
              </a:rPr>
              <a:t>Intent: </a:t>
            </a:r>
            <a:r>
              <a:rPr lang="en-US" sz="1050" dirty="0">
                <a:solidFill>
                  <a:srgbClr val="000000"/>
                </a:solidFill>
                <a:latin typeface="Arial"/>
              </a:rPr>
              <a:t>The Navy </a:t>
            </a:r>
            <a:r>
              <a:rPr lang="en-US" sz="1050" dirty="0" smtClean="0">
                <a:solidFill>
                  <a:srgbClr val="000000"/>
                </a:solidFill>
                <a:latin typeface="Arial"/>
              </a:rPr>
              <a:t>MC Career Progression slide displays the larger leadership and promotional spectrum with an operational focus.  This slide specifically addresses opportunities within </a:t>
            </a:r>
            <a:r>
              <a:rPr lang="en-US" sz="1050" dirty="0" smtClean="0">
                <a:latin typeface="Arial"/>
              </a:rPr>
              <a:t>the pediatrics </a:t>
            </a:r>
            <a:r>
              <a:rPr lang="en-US" sz="1050" dirty="0" smtClean="0">
                <a:solidFill>
                  <a:srgbClr val="000000"/>
                </a:solidFill>
                <a:latin typeface="Arial"/>
              </a:rPr>
              <a:t>career pathway and suitable operational billets.</a:t>
            </a:r>
            <a:r>
              <a:rPr lang="en-US" sz="1050" dirty="0">
                <a:solidFill>
                  <a:srgbClr val="000000"/>
                </a:solidFill>
                <a:latin typeface="Arial"/>
              </a:rPr>
              <a:t/>
            </a:r>
            <a:br>
              <a:rPr lang="en-US" sz="1050" dirty="0">
                <a:solidFill>
                  <a:srgbClr val="000000"/>
                </a:solidFill>
                <a:latin typeface="Arial"/>
              </a:rPr>
            </a:br>
            <a:r>
              <a:rPr lang="en-US" sz="1050" b="1" dirty="0" smtClean="0">
                <a:solidFill>
                  <a:srgbClr val="000000"/>
                </a:solidFill>
                <a:latin typeface="Arial"/>
              </a:rPr>
              <a:t>Expectations</a:t>
            </a:r>
            <a:r>
              <a:rPr lang="en-US" sz="1050" b="1" dirty="0">
                <a:solidFill>
                  <a:srgbClr val="000000"/>
                </a:solidFill>
                <a:latin typeface="Arial"/>
              </a:rPr>
              <a:t>:</a:t>
            </a:r>
            <a:r>
              <a:rPr lang="en-US" sz="1050" dirty="0">
                <a:solidFill>
                  <a:srgbClr val="000000"/>
                </a:solidFill>
                <a:latin typeface="Arial"/>
              </a:rPr>
              <a:t> </a:t>
            </a:r>
            <a:r>
              <a:rPr lang="en-US" sz="1050" dirty="0" smtClean="0">
                <a:solidFill>
                  <a:srgbClr val="000000"/>
                </a:solidFill>
                <a:latin typeface="Arial"/>
              </a:rPr>
              <a:t>The career minded Navy Physician is expected to balance the demands of excellence as a physician against those of operational medicine leadership.  Maintaining currency in the three domains listed below is optimal and requires intentional career management.  The listed opportunities are illustrative but not exhaustive.  </a:t>
            </a:r>
            <a:endParaRPr lang="en-US" sz="1050" b="1" dirty="0">
              <a:solidFill>
                <a:srgbClr val="000000"/>
              </a:solidFill>
              <a:latin typeface="Arial"/>
            </a:endParaRPr>
          </a:p>
        </p:txBody>
      </p:sp>
      <p:sp>
        <p:nvSpPr>
          <p:cNvPr id="98" name="AutoShape 76"/>
          <p:cNvSpPr>
            <a:spLocks noChangeArrowheads="1"/>
          </p:cNvSpPr>
          <p:nvPr/>
        </p:nvSpPr>
        <p:spPr bwMode="auto">
          <a:xfrm>
            <a:off x="4424292" y="2298220"/>
            <a:ext cx="1810447" cy="1702505"/>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EXECUTIVE OPERATIONAL</a:t>
            </a:r>
          </a:p>
          <a:p>
            <a:pPr eaLnBrk="0" hangingPunct="0"/>
            <a:r>
              <a:rPr lang="en-US" sz="1000" dirty="0" smtClean="0">
                <a:solidFill>
                  <a:srgbClr val="000000"/>
                </a:solidFill>
                <a:latin typeface="Arial"/>
                <a:cs typeface="Times New Roman" pitchFamily="18" charset="0"/>
              </a:rPr>
              <a:t>CVN/LHD/LHA SMO</a:t>
            </a:r>
          </a:p>
          <a:p>
            <a:pPr eaLnBrk="0" hangingPunct="0"/>
            <a:r>
              <a:rPr lang="en-US" sz="1000" dirty="0">
                <a:solidFill>
                  <a:srgbClr val="000000"/>
                </a:solidFill>
                <a:latin typeface="Arial"/>
                <a:cs typeface="Times New Roman" pitchFamily="18" charset="0"/>
              </a:rPr>
              <a:t>Group UMO</a:t>
            </a:r>
          </a:p>
          <a:p>
            <a:pPr eaLnBrk="0" hangingPunct="0"/>
            <a:r>
              <a:rPr lang="en-US" sz="1000" dirty="0" smtClean="0">
                <a:solidFill>
                  <a:srgbClr val="000000"/>
                </a:solidFill>
                <a:latin typeface="Arial"/>
                <a:cs typeface="Times New Roman" pitchFamily="18" charset="0"/>
              </a:rPr>
              <a:t>CATF Surgeon/FST OIC</a:t>
            </a:r>
          </a:p>
          <a:p>
            <a:pPr eaLnBrk="0" hangingPunct="0"/>
            <a:r>
              <a:rPr lang="en-US" sz="1000" dirty="0" smtClean="0">
                <a:solidFill>
                  <a:srgbClr val="000000"/>
                </a:solidFill>
                <a:latin typeface="Arial"/>
                <a:cs typeface="Times New Roman" pitchFamily="18" charset="0"/>
              </a:rPr>
              <a:t>MARDIV/MLG/Wing Surgeon</a:t>
            </a:r>
          </a:p>
          <a:p>
            <a:pPr eaLnBrk="0" hangingPunct="0"/>
            <a:r>
              <a:rPr lang="en-US" sz="1000" dirty="0" smtClean="0">
                <a:solidFill>
                  <a:srgbClr val="000000"/>
                </a:solidFill>
                <a:latin typeface="Arial"/>
                <a:cs typeface="Times New Roman" pitchFamily="18" charset="0"/>
              </a:rPr>
              <a:t>T-AH Director</a:t>
            </a:r>
          </a:p>
          <a:p>
            <a:pPr eaLnBrk="0" hangingPunct="0"/>
            <a:r>
              <a:rPr lang="en-US" sz="1000" dirty="0" smtClean="0">
                <a:solidFill>
                  <a:srgbClr val="000000"/>
                </a:solidFill>
                <a:latin typeface="Arial"/>
                <a:cs typeface="Times New Roman" pitchFamily="18" charset="0"/>
              </a:rPr>
              <a:t>Senior GHE billet</a:t>
            </a:r>
          </a:p>
          <a:p>
            <a:pPr eaLnBrk="0" hangingPunct="0"/>
            <a:endParaRPr lang="en-US" sz="1000" dirty="0">
              <a:solidFill>
                <a:srgbClr val="000000"/>
              </a:solidFill>
              <a:latin typeface="Arial"/>
              <a:cs typeface="Times New Roman" pitchFamily="18" charset="0"/>
            </a:endParaRPr>
          </a:p>
          <a:p>
            <a:pPr eaLnBrk="0" hangingPunct="0"/>
            <a:endParaRPr lang="en-US" sz="1000" i="1" dirty="0" smtClean="0">
              <a:solidFill>
                <a:srgbClr val="FF0000"/>
              </a:solidFill>
              <a:latin typeface="Arial"/>
              <a:cs typeface="Times New Roman" pitchFamily="18" charset="0"/>
            </a:endParaRPr>
          </a:p>
        </p:txBody>
      </p:sp>
      <p:sp>
        <p:nvSpPr>
          <p:cNvPr id="110" name="AutoShape 75"/>
          <p:cNvSpPr>
            <a:spLocks noChangeArrowheads="1"/>
          </p:cNvSpPr>
          <p:nvPr/>
        </p:nvSpPr>
        <p:spPr bwMode="auto">
          <a:xfrm>
            <a:off x="737452" y="4055864"/>
            <a:ext cx="3686839" cy="699487"/>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rPr>
              <a:t>Res/Fellowship/Board Cert  </a:t>
            </a:r>
            <a:r>
              <a:rPr lang="en-US" sz="1000" b="1" dirty="0" smtClean="0">
                <a:effectLst>
                  <a:outerShdw blurRad="38100" dist="38100" dir="2700000" algn="tl">
                    <a:srgbClr val="000000">
                      <a:alpha val="43137"/>
                    </a:srgbClr>
                  </a:outerShdw>
                </a:effectLst>
                <a:latin typeface="Arial"/>
                <a:sym typeface="Wingdings" panose="05000000000000000000" pitchFamily="2" charset="2"/>
              </a:rPr>
              <a:t> </a:t>
            </a:r>
            <a:r>
              <a:rPr lang="en-US" sz="1000" i="1" dirty="0" smtClean="0">
                <a:effectLst>
                  <a:outerShdw blurRad="38100" dist="38100" dir="2700000" algn="tl">
                    <a:srgbClr val="000000">
                      <a:alpha val="43137"/>
                    </a:srgbClr>
                  </a:outerShdw>
                </a:effectLst>
                <a:latin typeface="Arial"/>
                <a:sym typeface="Wingdings" panose="05000000000000000000" pitchFamily="2" charset="2"/>
              </a:rPr>
              <a:t>Must be board certified by CDR</a:t>
            </a:r>
            <a:endParaRPr lang="en-US" sz="1000" i="1" dirty="0" smtClean="0">
              <a:effectLst>
                <a:outerShdw blurRad="38100" dist="38100" dir="2700000" algn="tl">
                  <a:srgbClr val="000000">
                    <a:alpha val="43137"/>
                  </a:srgbClr>
                </a:outerShdw>
              </a:effectLst>
              <a:latin typeface="Arial"/>
            </a:endParaRPr>
          </a:p>
          <a:p>
            <a:pPr eaLnBrk="0" hangingPunct="0"/>
            <a:r>
              <a:rPr lang="en-US" sz="1000" dirty="0" smtClean="0">
                <a:solidFill>
                  <a:srgbClr val="000000"/>
                </a:solidFill>
                <a:latin typeface="Arial"/>
              </a:rPr>
              <a:t>USU Assistant Professor</a:t>
            </a:r>
          </a:p>
          <a:p>
            <a:pPr eaLnBrk="0" hangingPunct="0"/>
            <a:r>
              <a:rPr lang="en-US" sz="1000" dirty="0" smtClean="0">
                <a:solidFill>
                  <a:srgbClr val="000000"/>
                </a:solidFill>
                <a:latin typeface="Arial"/>
              </a:rPr>
              <a:t>MEC Committee Member</a:t>
            </a:r>
          </a:p>
          <a:p>
            <a:pPr eaLnBrk="0" hangingPunct="0"/>
            <a:r>
              <a:rPr lang="en-US" sz="1000" dirty="0" smtClean="0">
                <a:solidFill>
                  <a:srgbClr val="000000"/>
                </a:solidFill>
                <a:latin typeface="Arial"/>
              </a:rPr>
              <a:t>House Staff Council                         </a:t>
            </a:r>
            <a:r>
              <a:rPr lang="en-US" sz="1000" i="1" dirty="0" smtClean="0">
                <a:latin typeface="Arial"/>
              </a:rPr>
              <a:t>Overseas Utilization tour</a:t>
            </a:r>
          </a:p>
        </p:txBody>
      </p:sp>
      <p:sp>
        <p:nvSpPr>
          <p:cNvPr id="111" name="AutoShape 76"/>
          <p:cNvSpPr>
            <a:spLocks noChangeArrowheads="1"/>
          </p:cNvSpPr>
          <p:nvPr/>
        </p:nvSpPr>
        <p:spPr bwMode="auto">
          <a:xfrm>
            <a:off x="4415012" y="4013230"/>
            <a:ext cx="1829875" cy="733486"/>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Associate Master Clinician</a:t>
            </a:r>
          </a:p>
          <a:p>
            <a:pPr eaLnBrk="0" hangingPunct="0"/>
            <a:r>
              <a:rPr lang="en-US" sz="1000" dirty="0" smtClean="0">
                <a:latin typeface="Arial"/>
                <a:cs typeface="Times New Roman" pitchFamily="18" charset="0"/>
              </a:rPr>
              <a:t>USU Associate Professor</a:t>
            </a:r>
          </a:p>
          <a:p>
            <a:pPr eaLnBrk="0" hangingPunct="0"/>
            <a:r>
              <a:rPr lang="en-US" sz="1000" dirty="0" smtClean="0">
                <a:latin typeface="Arial"/>
                <a:cs typeface="Times New Roman" pitchFamily="18" charset="0"/>
              </a:rPr>
              <a:t>Med Exec Committee Chair</a:t>
            </a:r>
          </a:p>
          <a:p>
            <a:pPr eaLnBrk="0" hangingPunct="0"/>
            <a:r>
              <a:rPr lang="en-US" sz="1000" dirty="0" smtClean="0">
                <a:latin typeface="Arial"/>
                <a:cs typeface="Times New Roman" pitchFamily="18" charset="0"/>
              </a:rPr>
              <a:t>AAP Committee member</a:t>
            </a:r>
          </a:p>
          <a:p>
            <a:pPr eaLnBrk="0" hangingPunct="0"/>
            <a:r>
              <a:rPr lang="en-US" sz="1000" i="1" dirty="0" smtClean="0">
                <a:latin typeface="Arial"/>
                <a:cs typeface="Times New Roman" pitchFamily="18" charset="0"/>
              </a:rPr>
              <a:t>Overseas utilization tour</a:t>
            </a:r>
          </a:p>
          <a:p>
            <a:pPr eaLnBrk="0" hangingPunct="0"/>
            <a:endParaRPr lang="en-US" sz="1000" dirty="0">
              <a:solidFill>
                <a:srgbClr val="000000"/>
              </a:solidFill>
              <a:latin typeface="Arial"/>
              <a:cs typeface="Times New Roman" pitchFamily="18" charset="0"/>
            </a:endParaRPr>
          </a:p>
        </p:txBody>
      </p:sp>
      <p:sp>
        <p:nvSpPr>
          <p:cNvPr id="112" name="AutoShape 28"/>
          <p:cNvSpPr>
            <a:spLocks noChangeArrowheads="1"/>
          </p:cNvSpPr>
          <p:nvPr/>
        </p:nvSpPr>
        <p:spPr bwMode="auto">
          <a:xfrm>
            <a:off x="6255787" y="4041420"/>
            <a:ext cx="1687795" cy="705295"/>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Master Clinician</a:t>
            </a:r>
          </a:p>
          <a:p>
            <a:pPr eaLnBrk="0" hangingPunct="0"/>
            <a:r>
              <a:rPr lang="en-US" sz="1000" dirty="0" smtClean="0">
                <a:solidFill>
                  <a:srgbClr val="000000"/>
                </a:solidFill>
                <a:latin typeface="Arial"/>
                <a:cs typeface="Times New Roman" pitchFamily="18" charset="0"/>
              </a:rPr>
              <a:t>USU Professor</a:t>
            </a:r>
          </a:p>
          <a:p>
            <a:pPr eaLnBrk="0" hangingPunct="0"/>
            <a:r>
              <a:rPr lang="en-US" sz="1000" dirty="0" smtClean="0">
                <a:solidFill>
                  <a:srgbClr val="000000"/>
                </a:solidFill>
                <a:latin typeface="Arial"/>
                <a:cs typeface="Times New Roman" pitchFamily="18" charset="0"/>
              </a:rPr>
              <a:t>Specialty Leader</a:t>
            </a:r>
          </a:p>
          <a:p>
            <a:pPr eaLnBrk="0" hangingPunct="0"/>
            <a:r>
              <a:rPr lang="en-US" sz="1000" dirty="0" smtClean="0">
                <a:latin typeface="Arial"/>
                <a:cs typeface="Times New Roman" pitchFamily="18" charset="0"/>
              </a:rPr>
              <a:t>DHA CPCC or PC Chair</a:t>
            </a:r>
          </a:p>
        </p:txBody>
      </p:sp>
      <p:pic>
        <p:nvPicPr>
          <p:cNvPr id="92"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67" r="10412" b="65895"/>
          <a:stretch/>
        </p:blipFill>
        <p:spPr bwMode="auto">
          <a:xfrm>
            <a:off x="6553705" y="2007091"/>
            <a:ext cx="426840" cy="270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641" r="29050" b="71346"/>
          <a:stretch/>
        </p:blipFill>
        <p:spPr bwMode="auto">
          <a:xfrm>
            <a:off x="4623740" y="2018479"/>
            <a:ext cx="292762" cy="271901"/>
          </a:xfrm>
          <a:prstGeom prst="rect">
            <a:avLst/>
          </a:prstGeom>
          <a:solidFill>
            <a:srgbClr val="CCECFF"/>
          </a:solidFill>
          <a:ln>
            <a:noFill/>
          </a:ln>
          <a:effectLst>
            <a:softEdge rad="25400"/>
          </a:effectLst>
          <a:extLst/>
        </p:spPr>
      </p:pic>
      <p:pic>
        <p:nvPicPr>
          <p:cNvPr id="94"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298" t="1510" r="28267" b="69953"/>
          <a:stretch/>
        </p:blipFill>
        <p:spPr bwMode="auto">
          <a:xfrm>
            <a:off x="2759647" y="2019064"/>
            <a:ext cx="297183" cy="281120"/>
          </a:xfrm>
          <a:prstGeom prst="rect">
            <a:avLst/>
          </a:prstGeom>
          <a:noFill/>
          <a:ln>
            <a:noFill/>
          </a:ln>
          <a:effectLst>
            <a:softEdge rad="25400"/>
          </a:effectLst>
          <a:extLst/>
        </p:spPr>
      </p:pic>
      <p:pic>
        <p:nvPicPr>
          <p:cNvPr id="95"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341" t="1634" r="18549" b="68868"/>
          <a:stretch/>
        </p:blipFill>
        <p:spPr bwMode="auto">
          <a:xfrm>
            <a:off x="963966" y="2028131"/>
            <a:ext cx="284719" cy="269328"/>
          </a:xfrm>
          <a:prstGeom prst="rect">
            <a:avLst/>
          </a:prstGeom>
          <a:noFill/>
          <a:ln>
            <a:noFill/>
          </a:ln>
          <a:effectLst>
            <a:softEdge rad="254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rot="16200000">
            <a:off x="-1013026" y="3889273"/>
            <a:ext cx="3004349" cy="492443"/>
          </a:xfrm>
          <a:prstGeom prst="rect">
            <a:avLst/>
          </a:prstGeom>
          <a:noFill/>
        </p:spPr>
        <p:txBody>
          <a:bodyPr wrap="none" rtlCol="0">
            <a:spAutoFit/>
          </a:bodyPr>
          <a:lstStyle/>
          <a:p>
            <a:pPr algn="ctr"/>
            <a:r>
              <a:rPr lang="en-US" sz="1400" b="1" u="sng" dirty="0" smtClean="0"/>
              <a:t>Opportunities</a:t>
            </a:r>
          </a:p>
          <a:p>
            <a:pPr algn="ctr"/>
            <a:r>
              <a:rPr lang="en-US" sz="1200" u="sng" dirty="0" smtClean="0"/>
              <a:t>Educational</a:t>
            </a:r>
            <a:r>
              <a:rPr lang="en-US" sz="1200" dirty="0" smtClean="0"/>
              <a:t>  </a:t>
            </a:r>
            <a:r>
              <a:rPr lang="en-US" sz="1200" u="sng" dirty="0" smtClean="0"/>
              <a:t> Clinical</a:t>
            </a:r>
            <a:r>
              <a:rPr lang="en-US" sz="1200" dirty="0" smtClean="0"/>
              <a:t>              </a:t>
            </a:r>
            <a:r>
              <a:rPr lang="en-US" sz="1200" u="sng" dirty="0" smtClean="0"/>
              <a:t>Operational</a:t>
            </a:r>
            <a:endParaRPr lang="en-US" sz="1200" u="sng" dirty="0"/>
          </a:p>
        </p:txBody>
      </p:sp>
      <p:sp>
        <p:nvSpPr>
          <p:cNvPr id="34" name="AutoShape 29"/>
          <p:cNvSpPr>
            <a:spLocks noChangeArrowheads="1"/>
          </p:cNvSpPr>
          <p:nvPr/>
        </p:nvSpPr>
        <p:spPr bwMode="auto">
          <a:xfrm>
            <a:off x="737452" y="4762443"/>
            <a:ext cx="3685622" cy="705296"/>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BROC/BMDOC, AROC/AMDOC</a:t>
            </a:r>
            <a:endParaRPr lang="en-US" sz="1000" dirty="0">
              <a:solidFill>
                <a:srgbClr val="000000"/>
              </a:solidFill>
              <a:latin typeface="Arial"/>
              <a:cs typeface="Times New Roman" pitchFamily="18" charset="0"/>
            </a:endParaRPr>
          </a:p>
          <a:p>
            <a:pPr eaLnBrk="0" hangingPunct="0"/>
            <a:r>
              <a:rPr lang="en-US" sz="1000" dirty="0">
                <a:solidFill>
                  <a:srgbClr val="000000"/>
                </a:solidFill>
                <a:latin typeface="Arial"/>
                <a:cs typeface="Times New Roman" pitchFamily="18" charset="0"/>
              </a:rPr>
              <a:t>LSS </a:t>
            </a:r>
            <a:r>
              <a:rPr lang="en-US" sz="1000" dirty="0" smtClean="0">
                <a:solidFill>
                  <a:srgbClr val="000000"/>
                </a:solidFill>
                <a:latin typeface="Arial"/>
                <a:cs typeface="Times New Roman" pitchFamily="18" charset="0"/>
              </a:rPr>
              <a:t>Green/Yellow Belt</a:t>
            </a:r>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JPME1</a:t>
            </a:r>
          </a:p>
          <a:p>
            <a:pPr eaLnBrk="0" hangingPunct="0"/>
            <a:r>
              <a:rPr lang="en-US" sz="1000" dirty="0" smtClean="0">
                <a:solidFill>
                  <a:srgbClr val="000000"/>
                </a:solidFill>
                <a:latin typeface="Arial"/>
                <a:cs typeface="Times New Roman" pitchFamily="18" charset="0"/>
              </a:rPr>
              <a:t>Tropical Medicine/Med Excellence</a:t>
            </a:r>
            <a:endParaRPr lang="en-US" sz="1000" dirty="0">
              <a:solidFill>
                <a:srgbClr val="000000"/>
              </a:solidFill>
              <a:latin typeface="Arial"/>
              <a:cs typeface="Times New Roman" pitchFamily="18" charset="0"/>
            </a:endParaRPr>
          </a:p>
        </p:txBody>
      </p:sp>
      <p:sp>
        <p:nvSpPr>
          <p:cNvPr id="35" name="AutoShape 29"/>
          <p:cNvSpPr>
            <a:spLocks noChangeArrowheads="1"/>
          </p:cNvSpPr>
          <p:nvPr/>
        </p:nvSpPr>
        <p:spPr bwMode="auto">
          <a:xfrm>
            <a:off x="4424291" y="4754579"/>
            <a:ext cx="1819728"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i="1"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in Public Health</a:t>
            </a:r>
          </a:p>
          <a:p>
            <a:pPr eaLnBrk="0" hangingPunct="0"/>
            <a:r>
              <a:rPr lang="en-US" sz="1000" dirty="0" smtClean="0">
                <a:solidFill>
                  <a:srgbClr val="000000"/>
                </a:solidFill>
                <a:latin typeface="Arial"/>
                <a:cs typeface="Times New Roman" pitchFamily="18" charset="0"/>
              </a:rPr>
              <a:t>LSS Black Belt</a:t>
            </a:r>
          </a:p>
          <a:p>
            <a:pPr eaLnBrk="0" hangingPunct="0"/>
            <a:r>
              <a:rPr lang="en-US" sz="1000" dirty="0" smtClean="0">
                <a:solidFill>
                  <a:srgbClr val="000000"/>
                </a:solidFill>
                <a:latin typeface="Arial"/>
                <a:cs typeface="Times New Roman" pitchFamily="18" charset="0"/>
              </a:rPr>
              <a:t>JPME2</a:t>
            </a:r>
          </a:p>
          <a:p>
            <a:pPr eaLnBrk="0" hangingPunct="0"/>
            <a:r>
              <a:rPr lang="en-US" sz="1000" dirty="0" smtClean="0">
                <a:solidFill>
                  <a:srgbClr val="000000"/>
                </a:solidFill>
                <a:latin typeface="Arial"/>
                <a:cs typeface="Times New Roman" pitchFamily="18" charset="0"/>
              </a:rPr>
              <a:t>Peer Reviewer</a:t>
            </a: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7" name="AutoShape 29"/>
          <p:cNvSpPr>
            <a:spLocks noChangeArrowheads="1"/>
          </p:cNvSpPr>
          <p:nvPr/>
        </p:nvSpPr>
        <p:spPr bwMode="auto">
          <a:xfrm>
            <a:off x="6255787" y="4754579"/>
            <a:ext cx="1687795"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Degree- MBA, MHA</a:t>
            </a:r>
          </a:p>
          <a:p>
            <a:pPr eaLnBrk="0" hangingPunct="0"/>
            <a:r>
              <a:rPr lang="en-US" sz="1000" dirty="0" smtClean="0">
                <a:solidFill>
                  <a:srgbClr val="000000"/>
                </a:solidFill>
                <a:latin typeface="Arial"/>
                <a:cs typeface="Times New Roman" pitchFamily="18" charset="0"/>
              </a:rPr>
              <a:t>LSS Master Black Belt</a:t>
            </a:r>
          </a:p>
          <a:p>
            <a:pPr eaLnBrk="0" hangingPunct="0"/>
            <a:r>
              <a:rPr lang="en-US" sz="1000" dirty="0" smtClean="0">
                <a:solidFill>
                  <a:srgbClr val="000000"/>
                </a:solidFill>
                <a:latin typeface="Arial"/>
                <a:cs typeface="Times New Roman" pitchFamily="18" charset="0"/>
              </a:rPr>
              <a:t>Navy Senior Leader Course</a:t>
            </a:r>
          </a:p>
          <a:p>
            <a:pPr eaLnBrk="0" hangingPunct="0"/>
            <a:r>
              <a:rPr lang="en-US" sz="1000" dirty="0" smtClean="0">
                <a:solidFill>
                  <a:srgbClr val="000000"/>
                </a:solidFill>
                <a:latin typeface="Arial"/>
                <a:cs typeface="Times New Roman" pitchFamily="18" charset="0"/>
              </a:rPr>
              <a:t>Naval War College</a:t>
            </a:r>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8" name="TextBox 37"/>
          <p:cNvSpPr txBox="1"/>
          <p:nvPr/>
        </p:nvSpPr>
        <p:spPr>
          <a:xfrm>
            <a:off x="737452" y="5475603"/>
            <a:ext cx="7206130" cy="1015663"/>
          </a:xfrm>
          <a:prstGeom prst="rect">
            <a:avLst/>
          </a:prstGeom>
          <a:noFill/>
          <a:ln>
            <a:solidFill>
              <a:schemeClr val="tx1"/>
            </a:solidFill>
            <a:prstDash val="solid"/>
          </a:ln>
        </p:spPr>
        <p:txBody>
          <a:bodyPr wrap="square" rtlCol="0">
            <a:spAutoFit/>
          </a:bodyPr>
          <a:lstStyle/>
          <a:p>
            <a:r>
              <a:rPr lang="en-US" sz="1000" b="1" dirty="0"/>
              <a:t>Operational </a:t>
            </a:r>
            <a:r>
              <a:rPr lang="en-US" sz="1000" b="1" dirty="0" smtClean="0"/>
              <a:t>Billets </a:t>
            </a:r>
            <a:r>
              <a:rPr lang="en-US" sz="1000" dirty="0" smtClean="0"/>
              <a:t>are </a:t>
            </a:r>
            <a:r>
              <a:rPr lang="en-US" sz="1000" dirty="0"/>
              <a:t>central to career </a:t>
            </a:r>
            <a:r>
              <a:rPr lang="en-US" sz="1000" dirty="0" smtClean="0"/>
              <a:t>progression and to the development of operational competency.  You should have completed at least one tour by the time you are in zone for CDR, if not more.  A senior operational tour or exec operational tour should be in your record by the time you are in zone for CAPT.  Executive Operational billets are increasingly nominative.</a:t>
            </a:r>
            <a:r>
              <a:rPr lang="en-US" sz="1000" dirty="0"/>
              <a:t/>
            </a:r>
            <a:br>
              <a:rPr lang="en-US" sz="1000" dirty="0"/>
            </a:br>
            <a:r>
              <a:rPr lang="en-US" sz="1000" b="1" dirty="0" smtClean="0"/>
              <a:t>MTF Leadership </a:t>
            </a:r>
            <a:r>
              <a:rPr lang="en-US" sz="1000" dirty="0" smtClean="0"/>
              <a:t>demonstrates clinical expertise and leadership: Chairing committees, leading divisions, departments and directorates.  The guidance above does not supplant but rather compliments demonstrating operational and clinical expertise.</a:t>
            </a:r>
            <a:endParaRPr lang="en-US" sz="1000" b="1" dirty="0" smtClean="0"/>
          </a:p>
          <a:p>
            <a:r>
              <a:rPr lang="en-US" sz="1000" b="1" dirty="0" smtClean="0">
                <a:solidFill>
                  <a:srgbClr val="000000"/>
                </a:solidFill>
                <a:latin typeface="Arial"/>
              </a:rPr>
              <a:t>Bottom Line</a:t>
            </a:r>
            <a:r>
              <a:rPr lang="en-US" sz="1000" dirty="0" smtClean="0">
                <a:solidFill>
                  <a:srgbClr val="000000"/>
                </a:solidFill>
                <a:latin typeface="Arial"/>
              </a:rPr>
              <a:t>: </a:t>
            </a:r>
            <a:r>
              <a:rPr lang="en-US" sz="1000" dirty="0">
                <a:solidFill>
                  <a:srgbClr val="000000"/>
                </a:solidFill>
                <a:latin typeface="Arial"/>
              </a:rPr>
              <a:t>Keeping operational currency </a:t>
            </a:r>
            <a:r>
              <a:rPr lang="en-US" sz="1000" dirty="0" smtClean="0">
                <a:solidFill>
                  <a:srgbClr val="000000"/>
                </a:solidFill>
                <a:latin typeface="Arial"/>
              </a:rPr>
              <a:t>and relevancy will </a:t>
            </a:r>
            <a:r>
              <a:rPr lang="en-US" sz="1000" dirty="0">
                <a:solidFill>
                  <a:srgbClr val="000000"/>
                </a:solidFill>
                <a:latin typeface="Arial"/>
              </a:rPr>
              <a:t>be critical moving forward to justify Navy Medicine in uniform</a:t>
            </a:r>
            <a:r>
              <a:rPr lang="en-US" sz="1000" dirty="0" smtClean="0">
                <a:solidFill>
                  <a:srgbClr val="000000"/>
                </a:solidFill>
                <a:latin typeface="Arial"/>
              </a:rPr>
              <a:t>.</a:t>
            </a:r>
            <a:endParaRPr lang="en-US" sz="1000" b="1" dirty="0">
              <a:solidFill>
                <a:srgbClr val="000000"/>
              </a:solidFill>
              <a:latin typeface="Arial"/>
            </a:endParaRPr>
          </a:p>
        </p:txBody>
      </p:sp>
      <p:sp>
        <p:nvSpPr>
          <p:cNvPr id="7" name="TextBox 6"/>
          <p:cNvSpPr txBox="1"/>
          <p:nvPr/>
        </p:nvSpPr>
        <p:spPr>
          <a:xfrm>
            <a:off x="2330787" y="2436965"/>
            <a:ext cx="2084225" cy="707886"/>
          </a:xfrm>
          <a:prstGeom prst="rect">
            <a:avLst/>
          </a:prstGeom>
          <a:noFill/>
        </p:spPr>
        <p:txBody>
          <a:bodyPr wrap="none" rtlCol="0">
            <a:spAutoFit/>
          </a:bodyPr>
          <a:lstStyle/>
          <a:p>
            <a:pPr eaLnBrk="0" hangingPunct="0"/>
            <a:r>
              <a:rPr lang="en-US" sz="1000" b="1" u="sng" dirty="0" smtClean="0">
                <a:latin typeface="Arial"/>
              </a:rPr>
              <a:t>SENIOR OPERATIONAL</a:t>
            </a:r>
          </a:p>
          <a:p>
            <a:pPr eaLnBrk="0" hangingPunct="0"/>
            <a:r>
              <a:rPr lang="en-US" sz="1000" dirty="0">
                <a:solidFill>
                  <a:srgbClr val="000000"/>
                </a:solidFill>
                <a:latin typeface="Arial"/>
              </a:rPr>
              <a:t>Regional/Group </a:t>
            </a:r>
            <a:r>
              <a:rPr lang="en-US" sz="1000" dirty="0" smtClean="0">
                <a:solidFill>
                  <a:srgbClr val="000000"/>
                </a:solidFill>
                <a:latin typeface="Arial"/>
              </a:rPr>
              <a:t>FS/UMO</a:t>
            </a:r>
          </a:p>
          <a:p>
            <a:pPr eaLnBrk="0" hangingPunct="0"/>
            <a:r>
              <a:rPr lang="en-US" sz="1000" dirty="0" smtClean="0">
                <a:solidFill>
                  <a:srgbClr val="000000"/>
                </a:solidFill>
                <a:latin typeface="Arial"/>
              </a:rPr>
              <a:t>Large Deck/Group </a:t>
            </a:r>
            <a:r>
              <a:rPr lang="en-US" sz="1000" dirty="0">
                <a:solidFill>
                  <a:srgbClr val="000000"/>
                </a:solidFill>
                <a:latin typeface="Arial"/>
              </a:rPr>
              <a:t>SMO</a:t>
            </a:r>
          </a:p>
          <a:p>
            <a:pPr eaLnBrk="0" hangingPunct="0"/>
            <a:r>
              <a:rPr lang="en-US" sz="1000" dirty="0">
                <a:solidFill>
                  <a:srgbClr val="000000"/>
                </a:solidFill>
                <a:latin typeface="Arial"/>
              </a:rPr>
              <a:t>Regimental </a:t>
            </a:r>
            <a:r>
              <a:rPr lang="en-US" sz="1000" dirty="0" smtClean="0">
                <a:solidFill>
                  <a:srgbClr val="000000"/>
                </a:solidFill>
                <a:latin typeface="Arial"/>
              </a:rPr>
              <a:t>Surgeon/</a:t>
            </a:r>
            <a:r>
              <a:rPr lang="en-US" sz="1000" dirty="0" err="1" smtClean="0">
                <a:solidFill>
                  <a:srgbClr val="000000"/>
                </a:solidFill>
                <a:latin typeface="Arial"/>
              </a:rPr>
              <a:t>MedBN</a:t>
            </a:r>
            <a:r>
              <a:rPr lang="en-US" sz="1000" dirty="0" smtClean="0">
                <a:solidFill>
                  <a:srgbClr val="000000"/>
                </a:solidFill>
                <a:latin typeface="Arial"/>
              </a:rPr>
              <a:t> staff</a:t>
            </a:r>
            <a:endParaRPr lang="en-US" sz="1000" dirty="0">
              <a:solidFill>
                <a:srgbClr val="000000"/>
              </a:solidFill>
              <a:latin typeface="Arial"/>
            </a:endParaRPr>
          </a:p>
        </p:txBody>
      </p:sp>
      <p:sp>
        <p:nvSpPr>
          <p:cNvPr id="8" name="TextBox 7"/>
          <p:cNvSpPr txBox="1"/>
          <p:nvPr/>
        </p:nvSpPr>
        <p:spPr>
          <a:xfrm>
            <a:off x="917509" y="3173046"/>
            <a:ext cx="3302507" cy="707886"/>
          </a:xfrm>
          <a:prstGeom prst="rect">
            <a:avLst/>
          </a:prstGeom>
          <a:noFill/>
        </p:spPr>
        <p:txBody>
          <a:bodyPr wrap="none" rtlCol="0">
            <a:spAutoFit/>
          </a:bodyPr>
          <a:lstStyle/>
          <a:p>
            <a:pPr eaLnBrk="0" hangingPunct="0"/>
            <a:r>
              <a:rPr lang="en-US" sz="1000" dirty="0">
                <a:solidFill>
                  <a:srgbClr val="000000"/>
                </a:solidFill>
                <a:latin typeface="Arial"/>
              </a:rPr>
              <a:t>Fleet Surgical </a:t>
            </a:r>
            <a:r>
              <a:rPr lang="en-US" sz="1000" dirty="0" smtClean="0">
                <a:solidFill>
                  <a:srgbClr val="000000"/>
                </a:solidFill>
                <a:latin typeface="Arial"/>
              </a:rPr>
              <a:t>Team member, GHE </a:t>
            </a:r>
            <a:r>
              <a:rPr lang="en-US" sz="1000" dirty="0">
                <a:solidFill>
                  <a:srgbClr val="000000"/>
                </a:solidFill>
                <a:latin typeface="Arial"/>
              </a:rPr>
              <a:t>Staff </a:t>
            </a:r>
            <a:r>
              <a:rPr lang="en-US" sz="1000" dirty="0" smtClean="0">
                <a:solidFill>
                  <a:srgbClr val="000000"/>
                </a:solidFill>
                <a:latin typeface="Arial"/>
              </a:rPr>
              <a:t>Officer,</a:t>
            </a:r>
          </a:p>
          <a:p>
            <a:pPr eaLnBrk="0" hangingPunct="0"/>
            <a:r>
              <a:rPr lang="en-US" sz="1000" dirty="0" smtClean="0">
                <a:solidFill>
                  <a:srgbClr val="000000"/>
                </a:solidFill>
                <a:latin typeface="Arial"/>
                <a:cs typeface="Times New Roman" pitchFamily="18" charset="0"/>
              </a:rPr>
              <a:t>T-AH deployment, Individual </a:t>
            </a:r>
            <a:r>
              <a:rPr lang="en-US" sz="1000" dirty="0" err="1">
                <a:solidFill>
                  <a:srgbClr val="000000"/>
                </a:solidFill>
                <a:latin typeface="Arial"/>
                <a:cs typeface="Times New Roman" pitchFamily="18" charset="0"/>
              </a:rPr>
              <a:t>Augmentee</a:t>
            </a:r>
            <a:r>
              <a:rPr lang="en-US" sz="1000" dirty="0">
                <a:solidFill>
                  <a:srgbClr val="000000"/>
                </a:solidFill>
                <a:latin typeface="Arial"/>
                <a:cs typeface="Times New Roman" pitchFamily="18" charset="0"/>
              </a:rPr>
              <a:t> (AFG, </a:t>
            </a:r>
            <a:r>
              <a:rPr lang="en-US" sz="1000" dirty="0" err="1">
                <a:solidFill>
                  <a:srgbClr val="000000"/>
                </a:solidFill>
                <a:latin typeface="Arial"/>
                <a:cs typeface="Times New Roman" pitchFamily="18" charset="0"/>
              </a:rPr>
              <a:t>HoA</a:t>
            </a:r>
            <a:r>
              <a:rPr lang="en-US" sz="1000" dirty="0" smtClean="0">
                <a:solidFill>
                  <a:srgbClr val="000000"/>
                </a:solidFill>
                <a:latin typeface="Arial"/>
                <a:cs typeface="Times New Roman" pitchFamily="18" charset="0"/>
              </a:rPr>
              <a:t>)</a:t>
            </a:r>
          </a:p>
          <a:p>
            <a:pPr eaLnBrk="0" hangingPunct="0"/>
            <a:endParaRPr lang="en-US" sz="1000" dirty="0">
              <a:solidFill>
                <a:srgbClr val="000000"/>
              </a:solidFill>
              <a:latin typeface="Arial"/>
              <a:cs typeface="Times New Roman" pitchFamily="18" charset="0"/>
            </a:endParaRPr>
          </a:p>
          <a:p>
            <a:r>
              <a:rPr lang="en-US" sz="1000" i="1" dirty="0" smtClean="0">
                <a:effectLst>
                  <a:outerShdw blurRad="38100" dist="38100" dir="2700000" algn="tl">
                    <a:srgbClr val="000000">
                      <a:alpha val="43137"/>
                    </a:srgbClr>
                  </a:outerShdw>
                </a:effectLst>
              </a:rPr>
              <a:t>Must complete at least one tour before in zone for CDR</a:t>
            </a:r>
            <a:endParaRPr lang="en-US" sz="10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692483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77"/>
          <p:cNvGrpSpPr>
            <a:grpSpLocks/>
          </p:cNvGrpSpPr>
          <p:nvPr/>
        </p:nvGrpSpPr>
        <p:grpSpPr bwMode="auto">
          <a:xfrm>
            <a:off x="563570" y="1897487"/>
            <a:ext cx="8310893" cy="380389"/>
            <a:chOff x="100" y="2555"/>
            <a:chExt cx="5664" cy="413"/>
          </a:xfrm>
        </p:grpSpPr>
        <p:sp>
          <p:nvSpPr>
            <p:cNvPr id="105" name="Line 79"/>
            <p:cNvSpPr>
              <a:spLocks noChangeShapeType="1"/>
            </p:cNvSpPr>
            <p:nvPr/>
          </p:nvSpPr>
          <p:spPr bwMode="auto">
            <a:xfrm flipV="1">
              <a:off x="202" y="2660"/>
              <a:ext cx="5467" cy="1"/>
            </a:xfrm>
            <a:prstGeom prst="line">
              <a:avLst/>
            </a:prstGeom>
            <a:noFill/>
            <a:ln w="25400">
              <a:solidFill>
                <a:schemeClr val="tx1"/>
              </a:solidFill>
              <a:round/>
              <a:headEnd/>
              <a:tailEnd type="triangle" w="med" len="med"/>
            </a:ln>
          </p:spPr>
          <p:txBody>
            <a:bodyPr wrap="none" anchor="ctr"/>
            <a:lstStyle/>
            <a:p>
              <a:pPr eaLnBrk="0" hangingPunct="0"/>
              <a:endParaRPr lang="en-US" sz="2400">
                <a:solidFill>
                  <a:srgbClr val="000000"/>
                </a:solidFill>
                <a:latin typeface="Arial"/>
              </a:endParaRPr>
            </a:p>
          </p:txBody>
        </p:sp>
        <p:sp>
          <p:nvSpPr>
            <p:cNvPr id="104" name="Rectangle 78"/>
            <p:cNvSpPr>
              <a:spLocks noChangeArrowheads="1"/>
            </p:cNvSpPr>
            <p:nvPr/>
          </p:nvSpPr>
          <p:spPr bwMode="auto">
            <a:xfrm>
              <a:off x="100" y="2601"/>
              <a:ext cx="5664" cy="367"/>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1600" dirty="0">
                  <a:solidFill>
                    <a:srgbClr val="000000"/>
                  </a:solidFill>
                  <a:latin typeface="Times New Roman" pitchFamily="18" charset="0"/>
                  <a:cs typeface="Times New Roman" pitchFamily="18" charset="0"/>
                </a:rPr>
                <a:t> </a:t>
              </a:r>
              <a:r>
                <a:rPr lang="en-US" sz="1400" b="1" dirty="0">
                  <a:solidFill>
                    <a:srgbClr val="000000"/>
                  </a:solidFill>
                  <a:latin typeface="Arial"/>
                  <a:cs typeface="Times New Roman" pitchFamily="18" charset="0"/>
                </a:rPr>
                <a:t> </a:t>
              </a:r>
              <a:r>
                <a:rPr lang="en-US" sz="1400" b="1" dirty="0" smtClean="0">
                  <a:solidFill>
                    <a:srgbClr val="000000"/>
                  </a:solidFill>
                  <a:latin typeface="Arial"/>
                  <a:cs typeface="Times New Roman" pitchFamily="18" charset="0"/>
                </a:rPr>
                <a:t>                                       </a:t>
              </a:r>
              <a:r>
                <a:rPr lang="en-US" sz="1000" b="1" dirty="0" smtClean="0">
                  <a:solidFill>
                    <a:srgbClr val="000000"/>
                  </a:solidFill>
                  <a:latin typeface="Arial"/>
                  <a:cs typeface="Times New Roman" pitchFamily="18" charset="0"/>
                </a:rPr>
                <a:t>6                                                12                                                    18                                          24         </a:t>
              </a:r>
              <a:r>
                <a:rPr lang="en-US" sz="1400" b="1" dirty="0" smtClean="0">
                  <a:solidFill>
                    <a:srgbClr val="000000"/>
                  </a:solidFill>
                  <a:latin typeface="Arial"/>
                  <a:cs typeface="Times New Roman" pitchFamily="18" charset="0"/>
                </a:rPr>
                <a:t>   </a:t>
              </a:r>
              <a:endParaRPr lang="en-US" sz="1400" b="1" dirty="0">
                <a:solidFill>
                  <a:srgbClr val="000000"/>
                </a:solidFill>
                <a:latin typeface="Arial"/>
                <a:cs typeface="Times New Roman" pitchFamily="18" charset="0"/>
              </a:endParaRPr>
            </a:p>
          </p:txBody>
        </p:sp>
        <p:sp>
          <p:nvSpPr>
            <p:cNvPr id="106" name="Line 80"/>
            <p:cNvSpPr>
              <a:spLocks noChangeShapeType="1"/>
            </p:cNvSpPr>
            <p:nvPr/>
          </p:nvSpPr>
          <p:spPr bwMode="auto">
            <a:xfrm>
              <a:off x="204" y="2555"/>
              <a:ext cx="0" cy="191"/>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5" name="Line 93"/>
            <p:cNvSpPr>
              <a:spLocks noChangeShapeType="1"/>
            </p:cNvSpPr>
            <p:nvPr/>
          </p:nvSpPr>
          <p:spPr bwMode="auto">
            <a:xfrm flipH="1">
              <a:off x="3788" y="2653"/>
              <a:ext cx="0" cy="80"/>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7" name="Line 95"/>
            <p:cNvSpPr>
              <a:spLocks noChangeShapeType="1"/>
            </p:cNvSpPr>
            <p:nvPr/>
          </p:nvSpPr>
          <p:spPr bwMode="auto">
            <a:xfrm>
              <a:off x="4766" y="2653"/>
              <a:ext cx="0" cy="68"/>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2" name="Line 100"/>
            <p:cNvSpPr>
              <a:spLocks noChangeShapeType="1"/>
            </p:cNvSpPr>
            <p:nvPr/>
          </p:nvSpPr>
          <p:spPr bwMode="auto">
            <a:xfrm>
              <a:off x="2555" y="2660"/>
              <a:ext cx="0" cy="73"/>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5" name="Line 103"/>
            <p:cNvSpPr>
              <a:spLocks noChangeShapeType="1"/>
            </p:cNvSpPr>
            <p:nvPr/>
          </p:nvSpPr>
          <p:spPr bwMode="auto">
            <a:xfrm flipH="1">
              <a:off x="1435" y="2674"/>
              <a:ext cx="0" cy="59"/>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grpSp>
      <p:sp>
        <p:nvSpPr>
          <p:cNvPr id="3091" name="Rectangle 80"/>
          <p:cNvSpPr>
            <a:spLocks noChangeArrowheads="1"/>
          </p:cNvSpPr>
          <p:nvPr/>
        </p:nvSpPr>
        <p:spPr bwMode="auto">
          <a:xfrm>
            <a:off x="1143000" y="381000"/>
            <a:ext cx="7744800" cy="553998"/>
          </a:xfrm>
          <a:prstGeom prst="rect">
            <a:avLst/>
          </a:prstGeom>
          <a:noFill/>
          <a:ln w="9525">
            <a:noFill/>
            <a:miter lim="800000"/>
            <a:headEnd/>
            <a:tailEnd/>
          </a:ln>
        </p:spPr>
        <p:txBody>
          <a:bodyPr wrap="square" lIns="0" tIns="0" rIns="0" bIns="0">
            <a:spAutoFit/>
          </a:bodyPr>
          <a:lstStyle/>
          <a:p>
            <a:pPr algn="ctr" eaLnBrk="0" hangingPunct="0"/>
            <a:r>
              <a:rPr lang="en-US" sz="3600" b="1" dirty="0" smtClean="0">
                <a:solidFill>
                  <a:srgbClr val="000000"/>
                </a:solidFill>
                <a:latin typeface="Arial"/>
                <a:cs typeface="Times New Roman" pitchFamily="18" charset="0"/>
              </a:rPr>
              <a:t>MC PM&amp;R </a:t>
            </a:r>
            <a:r>
              <a:rPr lang="en-US" sz="3600" b="1" i="1" dirty="0" smtClean="0">
                <a:solidFill>
                  <a:srgbClr val="FF0000"/>
                </a:solidFill>
                <a:latin typeface="Arial"/>
                <a:cs typeface="Times New Roman" pitchFamily="18" charset="0"/>
              </a:rPr>
              <a:t> </a:t>
            </a:r>
            <a:r>
              <a:rPr lang="en-US" sz="3600" b="1" dirty="0" smtClean="0">
                <a:solidFill>
                  <a:srgbClr val="000000"/>
                </a:solidFill>
                <a:latin typeface="Arial"/>
                <a:cs typeface="Times New Roman" pitchFamily="18" charset="0"/>
              </a:rPr>
              <a:t>Planner</a:t>
            </a:r>
            <a:endParaRPr lang="en-US" sz="3600" b="1" dirty="0">
              <a:solidFill>
                <a:srgbClr val="000000"/>
              </a:solidFill>
              <a:latin typeface="Arial"/>
              <a:cs typeface="Times New Roman" pitchFamily="18" charset="0"/>
            </a:endParaRPr>
          </a:p>
        </p:txBody>
      </p:sp>
      <p:sp>
        <p:nvSpPr>
          <p:cNvPr id="57" name="AutoShape 28"/>
          <p:cNvSpPr>
            <a:spLocks noChangeArrowheads="1"/>
          </p:cNvSpPr>
          <p:nvPr/>
        </p:nvSpPr>
        <p:spPr bwMode="auto">
          <a:xfrm>
            <a:off x="6244019" y="2300123"/>
            <a:ext cx="1699564" cy="1733432"/>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SENIOR EXECUTIVE</a:t>
            </a:r>
          </a:p>
          <a:p>
            <a:pPr eaLnBrk="0" hangingPunct="0"/>
            <a:r>
              <a:rPr lang="en-US" sz="1000" dirty="0" smtClean="0">
                <a:solidFill>
                  <a:srgbClr val="000000"/>
                </a:solidFill>
                <a:latin typeface="Arial"/>
                <a:cs typeface="Times New Roman" pitchFamily="18" charset="0"/>
              </a:rPr>
              <a:t>TYCOM, Fleet, MEF</a:t>
            </a:r>
          </a:p>
          <a:p>
            <a:pPr marL="171450" indent="-171450" eaLnBrk="0" hangingPunct="0">
              <a:buFontTx/>
              <a:buChar char="-"/>
            </a:pPr>
            <a:r>
              <a:rPr lang="en-US" sz="1000" dirty="0" smtClean="0">
                <a:solidFill>
                  <a:srgbClr val="000000"/>
                </a:solidFill>
                <a:latin typeface="Arial"/>
                <a:cs typeface="Times New Roman" pitchFamily="18" charset="0"/>
              </a:rPr>
              <a:t>All nominative positions</a:t>
            </a:r>
          </a:p>
          <a:p>
            <a:pPr marL="171450" indent="-171450" eaLnBrk="0" hangingPunct="0">
              <a:buFontTx/>
              <a:buChar char="-"/>
            </a:pPr>
            <a:r>
              <a:rPr lang="en-US" sz="1000" dirty="0" smtClean="0">
                <a:solidFill>
                  <a:srgbClr val="000000"/>
                </a:solidFill>
                <a:latin typeface="Arial"/>
                <a:cs typeface="Times New Roman" pitchFamily="18" charset="0"/>
              </a:rPr>
              <a:t>Selected by corps chief</a:t>
            </a:r>
          </a:p>
          <a:p>
            <a:pPr marL="171450" indent="-171450" eaLnBrk="0" hangingPunct="0">
              <a:buFontTx/>
              <a:buChar char="-"/>
            </a:pPr>
            <a:r>
              <a:rPr lang="en-US" sz="1000" dirty="0" smtClean="0">
                <a:solidFill>
                  <a:srgbClr val="000000"/>
                </a:solidFill>
                <a:latin typeface="Arial"/>
                <a:cs typeface="Times New Roman" pitchFamily="18" charset="0"/>
              </a:rPr>
              <a:t>Must have significant</a:t>
            </a:r>
          </a:p>
          <a:p>
            <a:pPr eaLnBrk="0" hangingPunct="0"/>
            <a:r>
              <a:rPr lang="en-US" sz="1000" dirty="0">
                <a:solidFill>
                  <a:srgbClr val="000000"/>
                </a:solidFill>
                <a:latin typeface="Arial"/>
                <a:cs typeface="Times New Roman" pitchFamily="18" charset="0"/>
              </a:rPr>
              <a:t>o</a:t>
            </a:r>
            <a:r>
              <a:rPr lang="en-US" sz="1000" dirty="0" smtClean="0">
                <a:solidFill>
                  <a:srgbClr val="000000"/>
                </a:solidFill>
                <a:latin typeface="Arial"/>
                <a:cs typeface="Times New Roman" pitchFamily="18" charset="0"/>
              </a:rPr>
              <a:t>perational experience</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Talk to SL, detailer and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Corps Chief leadership to</a:t>
            </a:r>
          </a:p>
          <a:p>
            <a:pPr eaLnBrk="0" hangingPunct="0"/>
            <a:r>
              <a:rPr lang="en-US" sz="1000" i="1" dirty="0">
                <a:effectLst>
                  <a:outerShdw blurRad="38100" dist="38100" dir="2700000" algn="tl">
                    <a:srgbClr val="000000">
                      <a:alpha val="43137"/>
                    </a:srgbClr>
                  </a:outerShdw>
                </a:effectLst>
                <a:latin typeface="Arial"/>
                <a:cs typeface="Times New Roman" pitchFamily="18" charset="0"/>
              </a:rPr>
              <a:t>i</a:t>
            </a:r>
            <a:r>
              <a:rPr lang="en-US" sz="1000" i="1" dirty="0" smtClean="0">
                <a:effectLst>
                  <a:outerShdw blurRad="38100" dist="38100" dir="2700000" algn="tl">
                    <a:srgbClr val="000000">
                      <a:alpha val="43137"/>
                    </a:srgbClr>
                  </a:outerShdw>
                </a:effectLst>
                <a:latin typeface="Arial"/>
                <a:cs typeface="Times New Roman" pitchFamily="18" charset="0"/>
              </a:rPr>
              <a:t>nquire about nominative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billets.</a:t>
            </a:r>
          </a:p>
        </p:txBody>
      </p:sp>
      <p:sp>
        <p:nvSpPr>
          <p:cNvPr id="58" name="AutoShape 29"/>
          <p:cNvSpPr>
            <a:spLocks noChangeArrowheads="1"/>
          </p:cNvSpPr>
          <p:nvPr/>
        </p:nvSpPr>
        <p:spPr bwMode="auto">
          <a:xfrm>
            <a:off x="713236" y="2297458"/>
            <a:ext cx="3711055" cy="1750541"/>
          </a:xfrm>
          <a:prstGeom prst="roundRect">
            <a:avLst>
              <a:gd name="adj" fmla="val 16667"/>
            </a:avLst>
          </a:prstGeom>
          <a:solidFill>
            <a:srgbClr val="CCECFF"/>
          </a:solidFill>
          <a:ln w="9525">
            <a:solidFill>
              <a:schemeClr val="tx1"/>
            </a:solidFill>
            <a:round/>
            <a:headEnd/>
            <a:tailEnd/>
          </a:ln>
        </p:spPr>
        <p:txBody>
          <a:bodyPr wrap="none" lIns="36576" numCol="2" anchor="ctr"/>
          <a:lstStyle/>
          <a:p>
            <a:pPr eaLnBrk="0" hangingPunct="0"/>
            <a:r>
              <a:rPr lang="en-US" sz="1000" b="1" u="sng" dirty="0" smtClean="0">
                <a:solidFill>
                  <a:srgbClr val="000000"/>
                </a:solidFill>
                <a:latin typeface="Arial"/>
                <a:cs typeface="Times New Roman" pitchFamily="18" charset="0"/>
              </a:rPr>
              <a:t>JUNIOR OPERATIONAL    </a:t>
            </a:r>
          </a:p>
          <a:p>
            <a:pPr eaLnBrk="0" hangingPunct="0"/>
            <a:r>
              <a:rPr lang="en-US" sz="1000" dirty="0" smtClean="0">
                <a:solidFill>
                  <a:srgbClr val="000000"/>
                </a:solidFill>
                <a:latin typeface="Arial"/>
                <a:cs typeface="Times New Roman" pitchFamily="18" charset="0"/>
              </a:rPr>
              <a:t>Squadron/Unit FS or UMO</a:t>
            </a:r>
          </a:p>
          <a:p>
            <a:pPr eaLnBrk="0" hangingPunct="0"/>
            <a:r>
              <a:rPr lang="en-US" sz="1000" dirty="0" smtClean="0">
                <a:solidFill>
                  <a:srgbClr val="000000"/>
                </a:solidFill>
                <a:latin typeface="Arial"/>
                <a:cs typeface="Times New Roman" pitchFamily="18" charset="0"/>
              </a:rPr>
              <a:t>Small Deck SMO</a:t>
            </a:r>
          </a:p>
          <a:p>
            <a:pPr eaLnBrk="0" hangingPunct="0"/>
            <a:r>
              <a:rPr lang="en-US" sz="1000" dirty="0" smtClean="0">
                <a:solidFill>
                  <a:srgbClr val="000000"/>
                </a:solidFill>
                <a:latin typeface="Arial"/>
                <a:cs typeface="Times New Roman" pitchFamily="18" charset="0"/>
              </a:rPr>
              <a:t>USMC Battalion Surgeon</a:t>
            </a: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91" name="Text Box 67"/>
          <p:cNvSpPr txBox="1">
            <a:spLocks noChangeArrowheads="1"/>
          </p:cNvSpPr>
          <p:nvPr/>
        </p:nvSpPr>
        <p:spPr bwMode="auto">
          <a:xfrm>
            <a:off x="218402" y="1134009"/>
            <a:ext cx="8707195" cy="779059"/>
          </a:xfrm>
          <a:prstGeom prst="rect">
            <a:avLst/>
          </a:prstGeom>
          <a:noFill/>
          <a:ln w="9525">
            <a:noFill/>
            <a:miter lim="800000"/>
            <a:headEnd/>
            <a:tailEnd/>
          </a:ln>
          <a:effectLst/>
        </p:spPr>
        <p:txBody>
          <a:bodyPr wrap="square">
            <a:spAutoFit/>
          </a:bodyPr>
          <a:lstStyle/>
          <a:p>
            <a:pPr eaLnBrk="0" hangingPunct="0">
              <a:lnSpc>
                <a:spcPct val="85000"/>
              </a:lnSpc>
              <a:defRPr/>
            </a:pPr>
            <a:r>
              <a:rPr lang="en-US" sz="1050" b="1" dirty="0">
                <a:solidFill>
                  <a:srgbClr val="000000"/>
                </a:solidFill>
                <a:latin typeface="Arial"/>
              </a:rPr>
              <a:t>Intent: </a:t>
            </a:r>
            <a:r>
              <a:rPr lang="en-US" sz="1050" dirty="0">
                <a:solidFill>
                  <a:srgbClr val="000000"/>
                </a:solidFill>
                <a:latin typeface="Arial"/>
              </a:rPr>
              <a:t>The Navy </a:t>
            </a:r>
            <a:r>
              <a:rPr lang="en-US" sz="1050" dirty="0" smtClean="0">
                <a:solidFill>
                  <a:srgbClr val="000000"/>
                </a:solidFill>
                <a:latin typeface="Arial"/>
              </a:rPr>
              <a:t>MC Career Progression slide displays the larger leadership and promotional spectrum with an operational focus.  This slide specifically addresses opportunities within the Physical Medicine and Rehabilitation career pathway and suitable operational billets.</a:t>
            </a:r>
            <a:r>
              <a:rPr lang="en-US" sz="1050" dirty="0">
                <a:solidFill>
                  <a:srgbClr val="000000"/>
                </a:solidFill>
                <a:latin typeface="Arial"/>
              </a:rPr>
              <a:t/>
            </a:r>
            <a:br>
              <a:rPr lang="en-US" sz="1050" dirty="0">
                <a:solidFill>
                  <a:srgbClr val="000000"/>
                </a:solidFill>
                <a:latin typeface="Arial"/>
              </a:rPr>
            </a:br>
            <a:r>
              <a:rPr lang="en-US" sz="1050" b="1" dirty="0" smtClean="0">
                <a:solidFill>
                  <a:srgbClr val="000000"/>
                </a:solidFill>
                <a:latin typeface="Arial"/>
              </a:rPr>
              <a:t>Expectations</a:t>
            </a:r>
            <a:r>
              <a:rPr lang="en-US" sz="1050" b="1" dirty="0">
                <a:solidFill>
                  <a:srgbClr val="000000"/>
                </a:solidFill>
                <a:latin typeface="Arial"/>
              </a:rPr>
              <a:t>:</a:t>
            </a:r>
            <a:r>
              <a:rPr lang="en-US" sz="1050" dirty="0">
                <a:solidFill>
                  <a:srgbClr val="000000"/>
                </a:solidFill>
                <a:latin typeface="Arial"/>
              </a:rPr>
              <a:t> </a:t>
            </a:r>
            <a:r>
              <a:rPr lang="en-US" sz="1050" dirty="0" smtClean="0">
                <a:solidFill>
                  <a:srgbClr val="000000"/>
                </a:solidFill>
                <a:latin typeface="Arial"/>
              </a:rPr>
              <a:t>The career minded Navy Physician is expected to balance the demands of excellence as a physician against those of operational medicine leadership.  Maintaining currency in the three domains listed below is optimal and requires intentional career management.  The listed opportunities are illustrative but not exhaustive.  </a:t>
            </a:r>
            <a:endParaRPr lang="en-US" sz="1050" b="1" dirty="0">
              <a:solidFill>
                <a:srgbClr val="000000"/>
              </a:solidFill>
              <a:latin typeface="Arial"/>
            </a:endParaRPr>
          </a:p>
        </p:txBody>
      </p:sp>
      <p:sp>
        <p:nvSpPr>
          <p:cNvPr id="98" name="AutoShape 76"/>
          <p:cNvSpPr>
            <a:spLocks noChangeArrowheads="1"/>
          </p:cNvSpPr>
          <p:nvPr/>
        </p:nvSpPr>
        <p:spPr bwMode="auto">
          <a:xfrm>
            <a:off x="4424292" y="2298221"/>
            <a:ext cx="1810447" cy="1735334"/>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EXECUTIVE OPERATIONAL</a:t>
            </a:r>
          </a:p>
          <a:p>
            <a:pPr eaLnBrk="0" hangingPunct="0"/>
            <a:r>
              <a:rPr lang="en-US" sz="1000" dirty="0" smtClean="0">
                <a:solidFill>
                  <a:srgbClr val="000000"/>
                </a:solidFill>
                <a:latin typeface="Arial"/>
                <a:cs typeface="Times New Roman" pitchFamily="18" charset="0"/>
              </a:rPr>
              <a:t>CVN/LHD/LHA SMO</a:t>
            </a:r>
          </a:p>
          <a:p>
            <a:pPr eaLnBrk="0" hangingPunct="0"/>
            <a:r>
              <a:rPr lang="en-US" sz="1000" dirty="0">
                <a:solidFill>
                  <a:srgbClr val="000000"/>
                </a:solidFill>
                <a:latin typeface="Arial"/>
                <a:cs typeface="Times New Roman" pitchFamily="18" charset="0"/>
              </a:rPr>
              <a:t>Group UMO</a:t>
            </a:r>
          </a:p>
          <a:p>
            <a:pPr eaLnBrk="0" hangingPunct="0"/>
            <a:r>
              <a:rPr lang="en-US" sz="1000" dirty="0" smtClean="0">
                <a:solidFill>
                  <a:srgbClr val="000000"/>
                </a:solidFill>
                <a:latin typeface="Arial"/>
                <a:cs typeface="Times New Roman" pitchFamily="18" charset="0"/>
              </a:rPr>
              <a:t>CATF Surgeon/FST OIC</a:t>
            </a:r>
          </a:p>
          <a:p>
            <a:pPr eaLnBrk="0" hangingPunct="0"/>
            <a:r>
              <a:rPr lang="en-US" sz="1000" dirty="0" smtClean="0">
                <a:solidFill>
                  <a:srgbClr val="000000"/>
                </a:solidFill>
                <a:latin typeface="Arial"/>
                <a:cs typeface="Times New Roman" pitchFamily="18" charset="0"/>
              </a:rPr>
              <a:t>MARDIV/MLG/Wing Surgeon</a:t>
            </a:r>
          </a:p>
          <a:p>
            <a:pPr eaLnBrk="0" hangingPunct="0"/>
            <a:r>
              <a:rPr lang="en-US" sz="1000" dirty="0" smtClean="0">
                <a:solidFill>
                  <a:srgbClr val="000000"/>
                </a:solidFill>
                <a:latin typeface="Arial"/>
                <a:cs typeface="Times New Roman" pitchFamily="18" charset="0"/>
              </a:rPr>
              <a:t>T-AH Director</a:t>
            </a:r>
          </a:p>
          <a:p>
            <a:pPr eaLnBrk="0" hangingPunct="0"/>
            <a:r>
              <a:rPr lang="en-US" sz="1000" dirty="0" smtClean="0">
                <a:solidFill>
                  <a:srgbClr val="000000"/>
                </a:solidFill>
                <a:latin typeface="Arial"/>
                <a:cs typeface="Times New Roman" pitchFamily="18" charset="0"/>
              </a:rPr>
              <a:t>Senior GHE billet</a:t>
            </a:r>
          </a:p>
          <a:p>
            <a:pPr eaLnBrk="0" hangingPunct="0"/>
            <a:endParaRPr lang="en-US" sz="1000" dirty="0">
              <a:solidFill>
                <a:srgbClr val="000000"/>
              </a:solidFill>
              <a:latin typeface="Arial"/>
              <a:cs typeface="Times New Roman" pitchFamily="18" charset="0"/>
            </a:endParaRPr>
          </a:p>
          <a:p>
            <a:pPr eaLnBrk="0" hangingPunct="0"/>
            <a:endParaRPr lang="en-US" sz="1000" i="1" dirty="0" smtClean="0">
              <a:solidFill>
                <a:srgbClr val="FF0000"/>
              </a:solidFill>
              <a:latin typeface="Arial"/>
              <a:cs typeface="Times New Roman" pitchFamily="18" charset="0"/>
            </a:endParaRPr>
          </a:p>
        </p:txBody>
      </p:sp>
      <p:sp>
        <p:nvSpPr>
          <p:cNvPr id="110" name="AutoShape 75"/>
          <p:cNvSpPr>
            <a:spLocks noChangeArrowheads="1"/>
          </p:cNvSpPr>
          <p:nvPr/>
        </p:nvSpPr>
        <p:spPr bwMode="auto">
          <a:xfrm>
            <a:off x="737452" y="4055864"/>
            <a:ext cx="3686839" cy="699487"/>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rPr>
              <a:t>Res/Fellowship/Board Cert  </a:t>
            </a:r>
            <a:r>
              <a:rPr lang="en-US" sz="1000" b="1" dirty="0" smtClean="0">
                <a:effectLst>
                  <a:outerShdw blurRad="38100" dist="38100" dir="2700000" algn="tl">
                    <a:srgbClr val="000000">
                      <a:alpha val="43137"/>
                    </a:srgbClr>
                  </a:outerShdw>
                </a:effectLst>
                <a:latin typeface="Arial"/>
                <a:sym typeface="Wingdings" panose="05000000000000000000" pitchFamily="2" charset="2"/>
              </a:rPr>
              <a:t> </a:t>
            </a:r>
            <a:r>
              <a:rPr lang="en-US" sz="1000" i="1" dirty="0" smtClean="0">
                <a:effectLst>
                  <a:outerShdw blurRad="38100" dist="38100" dir="2700000" algn="tl">
                    <a:srgbClr val="000000">
                      <a:alpha val="43137"/>
                    </a:srgbClr>
                  </a:outerShdw>
                </a:effectLst>
                <a:latin typeface="Arial"/>
                <a:sym typeface="Wingdings" panose="05000000000000000000" pitchFamily="2" charset="2"/>
              </a:rPr>
              <a:t>Must be board certified by CDR</a:t>
            </a:r>
            <a:endParaRPr lang="en-US" sz="1000" i="1" dirty="0" smtClean="0">
              <a:effectLst>
                <a:outerShdw blurRad="38100" dist="38100" dir="2700000" algn="tl">
                  <a:srgbClr val="000000">
                    <a:alpha val="43137"/>
                  </a:srgbClr>
                </a:outerShdw>
              </a:effectLst>
              <a:latin typeface="Arial"/>
            </a:endParaRPr>
          </a:p>
          <a:p>
            <a:pPr eaLnBrk="0" hangingPunct="0"/>
            <a:r>
              <a:rPr lang="en-US" sz="1000" dirty="0" smtClean="0">
                <a:solidFill>
                  <a:srgbClr val="000000"/>
                </a:solidFill>
                <a:latin typeface="Arial"/>
              </a:rPr>
              <a:t>USU Assistant Professor</a:t>
            </a:r>
          </a:p>
          <a:p>
            <a:pPr eaLnBrk="0" hangingPunct="0"/>
            <a:r>
              <a:rPr lang="en-US" sz="1000" dirty="0" smtClean="0">
                <a:solidFill>
                  <a:srgbClr val="000000"/>
                </a:solidFill>
                <a:latin typeface="Arial"/>
              </a:rPr>
              <a:t>MEC Committee Member</a:t>
            </a:r>
          </a:p>
          <a:p>
            <a:pPr eaLnBrk="0" hangingPunct="0"/>
            <a:r>
              <a:rPr lang="en-US" sz="1000" dirty="0" smtClean="0">
                <a:solidFill>
                  <a:srgbClr val="000000"/>
                </a:solidFill>
                <a:latin typeface="Arial"/>
              </a:rPr>
              <a:t>House Staff Council</a:t>
            </a:r>
          </a:p>
        </p:txBody>
      </p:sp>
      <p:sp>
        <p:nvSpPr>
          <p:cNvPr id="111" name="AutoShape 76"/>
          <p:cNvSpPr>
            <a:spLocks noChangeArrowheads="1"/>
          </p:cNvSpPr>
          <p:nvPr/>
        </p:nvSpPr>
        <p:spPr bwMode="auto">
          <a:xfrm>
            <a:off x="4415012" y="4033556"/>
            <a:ext cx="1829875" cy="713160"/>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Associate Master Clinician</a:t>
            </a:r>
          </a:p>
          <a:p>
            <a:pPr eaLnBrk="0" hangingPunct="0"/>
            <a:r>
              <a:rPr lang="en-US" sz="1000" dirty="0" smtClean="0">
                <a:latin typeface="Arial"/>
                <a:cs typeface="Times New Roman" pitchFamily="18" charset="0"/>
              </a:rPr>
              <a:t>USU Associate Professor</a:t>
            </a:r>
          </a:p>
          <a:p>
            <a:pPr eaLnBrk="0" hangingPunct="0"/>
            <a:r>
              <a:rPr lang="en-US" sz="1000" dirty="0" smtClean="0">
                <a:latin typeface="Arial"/>
                <a:cs typeface="Times New Roman" pitchFamily="18" charset="0"/>
              </a:rPr>
              <a:t>Med Exec Committee Chair</a:t>
            </a:r>
          </a:p>
          <a:p>
            <a:pPr eaLnBrk="0" hangingPunct="0"/>
            <a:r>
              <a:rPr lang="en-US" sz="1000" dirty="0" smtClean="0">
                <a:latin typeface="Arial"/>
                <a:cs typeface="Times New Roman" pitchFamily="18" charset="0"/>
              </a:rPr>
              <a:t>Academy Fellow FAAPMR</a:t>
            </a:r>
          </a:p>
          <a:p>
            <a:pPr eaLnBrk="0" hangingPunct="0"/>
            <a:endParaRPr lang="en-US" sz="1000" dirty="0">
              <a:solidFill>
                <a:srgbClr val="000000"/>
              </a:solidFill>
              <a:latin typeface="Arial"/>
              <a:cs typeface="Times New Roman" pitchFamily="18" charset="0"/>
            </a:endParaRPr>
          </a:p>
        </p:txBody>
      </p:sp>
      <p:sp>
        <p:nvSpPr>
          <p:cNvPr id="112" name="AutoShape 28"/>
          <p:cNvSpPr>
            <a:spLocks noChangeArrowheads="1"/>
          </p:cNvSpPr>
          <p:nvPr/>
        </p:nvSpPr>
        <p:spPr bwMode="auto">
          <a:xfrm>
            <a:off x="6255787" y="4041420"/>
            <a:ext cx="1687795" cy="705295"/>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Master Clinician</a:t>
            </a:r>
          </a:p>
          <a:p>
            <a:pPr eaLnBrk="0" hangingPunct="0"/>
            <a:r>
              <a:rPr lang="en-US" sz="1000" dirty="0" smtClean="0">
                <a:solidFill>
                  <a:srgbClr val="000000"/>
                </a:solidFill>
                <a:latin typeface="Arial"/>
                <a:cs typeface="Times New Roman" pitchFamily="18" charset="0"/>
              </a:rPr>
              <a:t>USU Professor</a:t>
            </a:r>
          </a:p>
          <a:p>
            <a:pPr eaLnBrk="0" hangingPunct="0"/>
            <a:r>
              <a:rPr lang="en-US" sz="1000" dirty="0" smtClean="0">
                <a:solidFill>
                  <a:srgbClr val="000000"/>
                </a:solidFill>
                <a:latin typeface="Arial"/>
                <a:cs typeface="Times New Roman" pitchFamily="18" charset="0"/>
              </a:rPr>
              <a:t>Specialty Leader</a:t>
            </a:r>
          </a:p>
          <a:p>
            <a:pPr eaLnBrk="0" hangingPunct="0"/>
            <a:r>
              <a:rPr lang="en-US" sz="1000" dirty="0" smtClean="0">
                <a:latin typeface="Arial"/>
                <a:cs typeface="Times New Roman" pitchFamily="18" charset="0"/>
              </a:rPr>
              <a:t>DHA </a:t>
            </a:r>
            <a:r>
              <a:rPr lang="en-US" sz="1000" dirty="0" err="1" smtClean="0">
                <a:latin typeface="Arial"/>
                <a:cs typeface="Times New Roman" pitchFamily="18" charset="0"/>
              </a:rPr>
              <a:t>NeuroMSK</a:t>
            </a:r>
            <a:r>
              <a:rPr lang="en-US" sz="1000" dirty="0" smtClean="0">
                <a:latin typeface="Arial"/>
                <a:cs typeface="Times New Roman" pitchFamily="18" charset="0"/>
              </a:rPr>
              <a:t> CCC</a:t>
            </a:r>
          </a:p>
        </p:txBody>
      </p:sp>
      <p:pic>
        <p:nvPicPr>
          <p:cNvPr id="92"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67" r="10412" b="65895"/>
          <a:stretch/>
        </p:blipFill>
        <p:spPr bwMode="auto">
          <a:xfrm>
            <a:off x="6553705" y="2007091"/>
            <a:ext cx="426840" cy="270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641" r="29050" b="71346"/>
          <a:stretch/>
        </p:blipFill>
        <p:spPr bwMode="auto">
          <a:xfrm>
            <a:off x="4623740" y="2018479"/>
            <a:ext cx="292762" cy="271901"/>
          </a:xfrm>
          <a:prstGeom prst="rect">
            <a:avLst/>
          </a:prstGeom>
          <a:solidFill>
            <a:srgbClr val="CCECFF"/>
          </a:solidFill>
          <a:ln>
            <a:noFill/>
          </a:ln>
          <a:effectLst>
            <a:softEdge rad="25400"/>
          </a:effectLst>
          <a:extLst/>
        </p:spPr>
      </p:pic>
      <p:pic>
        <p:nvPicPr>
          <p:cNvPr id="94"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298" t="1510" r="28267" b="69953"/>
          <a:stretch/>
        </p:blipFill>
        <p:spPr bwMode="auto">
          <a:xfrm>
            <a:off x="2759647" y="2019064"/>
            <a:ext cx="297183" cy="281120"/>
          </a:xfrm>
          <a:prstGeom prst="rect">
            <a:avLst/>
          </a:prstGeom>
          <a:noFill/>
          <a:ln>
            <a:noFill/>
          </a:ln>
          <a:effectLst>
            <a:softEdge rad="25400"/>
          </a:effectLst>
          <a:extLst/>
        </p:spPr>
      </p:pic>
      <p:pic>
        <p:nvPicPr>
          <p:cNvPr id="95"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341" t="1634" r="18549" b="68868"/>
          <a:stretch/>
        </p:blipFill>
        <p:spPr bwMode="auto">
          <a:xfrm>
            <a:off x="963966" y="2028131"/>
            <a:ext cx="284719" cy="269328"/>
          </a:xfrm>
          <a:prstGeom prst="rect">
            <a:avLst/>
          </a:prstGeom>
          <a:noFill/>
          <a:ln>
            <a:noFill/>
          </a:ln>
          <a:effectLst>
            <a:softEdge rad="254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rot="16200000">
            <a:off x="-1013026" y="3889273"/>
            <a:ext cx="3004349" cy="492443"/>
          </a:xfrm>
          <a:prstGeom prst="rect">
            <a:avLst/>
          </a:prstGeom>
          <a:noFill/>
        </p:spPr>
        <p:txBody>
          <a:bodyPr wrap="none" rtlCol="0">
            <a:spAutoFit/>
          </a:bodyPr>
          <a:lstStyle/>
          <a:p>
            <a:pPr algn="ctr"/>
            <a:r>
              <a:rPr lang="en-US" sz="1400" b="1" u="sng" dirty="0" smtClean="0"/>
              <a:t>Opportunities</a:t>
            </a:r>
          </a:p>
          <a:p>
            <a:pPr algn="ctr"/>
            <a:r>
              <a:rPr lang="en-US" sz="1200" u="sng" dirty="0" smtClean="0"/>
              <a:t>Educational</a:t>
            </a:r>
            <a:r>
              <a:rPr lang="en-US" sz="1200" dirty="0" smtClean="0"/>
              <a:t>  </a:t>
            </a:r>
            <a:r>
              <a:rPr lang="en-US" sz="1200" u="sng" dirty="0" smtClean="0"/>
              <a:t> Clinical</a:t>
            </a:r>
            <a:r>
              <a:rPr lang="en-US" sz="1200" dirty="0" smtClean="0"/>
              <a:t>              </a:t>
            </a:r>
            <a:r>
              <a:rPr lang="en-US" sz="1200" u="sng" dirty="0" smtClean="0"/>
              <a:t>Operational</a:t>
            </a:r>
            <a:endParaRPr lang="en-US" sz="1200" u="sng" dirty="0"/>
          </a:p>
        </p:txBody>
      </p:sp>
      <p:sp>
        <p:nvSpPr>
          <p:cNvPr id="34" name="AutoShape 29"/>
          <p:cNvSpPr>
            <a:spLocks noChangeArrowheads="1"/>
          </p:cNvSpPr>
          <p:nvPr/>
        </p:nvSpPr>
        <p:spPr bwMode="auto">
          <a:xfrm>
            <a:off x="737452" y="4762443"/>
            <a:ext cx="3685622" cy="705296"/>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BROC/BMDOC, AROC/AMDOC</a:t>
            </a:r>
            <a:endParaRPr lang="en-US" sz="1000" dirty="0">
              <a:solidFill>
                <a:srgbClr val="000000"/>
              </a:solidFill>
              <a:latin typeface="Arial"/>
              <a:cs typeface="Times New Roman" pitchFamily="18" charset="0"/>
            </a:endParaRPr>
          </a:p>
          <a:p>
            <a:pPr eaLnBrk="0" hangingPunct="0"/>
            <a:r>
              <a:rPr lang="en-US" sz="1000" dirty="0">
                <a:solidFill>
                  <a:srgbClr val="000000"/>
                </a:solidFill>
                <a:latin typeface="Arial"/>
                <a:cs typeface="Times New Roman" pitchFamily="18" charset="0"/>
              </a:rPr>
              <a:t>LSS </a:t>
            </a:r>
            <a:r>
              <a:rPr lang="en-US" sz="1000" dirty="0" smtClean="0">
                <a:solidFill>
                  <a:srgbClr val="000000"/>
                </a:solidFill>
                <a:latin typeface="Arial"/>
                <a:cs typeface="Times New Roman" pitchFamily="18" charset="0"/>
              </a:rPr>
              <a:t>Green/Yellow Belt</a:t>
            </a:r>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JPME1</a:t>
            </a:r>
          </a:p>
          <a:p>
            <a:pPr eaLnBrk="0" hangingPunct="0"/>
            <a:r>
              <a:rPr lang="en-US" sz="1000" dirty="0" smtClean="0">
                <a:solidFill>
                  <a:srgbClr val="000000"/>
                </a:solidFill>
                <a:latin typeface="Arial"/>
                <a:cs typeface="Times New Roman" pitchFamily="18" charset="0"/>
              </a:rPr>
              <a:t>Tropical Medicine/Med Excellence</a:t>
            </a:r>
            <a:endParaRPr lang="en-US" sz="1000" dirty="0">
              <a:solidFill>
                <a:srgbClr val="000000"/>
              </a:solidFill>
              <a:latin typeface="Arial"/>
              <a:cs typeface="Times New Roman" pitchFamily="18" charset="0"/>
            </a:endParaRPr>
          </a:p>
        </p:txBody>
      </p:sp>
      <p:sp>
        <p:nvSpPr>
          <p:cNvPr id="35" name="AutoShape 29"/>
          <p:cNvSpPr>
            <a:spLocks noChangeArrowheads="1"/>
          </p:cNvSpPr>
          <p:nvPr/>
        </p:nvSpPr>
        <p:spPr bwMode="auto">
          <a:xfrm>
            <a:off x="4424291" y="4754579"/>
            <a:ext cx="1819728"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i="1"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in Public Health</a:t>
            </a:r>
          </a:p>
          <a:p>
            <a:pPr eaLnBrk="0" hangingPunct="0"/>
            <a:r>
              <a:rPr lang="en-US" sz="1000" dirty="0" smtClean="0">
                <a:solidFill>
                  <a:srgbClr val="000000"/>
                </a:solidFill>
                <a:latin typeface="Arial"/>
                <a:cs typeface="Times New Roman" pitchFamily="18" charset="0"/>
              </a:rPr>
              <a:t>LSS Black Belt</a:t>
            </a:r>
          </a:p>
          <a:p>
            <a:pPr eaLnBrk="0" hangingPunct="0"/>
            <a:r>
              <a:rPr lang="en-US" sz="1000" dirty="0" smtClean="0">
                <a:solidFill>
                  <a:srgbClr val="000000"/>
                </a:solidFill>
                <a:latin typeface="Arial"/>
                <a:cs typeface="Times New Roman" pitchFamily="18" charset="0"/>
              </a:rPr>
              <a:t>JPME2</a:t>
            </a:r>
          </a:p>
          <a:p>
            <a:pPr eaLnBrk="0" hangingPunct="0"/>
            <a:r>
              <a:rPr lang="en-US" sz="1000" dirty="0" smtClean="0">
                <a:solidFill>
                  <a:srgbClr val="000000"/>
                </a:solidFill>
                <a:latin typeface="Arial"/>
                <a:cs typeface="Times New Roman" pitchFamily="18" charset="0"/>
              </a:rPr>
              <a:t>Peer Reviewer</a:t>
            </a: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7" name="AutoShape 29"/>
          <p:cNvSpPr>
            <a:spLocks noChangeArrowheads="1"/>
          </p:cNvSpPr>
          <p:nvPr/>
        </p:nvSpPr>
        <p:spPr bwMode="auto">
          <a:xfrm>
            <a:off x="6255787" y="4754579"/>
            <a:ext cx="1687795"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Degree- MBA, MHA</a:t>
            </a:r>
          </a:p>
          <a:p>
            <a:pPr eaLnBrk="0" hangingPunct="0"/>
            <a:r>
              <a:rPr lang="en-US" sz="1000" dirty="0" smtClean="0">
                <a:solidFill>
                  <a:srgbClr val="000000"/>
                </a:solidFill>
                <a:latin typeface="Arial"/>
                <a:cs typeface="Times New Roman" pitchFamily="18" charset="0"/>
              </a:rPr>
              <a:t>LSS Master Black Belt</a:t>
            </a:r>
          </a:p>
          <a:p>
            <a:pPr eaLnBrk="0" hangingPunct="0"/>
            <a:r>
              <a:rPr lang="en-US" sz="1000" dirty="0" smtClean="0">
                <a:solidFill>
                  <a:srgbClr val="000000"/>
                </a:solidFill>
                <a:latin typeface="Arial"/>
                <a:cs typeface="Times New Roman" pitchFamily="18" charset="0"/>
              </a:rPr>
              <a:t>Navy Senior Leader Course</a:t>
            </a:r>
          </a:p>
          <a:p>
            <a:pPr eaLnBrk="0" hangingPunct="0"/>
            <a:r>
              <a:rPr lang="en-US" sz="1000" dirty="0" smtClean="0">
                <a:solidFill>
                  <a:srgbClr val="000000"/>
                </a:solidFill>
                <a:latin typeface="Arial"/>
                <a:cs typeface="Times New Roman" pitchFamily="18" charset="0"/>
              </a:rPr>
              <a:t>Naval War College</a:t>
            </a:r>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8" name="TextBox 37"/>
          <p:cNvSpPr txBox="1"/>
          <p:nvPr/>
        </p:nvSpPr>
        <p:spPr>
          <a:xfrm>
            <a:off x="737452" y="5475603"/>
            <a:ext cx="7206130" cy="1015663"/>
          </a:xfrm>
          <a:prstGeom prst="rect">
            <a:avLst/>
          </a:prstGeom>
          <a:noFill/>
          <a:ln>
            <a:solidFill>
              <a:schemeClr val="tx1"/>
            </a:solidFill>
            <a:prstDash val="solid"/>
          </a:ln>
        </p:spPr>
        <p:txBody>
          <a:bodyPr wrap="square" rtlCol="0">
            <a:spAutoFit/>
          </a:bodyPr>
          <a:lstStyle/>
          <a:p>
            <a:r>
              <a:rPr lang="en-US" sz="1000" b="1" dirty="0"/>
              <a:t>Operational </a:t>
            </a:r>
            <a:r>
              <a:rPr lang="en-US" sz="1000" b="1" dirty="0" smtClean="0"/>
              <a:t>Billets </a:t>
            </a:r>
            <a:r>
              <a:rPr lang="en-US" sz="1000" dirty="0" smtClean="0"/>
              <a:t>are </a:t>
            </a:r>
            <a:r>
              <a:rPr lang="en-US" sz="1000" dirty="0"/>
              <a:t>central to career </a:t>
            </a:r>
            <a:r>
              <a:rPr lang="en-US" sz="1000" dirty="0" smtClean="0"/>
              <a:t>progression and to the development of operational competency.  You should have completed at least one tour by the time you are in zone for CDR, if not more.  A senior operational tour or exec operational tour should be in your record by the time you are in zone for CAPT.  Executive Operational billets are increasingly nominative.</a:t>
            </a:r>
            <a:r>
              <a:rPr lang="en-US" sz="1000" dirty="0"/>
              <a:t/>
            </a:r>
            <a:br>
              <a:rPr lang="en-US" sz="1000" dirty="0"/>
            </a:br>
            <a:r>
              <a:rPr lang="en-US" sz="1000" b="1" dirty="0" smtClean="0"/>
              <a:t>MTF Leadership </a:t>
            </a:r>
            <a:r>
              <a:rPr lang="en-US" sz="1000" dirty="0" smtClean="0"/>
              <a:t>demonstrates clinical expertise and leadership: Chairing committees, leading divisions, departments and directorates.  The guidance above does not supplant but rather compliments demonstrating operational and clinical expertise.</a:t>
            </a:r>
            <a:endParaRPr lang="en-US" sz="1000" b="1" dirty="0" smtClean="0"/>
          </a:p>
          <a:p>
            <a:r>
              <a:rPr lang="en-US" sz="1000" b="1" dirty="0" smtClean="0">
                <a:solidFill>
                  <a:srgbClr val="000000"/>
                </a:solidFill>
                <a:latin typeface="Arial"/>
              </a:rPr>
              <a:t>Bottom Line</a:t>
            </a:r>
            <a:r>
              <a:rPr lang="en-US" sz="1000" dirty="0" smtClean="0">
                <a:solidFill>
                  <a:srgbClr val="000000"/>
                </a:solidFill>
                <a:latin typeface="Arial"/>
              </a:rPr>
              <a:t>: </a:t>
            </a:r>
            <a:r>
              <a:rPr lang="en-US" sz="1000" dirty="0">
                <a:solidFill>
                  <a:srgbClr val="000000"/>
                </a:solidFill>
                <a:latin typeface="Arial"/>
              </a:rPr>
              <a:t>Keeping operational currency </a:t>
            </a:r>
            <a:r>
              <a:rPr lang="en-US" sz="1000" dirty="0" smtClean="0">
                <a:solidFill>
                  <a:srgbClr val="000000"/>
                </a:solidFill>
                <a:latin typeface="Arial"/>
              </a:rPr>
              <a:t>and relevancy will </a:t>
            </a:r>
            <a:r>
              <a:rPr lang="en-US" sz="1000" dirty="0">
                <a:solidFill>
                  <a:srgbClr val="000000"/>
                </a:solidFill>
                <a:latin typeface="Arial"/>
              </a:rPr>
              <a:t>be critical moving forward to justify Navy Medicine in uniform</a:t>
            </a:r>
            <a:r>
              <a:rPr lang="en-US" sz="1000" dirty="0" smtClean="0">
                <a:solidFill>
                  <a:srgbClr val="000000"/>
                </a:solidFill>
                <a:latin typeface="Arial"/>
              </a:rPr>
              <a:t>.</a:t>
            </a:r>
            <a:endParaRPr lang="en-US" sz="1000" b="1" dirty="0">
              <a:solidFill>
                <a:srgbClr val="000000"/>
              </a:solidFill>
              <a:latin typeface="Arial"/>
            </a:endParaRPr>
          </a:p>
        </p:txBody>
      </p:sp>
      <p:sp>
        <p:nvSpPr>
          <p:cNvPr id="7" name="TextBox 6"/>
          <p:cNvSpPr txBox="1"/>
          <p:nvPr/>
        </p:nvSpPr>
        <p:spPr>
          <a:xfrm>
            <a:off x="2330787" y="2436965"/>
            <a:ext cx="2084225" cy="707886"/>
          </a:xfrm>
          <a:prstGeom prst="rect">
            <a:avLst/>
          </a:prstGeom>
          <a:noFill/>
        </p:spPr>
        <p:txBody>
          <a:bodyPr wrap="none" rtlCol="0">
            <a:spAutoFit/>
          </a:bodyPr>
          <a:lstStyle/>
          <a:p>
            <a:pPr eaLnBrk="0" hangingPunct="0"/>
            <a:r>
              <a:rPr lang="en-US" sz="1000" b="1" u="sng" dirty="0" smtClean="0">
                <a:latin typeface="Arial"/>
              </a:rPr>
              <a:t>SENIOR OPERATIONAL</a:t>
            </a:r>
          </a:p>
          <a:p>
            <a:pPr eaLnBrk="0" hangingPunct="0"/>
            <a:r>
              <a:rPr lang="en-US" sz="1000" dirty="0">
                <a:solidFill>
                  <a:srgbClr val="000000"/>
                </a:solidFill>
                <a:latin typeface="Arial"/>
              </a:rPr>
              <a:t>Regional/Group </a:t>
            </a:r>
            <a:r>
              <a:rPr lang="en-US" sz="1000" dirty="0" smtClean="0">
                <a:solidFill>
                  <a:srgbClr val="000000"/>
                </a:solidFill>
                <a:latin typeface="Arial"/>
              </a:rPr>
              <a:t>FS/UMO</a:t>
            </a:r>
          </a:p>
          <a:p>
            <a:pPr eaLnBrk="0" hangingPunct="0"/>
            <a:r>
              <a:rPr lang="en-US" sz="1000" dirty="0" smtClean="0">
                <a:solidFill>
                  <a:srgbClr val="000000"/>
                </a:solidFill>
                <a:latin typeface="Arial"/>
              </a:rPr>
              <a:t>Large Deck/Group </a:t>
            </a:r>
            <a:r>
              <a:rPr lang="en-US" sz="1000" dirty="0">
                <a:solidFill>
                  <a:srgbClr val="000000"/>
                </a:solidFill>
                <a:latin typeface="Arial"/>
              </a:rPr>
              <a:t>SMO</a:t>
            </a:r>
          </a:p>
          <a:p>
            <a:pPr eaLnBrk="0" hangingPunct="0"/>
            <a:r>
              <a:rPr lang="en-US" sz="1000" dirty="0">
                <a:solidFill>
                  <a:srgbClr val="000000"/>
                </a:solidFill>
                <a:latin typeface="Arial"/>
              </a:rPr>
              <a:t>Regimental </a:t>
            </a:r>
            <a:r>
              <a:rPr lang="en-US" sz="1000" dirty="0" smtClean="0">
                <a:solidFill>
                  <a:srgbClr val="000000"/>
                </a:solidFill>
                <a:latin typeface="Arial"/>
              </a:rPr>
              <a:t>Surgeon/</a:t>
            </a:r>
            <a:r>
              <a:rPr lang="en-US" sz="1000" dirty="0" err="1" smtClean="0">
                <a:solidFill>
                  <a:srgbClr val="000000"/>
                </a:solidFill>
                <a:latin typeface="Arial"/>
              </a:rPr>
              <a:t>MedBN</a:t>
            </a:r>
            <a:r>
              <a:rPr lang="en-US" sz="1000" dirty="0" smtClean="0">
                <a:solidFill>
                  <a:srgbClr val="000000"/>
                </a:solidFill>
                <a:latin typeface="Arial"/>
              </a:rPr>
              <a:t> staff</a:t>
            </a:r>
            <a:endParaRPr lang="en-US" sz="1000" dirty="0">
              <a:solidFill>
                <a:srgbClr val="000000"/>
              </a:solidFill>
              <a:latin typeface="Arial"/>
            </a:endParaRPr>
          </a:p>
        </p:txBody>
      </p:sp>
      <p:sp>
        <p:nvSpPr>
          <p:cNvPr id="8" name="TextBox 7"/>
          <p:cNvSpPr txBox="1"/>
          <p:nvPr/>
        </p:nvSpPr>
        <p:spPr>
          <a:xfrm>
            <a:off x="1019464" y="3081372"/>
            <a:ext cx="3302507" cy="861774"/>
          </a:xfrm>
          <a:prstGeom prst="rect">
            <a:avLst/>
          </a:prstGeom>
          <a:noFill/>
        </p:spPr>
        <p:txBody>
          <a:bodyPr wrap="none" rtlCol="0">
            <a:spAutoFit/>
          </a:bodyPr>
          <a:lstStyle/>
          <a:p>
            <a:pPr eaLnBrk="0" hangingPunct="0"/>
            <a:r>
              <a:rPr lang="en-US" sz="1000" dirty="0">
                <a:solidFill>
                  <a:srgbClr val="000000"/>
                </a:solidFill>
                <a:latin typeface="Arial"/>
              </a:rPr>
              <a:t>Fleet Surgical </a:t>
            </a:r>
            <a:r>
              <a:rPr lang="en-US" sz="1000" dirty="0" smtClean="0">
                <a:solidFill>
                  <a:srgbClr val="000000"/>
                </a:solidFill>
                <a:latin typeface="Arial"/>
              </a:rPr>
              <a:t>Team member, GHE </a:t>
            </a:r>
            <a:r>
              <a:rPr lang="en-US" sz="1000" dirty="0">
                <a:solidFill>
                  <a:srgbClr val="000000"/>
                </a:solidFill>
                <a:latin typeface="Arial"/>
              </a:rPr>
              <a:t>Staff </a:t>
            </a:r>
            <a:r>
              <a:rPr lang="en-US" sz="1000" dirty="0" smtClean="0">
                <a:solidFill>
                  <a:srgbClr val="000000"/>
                </a:solidFill>
                <a:latin typeface="Arial"/>
              </a:rPr>
              <a:t>Officer,</a:t>
            </a:r>
          </a:p>
          <a:p>
            <a:pPr eaLnBrk="0" hangingPunct="0"/>
            <a:r>
              <a:rPr lang="en-US" sz="1000" dirty="0" smtClean="0">
                <a:solidFill>
                  <a:srgbClr val="000000"/>
                </a:solidFill>
                <a:latin typeface="Arial"/>
                <a:cs typeface="Times New Roman" pitchFamily="18" charset="0"/>
              </a:rPr>
              <a:t>T-AH deployment, Individual </a:t>
            </a:r>
            <a:r>
              <a:rPr lang="en-US" sz="1000" dirty="0" err="1">
                <a:solidFill>
                  <a:srgbClr val="000000"/>
                </a:solidFill>
                <a:latin typeface="Arial"/>
                <a:cs typeface="Times New Roman" pitchFamily="18" charset="0"/>
              </a:rPr>
              <a:t>Augmentee</a:t>
            </a:r>
            <a:r>
              <a:rPr lang="en-US" sz="1000" dirty="0">
                <a:solidFill>
                  <a:srgbClr val="000000"/>
                </a:solidFill>
                <a:latin typeface="Arial"/>
                <a:cs typeface="Times New Roman" pitchFamily="18" charset="0"/>
              </a:rPr>
              <a:t> (AFG, </a:t>
            </a:r>
            <a:r>
              <a:rPr lang="en-US" sz="1000" dirty="0" err="1">
                <a:solidFill>
                  <a:srgbClr val="000000"/>
                </a:solidFill>
                <a:latin typeface="Arial"/>
                <a:cs typeface="Times New Roman" pitchFamily="18" charset="0"/>
              </a:rPr>
              <a:t>HoA</a:t>
            </a:r>
            <a:r>
              <a:rPr lang="en-US" sz="1000" dirty="0" smtClean="0">
                <a:solidFill>
                  <a:srgbClr val="000000"/>
                </a:solidFill>
                <a:latin typeface="Arial"/>
                <a:cs typeface="Times New Roman" pitchFamily="18" charset="0"/>
              </a:rPr>
              <a:t>)</a:t>
            </a:r>
          </a:p>
          <a:p>
            <a:pPr eaLnBrk="0" hangingPunct="0"/>
            <a:endParaRPr lang="en-US" sz="1000" dirty="0">
              <a:solidFill>
                <a:srgbClr val="EB6115"/>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r>
              <a:rPr lang="en-US" sz="1000" i="1" dirty="0" smtClean="0">
                <a:effectLst>
                  <a:outerShdw blurRad="38100" dist="38100" dir="2700000" algn="tl">
                    <a:srgbClr val="000000">
                      <a:alpha val="43137"/>
                    </a:srgbClr>
                  </a:outerShdw>
                </a:effectLst>
              </a:rPr>
              <a:t>Must complete at least one tour before in zone for CDR</a:t>
            </a:r>
            <a:endParaRPr lang="en-US" sz="10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19147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77"/>
          <p:cNvGrpSpPr>
            <a:grpSpLocks/>
          </p:cNvGrpSpPr>
          <p:nvPr/>
        </p:nvGrpSpPr>
        <p:grpSpPr bwMode="auto">
          <a:xfrm>
            <a:off x="563570" y="1897487"/>
            <a:ext cx="8310893" cy="380389"/>
            <a:chOff x="100" y="2555"/>
            <a:chExt cx="5664" cy="413"/>
          </a:xfrm>
        </p:grpSpPr>
        <p:sp>
          <p:nvSpPr>
            <p:cNvPr id="105" name="Line 79"/>
            <p:cNvSpPr>
              <a:spLocks noChangeShapeType="1"/>
            </p:cNvSpPr>
            <p:nvPr/>
          </p:nvSpPr>
          <p:spPr bwMode="auto">
            <a:xfrm flipV="1">
              <a:off x="202" y="2660"/>
              <a:ext cx="5467" cy="1"/>
            </a:xfrm>
            <a:prstGeom prst="line">
              <a:avLst/>
            </a:prstGeom>
            <a:noFill/>
            <a:ln w="25400">
              <a:solidFill>
                <a:schemeClr val="tx1"/>
              </a:solidFill>
              <a:round/>
              <a:headEnd/>
              <a:tailEnd type="triangle" w="med" len="med"/>
            </a:ln>
          </p:spPr>
          <p:txBody>
            <a:bodyPr wrap="none" anchor="ctr"/>
            <a:lstStyle/>
            <a:p>
              <a:pPr eaLnBrk="0" hangingPunct="0"/>
              <a:endParaRPr lang="en-US" sz="2400">
                <a:solidFill>
                  <a:srgbClr val="000000"/>
                </a:solidFill>
                <a:latin typeface="Arial"/>
              </a:endParaRPr>
            </a:p>
          </p:txBody>
        </p:sp>
        <p:sp>
          <p:nvSpPr>
            <p:cNvPr id="104" name="Rectangle 78"/>
            <p:cNvSpPr>
              <a:spLocks noChangeArrowheads="1"/>
            </p:cNvSpPr>
            <p:nvPr/>
          </p:nvSpPr>
          <p:spPr bwMode="auto">
            <a:xfrm>
              <a:off x="100" y="2601"/>
              <a:ext cx="5664" cy="367"/>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1600" dirty="0">
                  <a:solidFill>
                    <a:srgbClr val="000000"/>
                  </a:solidFill>
                  <a:latin typeface="Times New Roman" pitchFamily="18" charset="0"/>
                  <a:cs typeface="Times New Roman" pitchFamily="18" charset="0"/>
                </a:rPr>
                <a:t> </a:t>
              </a:r>
              <a:r>
                <a:rPr lang="en-US" sz="1400" b="1" dirty="0">
                  <a:solidFill>
                    <a:srgbClr val="000000"/>
                  </a:solidFill>
                  <a:latin typeface="Arial"/>
                  <a:cs typeface="Times New Roman" pitchFamily="18" charset="0"/>
                </a:rPr>
                <a:t>                                        </a:t>
              </a:r>
              <a:r>
                <a:rPr lang="en-US" sz="1000" b="1" dirty="0">
                  <a:solidFill>
                    <a:srgbClr val="000000"/>
                  </a:solidFill>
                  <a:latin typeface="Arial"/>
                  <a:cs typeface="Times New Roman" pitchFamily="18" charset="0"/>
                </a:rPr>
                <a:t>6                                                12                                                    18                                          24         </a:t>
              </a:r>
              <a:r>
                <a:rPr lang="en-US" sz="1400" b="1" dirty="0">
                  <a:solidFill>
                    <a:srgbClr val="000000"/>
                  </a:solidFill>
                  <a:latin typeface="Arial"/>
                  <a:cs typeface="Times New Roman" pitchFamily="18" charset="0"/>
                </a:rPr>
                <a:t>   </a:t>
              </a:r>
            </a:p>
          </p:txBody>
        </p:sp>
        <p:sp>
          <p:nvSpPr>
            <p:cNvPr id="106" name="Line 80"/>
            <p:cNvSpPr>
              <a:spLocks noChangeShapeType="1"/>
            </p:cNvSpPr>
            <p:nvPr/>
          </p:nvSpPr>
          <p:spPr bwMode="auto">
            <a:xfrm>
              <a:off x="204" y="2555"/>
              <a:ext cx="0" cy="191"/>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5" name="Line 93"/>
            <p:cNvSpPr>
              <a:spLocks noChangeShapeType="1"/>
            </p:cNvSpPr>
            <p:nvPr/>
          </p:nvSpPr>
          <p:spPr bwMode="auto">
            <a:xfrm flipH="1">
              <a:off x="3788" y="2653"/>
              <a:ext cx="0" cy="80"/>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7" name="Line 95"/>
            <p:cNvSpPr>
              <a:spLocks noChangeShapeType="1"/>
            </p:cNvSpPr>
            <p:nvPr/>
          </p:nvSpPr>
          <p:spPr bwMode="auto">
            <a:xfrm>
              <a:off x="4766" y="2653"/>
              <a:ext cx="0" cy="68"/>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2" name="Line 100"/>
            <p:cNvSpPr>
              <a:spLocks noChangeShapeType="1"/>
            </p:cNvSpPr>
            <p:nvPr/>
          </p:nvSpPr>
          <p:spPr bwMode="auto">
            <a:xfrm>
              <a:off x="2555" y="2660"/>
              <a:ext cx="0" cy="73"/>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5" name="Line 103"/>
            <p:cNvSpPr>
              <a:spLocks noChangeShapeType="1"/>
            </p:cNvSpPr>
            <p:nvPr/>
          </p:nvSpPr>
          <p:spPr bwMode="auto">
            <a:xfrm flipH="1">
              <a:off x="1435" y="2674"/>
              <a:ext cx="0" cy="59"/>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grpSp>
      <p:sp>
        <p:nvSpPr>
          <p:cNvPr id="3091" name="Rectangle 80"/>
          <p:cNvSpPr>
            <a:spLocks noChangeArrowheads="1"/>
          </p:cNvSpPr>
          <p:nvPr/>
        </p:nvSpPr>
        <p:spPr bwMode="auto">
          <a:xfrm>
            <a:off x="1143000" y="381000"/>
            <a:ext cx="7744800" cy="553998"/>
          </a:xfrm>
          <a:prstGeom prst="rect">
            <a:avLst/>
          </a:prstGeom>
          <a:noFill/>
          <a:ln w="9525">
            <a:noFill/>
            <a:miter lim="800000"/>
            <a:headEnd/>
            <a:tailEnd/>
          </a:ln>
        </p:spPr>
        <p:txBody>
          <a:bodyPr wrap="square" lIns="0" tIns="0" rIns="0" bIns="0">
            <a:spAutoFit/>
          </a:bodyPr>
          <a:lstStyle/>
          <a:p>
            <a:pPr algn="ctr" eaLnBrk="0" hangingPunct="0"/>
            <a:r>
              <a:rPr lang="en-US" sz="3600" b="1" dirty="0">
                <a:solidFill>
                  <a:srgbClr val="000000"/>
                </a:solidFill>
                <a:latin typeface="Arial"/>
                <a:cs typeface="Times New Roman" pitchFamily="18" charset="0"/>
              </a:rPr>
              <a:t>MC </a:t>
            </a:r>
            <a:r>
              <a:rPr lang="en-US" sz="3600" b="1" dirty="0">
                <a:latin typeface="Arial"/>
                <a:cs typeface="Times New Roman" pitchFamily="18" charset="0"/>
              </a:rPr>
              <a:t>Preventive Medicine </a:t>
            </a:r>
            <a:r>
              <a:rPr lang="en-US" sz="3600" b="1" dirty="0">
                <a:solidFill>
                  <a:srgbClr val="000000"/>
                </a:solidFill>
                <a:latin typeface="Arial"/>
                <a:cs typeface="Times New Roman" pitchFamily="18" charset="0"/>
              </a:rPr>
              <a:t>Planner</a:t>
            </a:r>
          </a:p>
        </p:txBody>
      </p:sp>
      <p:sp>
        <p:nvSpPr>
          <p:cNvPr id="57" name="AutoShape 28"/>
          <p:cNvSpPr>
            <a:spLocks noChangeArrowheads="1"/>
          </p:cNvSpPr>
          <p:nvPr/>
        </p:nvSpPr>
        <p:spPr bwMode="auto">
          <a:xfrm>
            <a:off x="6244018" y="2300123"/>
            <a:ext cx="2491049" cy="1733432"/>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a:solidFill>
                  <a:srgbClr val="000000"/>
                </a:solidFill>
                <a:latin typeface="Arial"/>
                <a:cs typeface="Times New Roman" pitchFamily="18" charset="0"/>
              </a:rPr>
              <a:t>SENIOR EXECUTIVE</a:t>
            </a:r>
          </a:p>
          <a:p>
            <a:pPr eaLnBrk="0" hangingPunct="0"/>
            <a:r>
              <a:rPr lang="en-US" sz="1000" dirty="0">
                <a:solidFill>
                  <a:srgbClr val="000000"/>
                </a:solidFill>
                <a:latin typeface="Arial"/>
                <a:cs typeface="Times New Roman" pitchFamily="18" charset="0"/>
              </a:rPr>
              <a:t>TYCOM, Fleet, </a:t>
            </a:r>
            <a:r>
              <a:rPr lang="en-US" sz="1000" dirty="0" smtClean="0">
                <a:solidFill>
                  <a:srgbClr val="000000"/>
                </a:solidFill>
                <a:latin typeface="Arial"/>
                <a:cs typeface="Times New Roman" pitchFamily="18" charset="0"/>
              </a:rPr>
              <a:t>MEF Surgeon</a:t>
            </a:r>
            <a:endParaRPr lang="en-US" sz="1000" dirty="0">
              <a:solidFill>
                <a:srgbClr val="000000"/>
              </a:solidFill>
              <a:latin typeface="Arial"/>
              <a:cs typeface="Times New Roman" pitchFamily="18" charset="0"/>
            </a:endParaRPr>
          </a:p>
          <a:p>
            <a:pPr marL="171450" indent="-171450" eaLnBrk="0" hangingPunct="0">
              <a:buFontTx/>
              <a:buChar char="-"/>
            </a:pPr>
            <a:r>
              <a:rPr lang="en-US" sz="1000" dirty="0">
                <a:solidFill>
                  <a:srgbClr val="000000"/>
                </a:solidFill>
                <a:latin typeface="Arial"/>
                <a:cs typeface="Times New Roman" pitchFamily="18" charset="0"/>
              </a:rPr>
              <a:t>All nominative positions</a:t>
            </a:r>
          </a:p>
          <a:p>
            <a:pPr marL="171450" indent="-171450" eaLnBrk="0" hangingPunct="0">
              <a:buFontTx/>
              <a:buChar char="-"/>
            </a:pPr>
            <a:r>
              <a:rPr lang="en-US" sz="1000" dirty="0">
                <a:solidFill>
                  <a:srgbClr val="000000"/>
                </a:solidFill>
                <a:latin typeface="Arial"/>
                <a:cs typeface="Times New Roman" pitchFamily="18" charset="0"/>
              </a:rPr>
              <a:t>Selected by corps chief</a:t>
            </a:r>
          </a:p>
          <a:p>
            <a:pPr marL="171450" indent="-171450" eaLnBrk="0" hangingPunct="0">
              <a:buFontTx/>
              <a:buChar char="-"/>
            </a:pPr>
            <a:r>
              <a:rPr lang="en-US" sz="1000" dirty="0">
                <a:solidFill>
                  <a:srgbClr val="000000"/>
                </a:solidFill>
                <a:latin typeface="Arial"/>
                <a:cs typeface="Times New Roman" pitchFamily="18" charset="0"/>
              </a:rPr>
              <a:t>Must have significant</a:t>
            </a:r>
          </a:p>
          <a:p>
            <a:pPr eaLnBrk="0" hangingPunct="0"/>
            <a:r>
              <a:rPr lang="en-US" sz="1000" dirty="0">
                <a:solidFill>
                  <a:srgbClr val="000000"/>
                </a:solidFill>
                <a:latin typeface="Arial"/>
                <a:cs typeface="Times New Roman" pitchFamily="18" charset="0"/>
              </a:rPr>
              <a:t>operational experience</a:t>
            </a:r>
          </a:p>
          <a:p>
            <a:pPr eaLnBrk="0" hangingPunct="0"/>
            <a:r>
              <a:rPr lang="en-US" sz="1000" i="1" dirty="0">
                <a:effectLst>
                  <a:outerShdw blurRad="38100" dist="38100" dir="2700000" algn="tl">
                    <a:srgbClr val="000000">
                      <a:alpha val="43137"/>
                    </a:srgbClr>
                  </a:outerShdw>
                </a:effectLst>
                <a:latin typeface="Arial"/>
                <a:cs typeface="Times New Roman" pitchFamily="18" charset="0"/>
              </a:rPr>
              <a:t>Talk to SL, detailer and </a:t>
            </a:r>
          </a:p>
          <a:p>
            <a:pPr eaLnBrk="0" hangingPunct="0"/>
            <a:r>
              <a:rPr lang="en-US" sz="1000" i="1" dirty="0">
                <a:effectLst>
                  <a:outerShdw blurRad="38100" dist="38100" dir="2700000" algn="tl">
                    <a:srgbClr val="000000">
                      <a:alpha val="43137"/>
                    </a:srgbClr>
                  </a:outerShdw>
                </a:effectLst>
                <a:latin typeface="Arial"/>
                <a:cs typeface="Times New Roman" pitchFamily="18" charset="0"/>
              </a:rPr>
              <a:t>Corps Chief leadership to</a:t>
            </a:r>
          </a:p>
          <a:p>
            <a:pPr eaLnBrk="0" hangingPunct="0"/>
            <a:r>
              <a:rPr lang="en-US" sz="1000" i="1" dirty="0">
                <a:effectLst>
                  <a:outerShdw blurRad="38100" dist="38100" dir="2700000" algn="tl">
                    <a:srgbClr val="000000">
                      <a:alpha val="43137"/>
                    </a:srgbClr>
                  </a:outerShdw>
                </a:effectLst>
                <a:latin typeface="Arial"/>
                <a:cs typeface="Times New Roman" pitchFamily="18" charset="0"/>
              </a:rPr>
              <a:t>inquire about nominative </a:t>
            </a:r>
          </a:p>
          <a:p>
            <a:pPr eaLnBrk="0" hangingPunct="0"/>
            <a:r>
              <a:rPr lang="en-US" sz="1000" i="1" dirty="0">
                <a:effectLst>
                  <a:outerShdw blurRad="38100" dist="38100" dir="2700000" algn="tl">
                    <a:srgbClr val="000000">
                      <a:alpha val="43137"/>
                    </a:srgbClr>
                  </a:outerShdw>
                </a:effectLst>
                <a:latin typeface="Arial"/>
                <a:cs typeface="Times New Roman" pitchFamily="18" charset="0"/>
              </a:rPr>
              <a:t>billets.</a:t>
            </a:r>
          </a:p>
        </p:txBody>
      </p:sp>
      <p:sp>
        <p:nvSpPr>
          <p:cNvPr id="58" name="AutoShape 29"/>
          <p:cNvSpPr>
            <a:spLocks noChangeArrowheads="1"/>
          </p:cNvSpPr>
          <p:nvPr/>
        </p:nvSpPr>
        <p:spPr bwMode="auto">
          <a:xfrm>
            <a:off x="713236" y="2297458"/>
            <a:ext cx="3711055" cy="1750541"/>
          </a:xfrm>
          <a:prstGeom prst="roundRect">
            <a:avLst>
              <a:gd name="adj" fmla="val 16667"/>
            </a:avLst>
          </a:prstGeom>
          <a:solidFill>
            <a:srgbClr val="CCECFF"/>
          </a:solidFill>
          <a:ln w="9525">
            <a:solidFill>
              <a:schemeClr val="tx1"/>
            </a:solidFill>
            <a:round/>
            <a:headEnd/>
            <a:tailEnd/>
          </a:ln>
        </p:spPr>
        <p:txBody>
          <a:bodyPr wrap="none" lIns="36576" numCol="2" anchor="ctr"/>
          <a:lstStyle/>
          <a:p>
            <a:pPr eaLnBrk="0" hangingPunct="0"/>
            <a:r>
              <a:rPr lang="en-US" sz="1000" b="1" u="sng" dirty="0">
                <a:solidFill>
                  <a:srgbClr val="000000"/>
                </a:solidFill>
                <a:latin typeface="Arial"/>
                <a:cs typeface="Times New Roman" pitchFamily="18" charset="0"/>
              </a:rPr>
              <a:t>JUNIOR OPERATIONAL    </a:t>
            </a:r>
          </a:p>
          <a:p>
            <a:pPr eaLnBrk="0" hangingPunct="0"/>
            <a:r>
              <a:rPr lang="en-US" sz="1000" dirty="0">
                <a:solidFill>
                  <a:srgbClr val="000000"/>
                </a:solidFill>
                <a:latin typeface="Arial"/>
                <a:cs typeface="Times New Roman" pitchFamily="18" charset="0"/>
              </a:rPr>
              <a:t>Squadron/Unit FS or UMO</a:t>
            </a:r>
          </a:p>
          <a:p>
            <a:pPr eaLnBrk="0" hangingPunct="0"/>
            <a:r>
              <a:rPr lang="en-US" sz="1000" dirty="0">
                <a:solidFill>
                  <a:srgbClr val="000000"/>
                </a:solidFill>
                <a:latin typeface="Arial"/>
                <a:cs typeface="Times New Roman" pitchFamily="18" charset="0"/>
              </a:rPr>
              <a:t>Small Deck SMO</a:t>
            </a:r>
          </a:p>
          <a:p>
            <a:pPr eaLnBrk="0" hangingPunct="0"/>
            <a:r>
              <a:rPr lang="en-US" sz="1000" dirty="0">
                <a:solidFill>
                  <a:srgbClr val="000000"/>
                </a:solidFill>
                <a:latin typeface="Arial"/>
                <a:cs typeface="Times New Roman" pitchFamily="18" charset="0"/>
              </a:rPr>
              <a:t>USMC Battalion Surgeon</a:t>
            </a: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91" name="Text Box 67"/>
          <p:cNvSpPr txBox="1">
            <a:spLocks noChangeArrowheads="1"/>
          </p:cNvSpPr>
          <p:nvPr/>
        </p:nvSpPr>
        <p:spPr bwMode="auto">
          <a:xfrm>
            <a:off x="218402" y="1134009"/>
            <a:ext cx="8707195" cy="779059"/>
          </a:xfrm>
          <a:prstGeom prst="rect">
            <a:avLst/>
          </a:prstGeom>
          <a:noFill/>
          <a:ln w="9525">
            <a:noFill/>
            <a:miter lim="800000"/>
            <a:headEnd/>
            <a:tailEnd/>
          </a:ln>
          <a:effectLst/>
        </p:spPr>
        <p:txBody>
          <a:bodyPr wrap="square">
            <a:spAutoFit/>
          </a:bodyPr>
          <a:lstStyle/>
          <a:p>
            <a:pPr eaLnBrk="0" hangingPunct="0">
              <a:lnSpc>
                <a:spcPct val="85000"/>
              </a:lnSpc>
              <a:defRPr/>
            </a:pPr>
            <a:r>
              <a:rPr lang="en-US" sz="1050" b="1" dirty="0">
                <a:solidFill>
                  <a:srgbClr val="000000"/>
                </a:solidFill>
                <a:latin typeface="Arial"/>
              </a:rPr>
              <a:t>Intent: </a:t>
            </a:r>
            <a:r>
              <a:rPr lang="en-US" sz="1050" dirty="0">
                <a:solidFill>
                  <a:srgbClr val="000000"/>
                </a:solidFill>
                <a:latin typeface="Arial"/>
              </a:rPr>
              <a:t>The Navy MC Career Progression slide displays the larger leadership and promotional spectrum with an operational focus.  This slide specifically addresses opportunities within the </a:t>
            </a:r>
            <a:r>
              <a:rPr lang="en-US" sz="1050" dirty="0">
                <a:latin typeface="Arial"/>
              </a:rPr>
              <a:t>Preventive Medicine </a:t>
            </a:r>
            <a:r>
              <a:rPr lang="en-US" sz="1050" dirty="0">
                <a:solidFill>
                  <a:srgbClr val="000000"/>
                </a:solidFill>
                <a:latin typeface="Arial"/>
              </a:rPr>
              <a:t>career pathway and suitable operational billets.</a:t>
            </a:r>
            <a:br>
              <a:rPr lang="en-US" sz="1050" dirty="0">
                <a:solidFill>
                  <a:srgbClr val="000000"/>
                </a:solidFill>
                <a:latin typeface="Arial"/>
              </a:rPr>
            </a:br>
            <a:r>
              <a:rPr lang="en-US" sz="1050" b="1" dirty="0">
                <a:solidFill>
                  <a:srgbClr val="000000"/>
                </a:solidFill>
                <a:latin typeface="Arial"/>
              </a:rPr>
              <a:t>Expectations:</a:t>
            </a:r>
            <a:r>
              <a:rPr lang="en-US" sz="1050" dirty="0">
                <a:solidFill>
                  <a:srgbClr val="000000"/>
                </a:solidFill>
                <a:latin typeface="Arial"/>
              </a:rPr>
              <a:t> The career minded Navy Physician is expected to balance the demands of excellence as a physician against those of operational medicine leadership.  Maintaining currency in the three domains listed below is optimal and requires intentional career management.  The listed opportunities are illustrative but not exhaustive.  </a:t>
            </a:r>
            <a:endParaRPr lang="en-US" sz="1050" b="1" dirty="0">
              <a:solidFill>
                <a:srgbClr val="000000"/>
              </a:solidFill>
              <a:latin typeface="Arial"/>
            </a:endParaRPr>
          </a:p>
        </p:txBody>
      </p:sp>
      <p:sp>
        <p:nvSpPr>
          <p:cNvPr id="98" name="AutoShape 76"/>
          <p:cNvSpPr>
            <a:spLocks noChangeArrowheads="1"/>
          </p:cNvSpPr>
          <p:nvPr/>
        </p:nvSpPr>
        <p:spPr bwMode="auto">
          <a:xfrm>
            <a:off x="4424292" y="2298221"/>
            <a:ext cx="1810447" cy="1735334"/>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a:solidFill>
                  <a:srgbClr val="000000"/>
                </a:solidFill>
                <a:latin typeface="Arial"/>
                <a:cs typeface="Times New Roman" pitchFamily="18" charset="0"/>
              </a:rPr>
              <a:t>EXECUTIVE OPERATIONAL</a:t>
            </a:r>
          </a:p>
          <a:p>
            <a:pPr eaLnBrk="0" hangingPunct="0"/>
            <a:r>
              <a:rPr lang="en-US" sz="1000" dirty="0">
                <a:solidFill>
                  <a:srgbClr val="000000"/>
                </a:solidFill>
                <a:latin typeface="Arial"/>
                <a:cs typeface="Times New Roman" pitchFamily="18" charset="0"/>
              </a:rPr>
              <a:t>CVN/LHD/LHA SMO</a:t>
            </a:r>
          </a:p>
          <a:p>
            <a:pPr eaLnBrk="0" hangingPunct="0"/>
            <a:r>
              <a:rPr lang="en-US" sz="1000" dirty="0">
                <a:solidFill>
                  <a:srgbClr val="000000"/>
                </a:solidFill>
                <a:latin typeface="Arial"/>
                <a:cs typeface="Times New Roman" pitchFamily="18" charset="0"/>
              </a:rPr>
              <a:t>Group UMO</a:t>
            </a:r>
          </a:p>
          <a:p>
            <a:pPr eaLnBrk="0" hangingPunct="0"/>
            <a:r>
              <a:rPr lang="en-US" sz="1000" dirty="0">
                <a:solidFill>
                  <a:srgbClr val="000000"/>
                </a:solidFill>
                <a:latin typeface="Arial"/>
                <a:cs typeface="Times New Roman" pitchFamily="18" charset="0"/>
              </a:rPr>
              <a:t>CATF Surgeon/FST OIC</a:t>
            </a:r>
          </a:p>
          <a:p>
            <a:pPr eaLnBrk="0" hangingPunct="0"/>
            <a:r>
              <a:rPr lang="en-US" sz="1000" dirty="0">
                <a:solidFill>
                  <a:srgbClr val="000000"/>
                </a:solidFill>
                <a:latin typeface="Arial"/>
                <a:cs typeface="Times New Roman" pitchFamily="18" charset="0"/>
              </a:rPr>
              <a:t>MARDIV/MLG/Wing Surgeon</a:t>
            </a:r>
          </a:p>
          <a:p>
            <a:pPr eaLnBrk="0" hangingPunct="0"/>
            <a:r>
              <a:rPr lang="en-US" sz="1000" dirty="0">
                <a:solidFill>
                  <a:srgbClr val="000000"/>
                </a:solidFill>
                <a:latin typeface="Arial"/>
                <a:cs typeface="Times New Roman" pitchFamily="18" charset="0"/>
              </a:rPr>
              <a:t>T-AH Director</a:t>
            </a:r>
          </a:p>
          <a:p>
            <a:pPr eaLnBrk="0" hangingPunct="0"/>
            <a:r>
              <a:rPr lang="en-US" sz="1000" dirty="0">
                <a:solidFill>
                  <a:srgbClr val="000000"/>
                </a:solidFill>
                <a:latin typeface="Arial"/>
                <a:cs typeface="Times New Roman" pitchFamily="18" charset="0"/>
              </a:rPr>
              <a:t>Senior GHE billet</a:t>
            </a:r>
          </a:p>
          <a:p>
            <a:pPr eaLnBrk="0" hangingPunct="0"/>
            <a:r>
              <a:rPr lang="en-US" sz="1000" i="1" dirty="0">
                <a:latin typeface="Arial"/>
                <a:cs typeface="Times New Roman" pitchFamily="18" charset="0"/>
              </a:rPr>
              <a:t>Echelon 2/3 staff positons</a:t>
            </a:r>
          </a:p>
          <a:p>
            <a:pPr eaLnBrk="0" hangingPunct="0"/>
            <a:r>
              <a:rPr lang="en-US" sz="1000" i="1" dirty="0">
                <a:latin typeface="Arial"/>
                <a:cs typeface="Times New Roman" pitchFamily="18" charset="0"/>
              </a:rPr>
              <a:t>OLA/White House Fellow</a:t>
            </a:r>
          </a:p>
          <a:p>
            <a:pPr eaLnBrk="0" hangingPunct="0"/>
            <a:r>
              <a:rPr lang="en-US" sz="1000" i="1" dirty="0">
                <a:latin typeface="Arial"/>
                <a:cs typeface="Times New Roman" pitchFamily="18" charset="0"/>
              </a:rPr>
              <a:t>NMCPHC</a:t>
            </a:r>
          </a:p>
          <a:p>
            <a:pPr eaLnBrk="0" hangingPunct="0"/>
            <a:endParaRPr lang="en-US" sz="1000" i="1" dirty="0">
              <a:solidFill>
                <a:srgbClr val="FF0000"/>
              </a:solidFill>
              <a:latin typeface="Arial"/>
              <a:cs typeface="Times New Roman" pitchFamily="18" charset="0"/>
            </a:endParaRPr>
          </a:p>
        </p:txBody>
      </p:sp>
      <p:sp>
        <p:nvSpPr>
          <p:cNvPr id="110" name="AutoShape 75"/>
          <p:cNvSpPr>
            <a:spLocks noChangeArrowheads="1"/>
          </p:cNvSpPr>
          <p:nvPr/>
        </p:nvSpPr>
        <p:spPr bwMode="auto">
          <a:xfrm>
            <a:off x="737452" y="4055864"/>
            <a:ext cx="3686839" cy="699487"/>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a:solidFill>
                  <a:srgbClr val="000000"/>
                </a:solidFill>
                <a:latin typeface="Arial"/>
              </a:rPr>
              <a:t>Res/Board Cert  </a:t>
            </a:r>
            <a:r>
              <a:rPr lang="en-US" sz="1000" b="1" dirty="0">
                <a:effectLst>
                  <a:outerShdw blurRad="38100" dist="38100" dir="2700000" algn="tl">
                    <a:srgbClr val="000000">
                      <a:alpha val="43137"/>
                    </a:srgbClr>
                  </a:outerShdw>
                </a:effectLst>
                <a:latin typeface="Arial"/>
                <a:sym typeface="Wingdings" panose="05000000000000000000" pitchFamily="2" charset="2"/>
              </a:rPr>
              <a:t> </a:t>
            </a:r>
            <a:r>
              <a:rPr lang="en-US" sz="1000" i="1" dirty="0">
                <a:effectLst>
                  <a:outerShdw blurRad="38100" dist="38100" dir="2700000" algn="tl">
                    <a:srgbClr val="000000">
                      <a:alpha val="43137"/>
                    </a:srgbClr>
                  </a:outerShdw>
                </a:effectLst>
                <a:latin typeface="Arial"/>
                <a:sym typeface="Wingdings" panose="05000000000000000000" pitchFamily="2" charset="2"/>
              </a:rPr>
              <a:t>Must be board certified by CDR</a:t>
            </a:r>
            <a:endParaRPr lang="en-US" sz="1000" i="1" dirty="0">
              <a:effectLst>
                <a:outerShdw blurRad="38100" dist="38100" dir="2700000" algn="tl">
                  <a:srgbClr val="000000">
                    <a:alpha val="43137"/>
                  </a:srgbClr>
                </a:outerShdw>
              </a:effectLst>
              <a:latin typeface="Arial"/>
            </a:endParaRPr>
          </a:p>
          <a:p>
            <a:pPr eaLnBrk="0" hangingPunct="0"/>
            <a:r>
              <a:rPr lang="en-US" sz="1000" dirty="0">
                <a:solidFill>
                  <a:srgbClr val="000000"/>
                </a:solidFill>
                <a:latin typeface="Arial"/>
              </a:rPr>
              <a:t>USU Assistant Professor</a:t>
            </a:r>
          </a:p>
          <a:p>
            <a:pPr eaLnBrk="0" hangingPunct="0"/>
            <a:r>
              <a:rPr lang="en-US" sz="1000" dirty="0">
                <a:solidFill>
                  <a:srgbClr val="000000"/>
                </a:solidFill>
                <a:latin typeface="Arial"/>
              </a:rPr>
              <a:t>MEC Committee </a:t>
            </a:r>
            <a:r>
              <a:rPr lang="en-US" sz="1000" dirty="0" smtClean="0">
                <a:solidFill>
                  <a:srgbClr val="000000"/>
                </a:solidFill>
                <a:latin typeface="Arial"/>
              </a:rPr>
              <a:t>Member, Infection Control Committee Member</a:t>
            </a:r>
            <a:endParaRPr lang="en-US" sz="1000" dirty="0">
              <a:solidFill>
                <a:srgbClr val="000000"/>
              </a:solidFill>
              <a:latin typeface="Arial"/>
            </a:endParaRPr>
          </a:p>
          <a:p>
            <a:pPr eaLnBrk="0" hangingPunct="0"/>
            <a:r>
              <a:rPr lang="en-US" sz="1000" dirty="0">
                <a:solidFill>
                  <a:srgbClr val="000000"/>
                </a:solidFill>
                <a:latin typeface="Arial"/>
              </a:rPr>
              <a:t>MTF Department Head</a:t>
            </a:r>
          </a:p>
        </p:txBody>
      </p:sp>
      <p:sp>
        <p:nvSpPr>
          <p:cNvPr id="111" name="AutoShape 76"/>
          <p:cNvSpPr>
            <a:spLocks noChangeArrowheads="1"/>
          </p:cNvSpPr>
          <p:nvPr/>
        </p:nvSpPr>
        <p:spPr bwMode="auto">
          <a:xfrm>
            <a:off x="4415012" y="4033556"/>
            <a:ext cx="1829875" cy="713160"/>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a:latin typeface="Arial"/>
                <a:cs typeface="Times New Roman" pitchFamily="18" charset="0"/>
              </a:rPr>
              <a:t>USU Associate Professor</a:t>
            </a:r>
          </a:p>
          <a:p>
            <a:pPr eaLnBrk="0" hangingPunct="0"/>
            <a:r>
              <a:rPr lang="en-US" sz="1000" dirty="0">
                <a:latin typeface="Arial"/>
                <a:cs typeface="Times New Roman" pitchFamily="18" charset="0"/>
              </a:rPr>
              <a:t>Med Exec Committee Chair</a:t>
            </a:r>
          </a:p>
          <a:p>
            <a:pPr eaLnBrk="0" hangingPunct="0"/>
            <a:r>
              <a:rPr lang="en-US" sz="1000" dirty="0">
                <a:latin typeface="Arial"/>
                <a:cs typeface="Times New Roman" pitchFamily="18" charset="0"/>
              </a:rPr>
              <a:t>Academy Fellow (FACPM)</a:t>
            </a:r>
          </a:p>
          <a:p>
            <a:pPr eaLnBrk="0" hangingPunct="0"/>
            <a:r>
              <a:rPr lang="en-US" sz="1000" dirty="0">
                <a:latin typeface="Arial"/>
                <a:cs typeface="Times New Roman" pitchFamily="18" charset="0"/>
              </a:rPr>
              <a:t>Small MTF </a:t>
            </a:r>
            <a:r>
              <a:rPr lang="en-US" sz="1000" dirty="0" smtClean="0">
                <a:latin typeface="Arial"/>
                <a:cs typeface="Times New Roman" pitchFamily="18" charset="0"/>
              </a:rPr>
              <a:t>Director</a:t>
            </a:r>
            <a:endParaRPr lang="en-US" sz="1000" dirty="0">
              <a:latin typeface="Arial"/>
              <a:cs typeface="Times New Roman" pitchFamily="18" charset="0"/>
            </a:endParaRPr>
          </a:p>
          <a:p>
            <a:pPr eaLnBrk="0" hangingPunct="0"/>
            <a:r>
              <a:rPr lang="en-US" sz="1000" dirty="0">
                <a:latin typeface="Arial"/>
                <a:cs typeface="Times New Roman" pitchFamily="18" charset="0"/>
              </a:rPr>
              <a:t>Milestone OIC/CMO</a:t>
            </a:r>
          </a:p>
        </p:txBody>
      </p:sp>
      <p:sp>
        <p:nvSpPr>
          <p:cNvPr id="112" name="AutoShape 28"/>
          <p:cNvSpPr>
            <a:spLocks noChangeArrowheads="1"/>
          </p:cNvSpPr>
          <p:nvPr/>
        </p:nvSpPr>
        <p:spPr bwMode="auto">
          <a:xfrm>
            <a:off x="6255787" y="4041420"/>
            <a:ext cx="2479280" cy="705295"/>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a:solidFill>
                  <a:srgbClr val="000000"/>
                </a:solidFill>
                <a:latin typeface="Arial"/>
                <a:cs typeface="Times New Roman" pitchFamily="18" charset="0"/>
              </a:rPr>
              <a:t>USU Professor</a:t>
            </a:r>
          </a:p>
          <a:p>
            <a:pPr eaLnBrk="0" hangingPunct="0"/>
            <a:r>
              <a:rPr lang="en-US" sz="1000" dirty="0">
                <a:solidFill>
                  <a:srgbClr val="000000"/>
                </a:solidFill>
                <a:latin typeface="Arial"/>
                <a:cs typeface="Times New Roman" pitchFamily="18" charset="0"/>
              </a:rPr>
              <a:t>Large MTF Director</a:t>
            </a:r>
          </a:p>
          <a:p>
            <a:pPr eaLnBrk="0" hangingPunct="0"/>
            <a:r>
              <a:rPr lang="en-US" sz="1000" dirty="0">
                <a:solidFill>
                  <a:srgbClr val="000000"/>
                </a:solidFill>
                <a:latin typeface="Arial"/>
                <a:cs typeface="Times New Roman" pitchFamily="18" charset="0"/>
              </a:rPr>
              <a:t>Specialty Leader</a:t>
            </a:r>
          </a:p>
          <a:p>
            <a:pPr eaLnBrk="0" hangingPunct="0"/>
            <a:r>
              <a:rPr lang="en-US" sz="1000" dirty="0">
                <a:latin typeface="Arial"/>
                <a:cs typeface="Times New Roman" pitchFamily="18" charset="0"/>
              </a:rPr>
              <a:t>Milestone, XO/CO</a:t>
            </a:r>
          </a:p>
        </p:txBody>
      </p:sp>
      <p:pic>
        <p:nvPicPr>
          <p:cNvPr id="92"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67" r="10412" b="65895"/>
          <a:stretch/>
        </p:blipFill>
        <p:spPr bwMode="auto">
          <a:xfrm>
            <a:off x="6553705" y="2007091"/>
            <a:ext cx="426840" cy="270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641" r="29050" b="71346"/>
          <a:stretch/>
        </p:blipFill>
        <p:spPr bwMode="auto">
          <a:xfrm>
            <a:off x="4623740" y="2018479"/>
            <a:ext cx="292762" cy="271901"/>
          </a:xfrm>
          <a:prstGeom prst="rect">
            <a:avLst/>
          </a:prstGeom>
          <a:solidFill>
            <a:srgbClr val="CCECFF"/>
          </a:solidFill>
          <a:ln>
            <a:noFill/>
          </a:ln>
          <a:effectLst>
            <a:softEdge rad="25400"/>
          </a:effectLst>
        </p:spPr>
      </p:pic>
      <p:pic>
        <p:nvPicPr>
          <p:cNvPr id="94"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298" t="1510" r="28267" b="69953"/>
          <a:stretch/>
        </p:blipFill>
        <p:spPr bwMode="auto">
          <a:xfrm>
            <a:off x="2759647" y="2019064"/>
            <a:ext cx="297183" cy="281120"/>
          </a:xfrm>
          <a:prstGeom prst="rect">
            <a:avLst/>
          </a:prstGeom>
          <a:noFill/>
          <a:ln>
            <a:noFill/>
          </a:ln>
          <a:effectLst>
            <a:softEdge rad="25400"/>
          </a:effectLst>
        </p:spPr>
      </p:pic>
      <p:pic>
        <p:nvPicPr>
          <p:cNvPr id="95"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341" t="1634" r="18549" b="68868"/>
          <a:stretch/>
        </p:blipFill>
        <p:spPr bwMode="auto">
          <a:xfrm>
            <a:off x="963966" y="2028131"/>
            <a:ext cx="284719" cy="269328"/>
          </a:xfrm>
          <a:prstGeom prst="rect">
            <a:avLst/>
          </a:prstGeom>
          <a:noFill/>
          <a:ln>
            <a:noFill/>
          </a:ln>
          <a:effectLst>
            <a:softEdge rad="254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rot="16200000">
            <a:off x="-1013026" y="3889273"/>
            <a:ext cx="3004349" cy="492443"/>
          </a:xfrm>
          <a:prstGeom prst="rect">
            <a:avLst/>
          </a:prstGeom>
          <a:noFill/>
        </p:spPr>
        <p:txBody>
          <a:bodyPr wrap="none" rtlCol="0">
            <a:spAutoFit/>
          </a:bodyPr>
          <a:lstStyle/>
          <a:p>
            <a:pPr algn="ctr"/>
            <a:r>
              <a:rPr lang="en-US" sz="1400" b="1" u="sng" dirty="0"/>
              <a:t>Opportunities</a:t>
            </a:r>
          </a:p>
          <a:p>
            <a:pPr algn="ctr"/>
            <a:r>
              <a:rPr lang="en-US" sz="1200" u="sng" dirty="0"/>
              <a:t>Educational</a:t>
            </a:r>
            <a:r>
              <a:rPr lang="en-US" sz="1200" dirty="0"/>
              <a:t>  </a:t>
            </a:r>
            <a:r>
              <a:rPr lang="en-US" sz="1200" u="sng" dirty="0"/>
              <a:t> Clinical</a:t>
            </a:r>
            <a:r>
              <a:rPr lang="en-US" sz="1200" dirty="0"/>
              <a:t>              </a:t>
            </a:r>
            <a:r>
              <a:rPr lang="en-US" sz="1200" u="sng" dirty="0"/>
              <a:t>Operational</a:t>
            </a:r>
          </a:p>
        </p:txBody>
      </p:sp>
      <p:sp>
        <p:nvSpPr>
          <p:cNvPr id="34" name="AutoShape 29"/>
          <p:cNvSpPr>
            <a:spLocks noChangeArrowheads="1"/>
          </p:cNvSpPr>
          <p:nvPr/>
        </p:nvSpPr>
        <p:spPr bwMode="auto">
          <a:xfrm>
            <a:off x="737452" y="4762443"/>
            <a:ext cx="3685622" cy="705296"/>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r>
              <a:rPr lang="en-US" sz="1000" dirty="0">
                <a:solidFill>
                  <a:srgbClr val="000000"/>
                </a:solidFill>
                <a:latin typeface="Arial"/>
                <a:cs typeface="Times New Roman" pitchFamily="18" charset="0"/>
              </a:rPr>
              <a:t>BROC/BMDOC, AROC/AMDOC</a:t>
            </a:r>
          </a:p>
          <a:p>
            <a:pPr eaLnBrk="0" hangingPunct="0"/>
            <a:r>
              <a:rPr lang="en-US" sz="1000" dirty="0">
                <a:solidFill>
                  <a:srgbClr val="000000"/>
                </a:solidFill>
                <a:latin typeface="Arial"/>
                <a:cs typeface="Times New Roman" pitchFamily="18" charset="0"/>
              </a:rPr>
              <a:t>LSS Green/Yellow Belt, Epidemic Intelligence Service</a:t>
            </a:r>
          </a:p>
          <a:p>
            <a:pPr eaLnBrk="0" hangingPunct="0"/>
            <a:r>
              <a:rPr lang="en-US" sz="1000" dirty="0" smtClean="0">
                <a:solidFill>
                  <a:srgbClr val="000000"/>
                </a:solidFill>
                <a:latin typeface="Arial"/>
                <a:cs typeface="Times New Roman" pitchFamily="18" charset="0"/>
              </a:rPr>
              <a:t>JPME1, Naval War College</a:t>
            </a:r>
            <a:r>
              <a:rPr lang="en-US" sz="1000" dirty="0"/>
              <a:t>/</a:t>
            </a:r>
            <a:r>
              <a:rPr lang="en-US" sz="1000" dirty="0" smtClean="0"/>
              <a:t>Command </a:t>
            </a:r>
            <a:r>
              <a:rPr lang="en-US" sz="1000" dirty="0"/>
              <a:t>and Staff </a:t>
            </a:r>
            <a:endParaRPr lang="en-US" sz="1000" dirty="0">
              <a:solidFill>
                <a:srgbClr val="000000"/>
              </a:solidFill>
              <a:latin typeface="Arial"/>
              <a:cs typeface="Times New Roman" pitchFamily="18" charset="0"/>
            </a:endParaRPr>
          </a:p>
          <a:p>
            <a:pPr eaLnBrk="0" hangingPunct="0"/>
            <a:r>
              <a:rPr lang="en-US" sz="1000" dirty="0">
                <a:solidFill>
                  <a:srgbClr val="000000"/>
                </a:solidFill>
                <a:latin typeface="Arial"/>
                <a:cs typeface="Times New Roman" pitchFamily="18" charset="0"/>
              </a:rPr>
              <a:t>Tropical </a:t>
            </a:r>
            <a:r>
              <a:rPr lang="en-US" sz="1000" dirty="0" smtClean="0">
                <a:solidFill>
                  <a:srgbClr val="000000"/>
                </a:solidFill>
                <a:latin typeface="Arial"/>
                <a:cs typeface="Times New Roman" pitchFamily="18" charset="0"/>
              </a:rPr>
              <a:t>Medicine/Med Excellence</a:t>
            </a:r>
            <a:r>
              <a:rPr lang="en-US" sz="1000" dirty="0" smtClean="0">
                <a:solidFill>
                  <a:srgbClr val="0000FF"/>
                </a:solidFill>
                <a:latin typeface="Arial"/>
                <a:cs typeface="Times New Roman" pitchFamily="18" charset="0"/>
              </a:rPr>
              <a:t>/</a:t>
            </a:r>
            <a:r>
              <a:rPr lang="en-US" sz="1000" dirty="0" smtClean="0">
                <a:latin typeface="Arial"/>
                <a:cs typeface="Times New Roman" pitchFamily="18" charset="0"/>
              </a:rPr>
              <a:t>PHEO</a:t>
            </a:r>
            <a:endParaRPr lang="en-US" sz="1000" dirty="0">
              <a:latin typeface="Arial"/>
              <a:cs typeface="Times New Roman" pitchFamily="18" charset="0"/>
            </a:endParaRPr>
          </a:p>
        </p:txBody>
      </p:sp>
      <p:sp>
        <p:nvSpPr>
          <p:cNvPr id="35" name="AutoShape 29"/>
          <p:cNvSpPr>
            <a:spLocks noChangeArrowheads="1"/>
          </p:cNvSpPr>
          <p:nvPr/>
        </p:nvSpPr>
        <p:spPr bwMode="auto">
          <a:xfrm>
            <a:off x="4424291" y="4754579"/>
            <a:ext cx="1819728"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dirty="0">
              <a:solidFill>
                <a:srgbClr val="000000"/>
              </a:solidFill>
              <a:latin typeface="Arial"/>
              <a:cs typeface="Times New Roman" pitchFamily="18" charset="0"/>
            </a:endParaRPr>
          </a:p>
          <a:p>
            <a:pPr eaLnBrk="0" hangingPunct="0"/>
            <a:r>
              <a:rPr lang="en-US" sz="1000" dirty="0">
                <a:latin typeface="Arial"/>
                <a:cs typeface="Times New Roman" pitchFamily="18" charset="0"/>
              </a:rPr>
              <a:t>Masters Degree- MBA, MHA</a:t>
            </a:r>
          </a:p>
          <a:p>
            <a:pPr eaLnBrk="0" hangingPunct="0"/>
            <a:r>
              <a:rPr lang="en-US" sz="1000" dirty="0" smtClean="0">
                <a:solidFill>
                  <a:srgbClr val="000000"/>
                </a:solidFill>
                <a:latin typeface="Arial"/>
                <a:cs typeface="Times New Roman" pitchFamily="18" charset="0"/>
              </a:rPr>
              <a:t>JPME2, EIS Fellowship</a:t>
            </a:r>
            <a:endParaRPr lang="en-US" sz="1000" dirty="0">
              <a:solidFill>
                <a:srgbClr val="000000"/>
              </a:solidFill>
              <a:latin typeface="Arial"/>
              <a:cs typeface="Times New Roman" pitchFamily="18" charset="0"/>
            </a:endParaRPr>
          </a:p>
          <a:p>
            <a:pPr eaLnBrk="0" hangingPunct="0"/>
            <a:r>
              <a:rPr lang="en-US" sz="1000" dirty="0">
                <a:latin typeface="Arial"/>
                <a:cs typeface="Times New Roman" pitchFamily="18" charset="0"/>
              </a:rPr>
              <a:t>Research lab</a:t>
            </a:r>
          </a:p>
          <a:p>
            <a:pPr eaLnBrk="0" hangingPunct="0"/>
            <a:r>
              <a:rPr lang="en-US" sz="1000" dirty="0">
                <a:latin typeface="Arial"/>
                <a:cs typeface="Times New Roman" pitchFamily="18" charset="0"/>
              </a:rPr>
              <a:t>Asst Residency Director</a:t>
            </a:r>
          </a:p>
          <a:p>
            <a:pPr eaLnBrk="0" hangingPunct="0"/>
            <a:r>
              <a:rPr lang="en-US" sz="1000" dirty="0">
                <a:solidFill>
                  <a:srgbClr val="000000"/>
                </a:solidFill>
                <a:latin typeface="Arial"/>
                <a:cs typeface="Times New Roman" pitchFamily="18" charset="0"/>
              </a:rPr>
              <a:t>LSS Black Belt</a:t>
            </a:r>
          </a:p>
          <a:p>
            <a:pPr eaLnBrk="0" hangingPunct="0"/>
            <a:endParaRPr lang="en-US" sz="1000" dirty="0">
              <a:solidFill>
                <a:srgbClr val="000000"/>
              </a:solidFill>
              <a:latin typeface="Arial"/>
              <a:cs typeface="Times New Roman" pitchFamily="18" charset="0"/>
            </a:endParaRPr>
          </a:p>
        </p:txBody>
      </p:sp>
      <p:sp>
        <p:nvSpPr>
          <p:cNvPr id="37" name="AutoShape 29"/>
          <p:cNvSpPr>
            <a:spLocks noChangeArrowheads="1"/>
          </p:cNvSpPr>
          <p:nvPr/>
        </p:nvSpPr>
        <p:spPr bwMode="auto">
          <a:xfrm>
            <a:off x="6255787" y="4754579"/>
            <a:ext cx="2479280"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r>
              <a:rPr lang="en-US" sz="1000" dirty="0">
                <a:solidFill>
                  <a:srgbClr val="000000"/>
                </a:solidFill>
                <a:latin typeface="Arial"/>
                <a:cs typeface="Times New Roman" pitchFamily="18" charset="0"/>
              </a:rPr>
              <a:t>LSS Master Black Belt</a:t>
            </a:r>
          </a:p>
          <a:p>
            <a:pPr eaLnBrk="0" hangingPunct="0"/>
            <a:r>
              <a:rPr lang="en-US" sz="1000" dirty="0">
                <a:solidFill>
                  <a:srgbClr val="000000"/>
                </a:solidFill>
                <a:latin typeface="Arial"/>
                <a:cs typeface="Times New Roman" pitchFamily="18" charset="0"/>
              </a:rPr>
              <a:t>Navy Senior Leader Course</a:t>
            </a:r>
          </a:p>
          <a:p>
            <a:pPr eaLnBrk="0" hangingPunct="0"/>
            <a:r>
              <a:rPr lang="en-US" sz="1000" dirty="0">
                <a:solidFill>
                  <a:srgbClr val="000000"/>
                </a:solidFill>
                <a:latin typeface="Arial"/>
                <a:cs typeface="Times New Roman" pitchFamily="18" charset="0"/>
              </a:rPr>
              <a:t>Naval War </a:t>
            </a:r>
            <a:r>
              <a:rPr lang="en-US" sz="1000" dirty="0" smtClean="0">
                <a:solidFill>
                  <a:srgbClr val="000000"/>
                </a:solidFill>
                <a:latin typeface="Arial"/>
                <a:cs typeface="Times New Roman" pitchFamily="18" charset="0"/>
              </a:rPr>
              <a:t>College/Naval Warfare</a:t>
            </a:r>
            <a:endParaRPr lang="en-US" sz="1000" dirty="0">
              <a:solidFill>
                <a:srgbClr val="000000"/>
              </a:solidFill>
              <a:latin typeface="Arial"/>
              <a:cs typeface="Times New Roman" pitchFamily="18" charset="0"/>
            </a:endParaRPr>
          </a:p>
          <a:p>
            <a:pPr eaLnBrk="0" hangingPunct="0"/>
            <a:r>
              <a:rPr lang="en-US" sz="1000" dirty="0">
                <a:latin typeface="Arial"/>
                <a:cs typeface="Times New Roman" pitchFamily="18" charset="0"/>
              </a:rPr>
              <a:t>Residency Director</a:t>
            </a:r>
          </a:p>
          <a:p>
            <a:pPr eaLnBrk="0" hangingPunct="0"/>
            <a:r>
              <a:rPr lang="en-US" sz="1000" dirty="0" smtClean="0">
                <a:solidFill>
                  <a:srgbClr val="000000"/>
                </a:solidFill>
                <a:latin typeface="Arial"/>
                <a:cs typeface="Times New Roman" pitchFamily="18" charset="0"/>
              </a:rPr>
              <a:t>Doctorate Degree</a:t>
            </a:r>
            <a:endParaRPr lang="en-US" sz="1000" dirty="0">
              <a:solidFill>
                <a:srgbClr val="000000"/>
              </a:solidFill>
              <a:latin typeface="Arial"/>
              <a:cs typeface="Times New Roman" pitchFamily="18" charset="0"/>
            </a:endParaRPr>
          </a:p>
        </p:txBody>
      </p:sp>
      <p:sp>
        <p:nvSpPr>
          <p:cNvPr id="38" name="TextBox 37"/>
          <p:cNvSpPr txBox="1"/>
          <p:nvPr/>
        </p:nvSpPr>
        <p:spPr>
          <a:xfrm>
            <a:off x="737452" y="5475603"/>
            <a:ext cx="7206130" cy="1015663"/>
          </a:xfrm>
          <a:prstGeom prst="rect">
            <a:avLst/>
          </a:prstGeom>
          <a:noFill/>
          <a:ln>
            <a:solidFill>
              <a:schemeClr val="tx1"/>
            </a:solidFill>
            <a:prstDash val="solid"/>
          </a:ln>
        </p:spPr>
        <p:txBody>
          <a:bodyPr wrap="square" rtlCol="0">
            <a:spAutoFit/>
          </a:bodyPr>
          <a:lstStyle/>
          <a:p>
            <a:r>
              <a:rPr lang="en-US" sz="1000" b="1" dirty="0"/>
              <a:t>Operational Billets </a:t>
            </a:r>
            <a:r>
              <a:rPr lang="en-US" sz="1000" dirty="0"/>
              <a:t>are central to career progression and to the development of operational competency.  You should have completed at least one tour by the time you are in zone for CDR, if not more.  A senior operational tour or </a:t>
            </a:r>
            <a:r>
              <a:rPr lang="en-US" sz="1000" smtClean="0"/>
              <a:t>exec operational </a:t>
            </a:r>
            <a:r>
              <a:rPr lang="en-US" sz="1000" dirty="0"/>
              <a:t>tour should be in your record by the time you are in zone for CAPT.  Executive Operational billets are increasingly nominative.</a:t>
            </a:r>
            <a:br>
              <a:rPr lang="en-US" sz="1000" dirty="0"/>
            </a:br>
            <a:r>
              <a:rPr lang="en-US" sz="1000" b="1" dirty="0"/>
              <a:t>MTF Leadership </a:t>
            </a:r>
            <a:r>
              <a:rPr lang="en-US" sz="1000" dirty="0"/>
              <a:t>demonstrates clinical expertise and leadership: Chairing committees, leading divisions, departments and directorates.  The guidance above does not supplant but rather compliments demonstrating operational and clinical expertise.</a:t>
            </a:r>
            <a:endParaRPr lang="en-US" sz="1000" b="1" dirty="0"/>
          </a:p>
          <a:p>
            <a:r>
              <a:rPr lang="en-US" sz="1000" b="1" dirty="0">
                <a:solidFill>
                  <a:srgbClr val="000000"/>
                </a:solidFill>
                <a:latin typeface="Arial"/>
              </a:rPr>
              <a:t>Bottom Line</a:t>
            </a:r>
            <a:r>
              <a:rPr lang="en-US" sz="1000" dirty="0">
                <a:solidFill>
                  <a:srgbClr val="000000"/>
                </a:solidFill>
                <a:latin typeface="Arial"/>
              </a:rPr>
              <a:t>: Keeping operational currency and relevancy will be critical moving forward to justify Navy Medicine in uniform.</a:t>
            </a:r>
            <a:endParaRPr lang="en-US" sz="1000" b="1" dirty="0">
              <a:solidFill>
                <a:srgbClr val="000000"/>
              </a:solidFill>
              <a:latin typeface="Arial"/>
            </a:endParaRPr>
          </a:p>
        </p:txBody>
      </p:sp>
      <p:sp>
        <p:nvSpPr>
          <p:cNvPr id="7" name="TextBox 6"/>
          <p:cNvSpPr txBox="1"/>
          <p:nvPr/>
        </p:nvSpPr>
        <p:spPr>
          <a:xfrm>
            <a:off x="2330787" y="2436965"/>
            <a:ext cx="2084225" cy="707886"/>
          </a:xfrm>
          <a:prstGeom prst="rect">
            <a:avLst/>
          </a:prstGeom>
          <a:noFill/>
        </p:spPr>
        <p:txBody>
          <a:bodyPr wrap="none" rtlCol="0">
            <a:spAutoFit/>
          </a:bodyPr>
          <a:lstStyle/>
          <a:p>
            <a:pPr eaLnBrk="0" hangingPunct="0"/>
            <a:r>
              <a:rPr lang="en-US" sz="1000" b="1" u="sng" dirty="0">
                <a:latin typeface="Arial"/>
              </a:rPr>
              <a:t>SENIOR OPERATIONAL</a:t>
            </a:r>
          </a:p>
          <a:p>
            <a:pPr eaLnBrk="0" hangingPunct="0"/>
            <a:r>
              <a:rPr lang="en-US" sz="1000" dirty="0">
                <a:solidFill>
                  <a:srgbClr val="000000"/>
                </a:solidFill>
                <a:latin typeface="Arial"/>
              </a:rPr>
              <a:t>Regional/Group FS/UMO</a:t>
            </a:r>
          </a:p>
          <a:p>
            <a:pPr eaLnBrk="0" hangingPunct="0"/>
            <a:r>
              <a:rPr lang="en-US" sz="1000" dirty="0">
                <a:solidFill>
                  <a:srgbClr val="000000"/>
                </a:solidFill>
                <a:latin typeface="Arial"/>
              </a:rPr>
              <a:t>Large Deck/Group SMO</a:t>
            </a:r>
          </a:p>
          <a:p>
            <a:pPr eaLnBrk="0" hangingPunct="0"/>
            <a:r>
              <a:rPr lang="en-US" sz="1000" dirty="0">
                <a:solidFill>
                  <a:srgbClr val="000000"/>
                </a:solidFill>
                <a:latin typeface="Arial"/>
              </a:rPr>
              <a:t>Regimental Surgeon/</a:t>
            </a:r>
            <a:r>
              <a:rPr lang="en-US" sz="1000" dirty="0" err="1">
                <a:solidFill>
                  <a:srgbClr val="000000"/>
                </a:solidFill>
                <a:latin typeface="Arial"/>
              </a:rPr>
              <a:t>MedBN</a:t>
            </a:r>
            <a:r>
              <a:rPr lang="en-US" sz="1000" dirty="0">
                <a:solidFill>
                  <a:srgbClr val="000000"/>
                </a:solidFill>
                <a:latin typeface="Arial"/>
              </a:rPr>
              <a:t> staff</a:t>
            </a:r>
          </a:p>
        </p:txBody>
      </p:sp>
      <p:sp>
        <p:nvSpPr>
          <p:cNvPr id="8" name="TextBox 7"/>
          <p:cNvSpPr txBox="1"/>
          <p:nvPr/>
        </p:nvSpPr>
        <p:spPr>
          <a:xfrm>
            <a:off x="742057" y="3185509"/>
            <a:ext cx="3681018" cy="861774"/>
          </a:xfrm>
          <a:prstGeom prst="rect">
            <a:avLst/>
          </a:prstGeom>
          <a:noFill/>
        </p:spPr>
        <p:txBody>
          <a:bodyPr wrap="square" rtlCol="0">
            <a:spAutoFit/>
          </a:bodyPr>
          <a:lstStyle/>
          <a:p>
            <a:pPr eaLnBrk="0" hangingPunct="0"/>
            <a:r>
              <a:rPr lang="en-US" sz="1000" dirty="0">
                <a:solidFill>
                  <a:srgbClr val="000000"/>
                </a:solidFill>
                <a:latin typeface="Arial"/>
              </a:rPr>
              <a:t>GHE Staff </a:t>
            </a:r>
            <a:r>
              <a:rPr lang="en-US" sz="1000" dirty="0" err="1">
                <a:solidFill>
                  <a:srgbClr val="000000"/>
                </a:solidFill>
                <a:latin typeface="Arial"/>
              </a:rPr>
              <a:t>Officer,</a:t>
            </a:r>
            <a:r>
              <a:rPr lang="en-US" sz="1000" dirty="0" err="1">
                <a:solidFill>
                  <a:srgbClr val="000000"/>
                </a:solidFill>
                <a:latin typeface="Arial"/>
                <a:cs typeface="Times New Roman" pitchFamily="18" charset="0"/>
              </a:rPr>
              <a:t>T</a:t>
            </a:r>
            <a:r>
              <a:rPr lang="en-US" sz="1000" dirty="0">
                <a:solidFill>
                  <a:srgbClr val="000000"/>
                </a:solidFill>
                <a:latin typeface="Arial"/>
                <a:cs typeface="Times New Roman" pitchFamily="18" charset="0"/>
              </a:rPr>
              <a:t>-AH deployment, Individual </a:t>
            </a:r>
            <a:r>
              <a:rPr lang="en-US" sz="1000" dirty="0" err="1">
                <a:solidFill>
                  <a:srgbClr val="000000"/>
                </a:solidFill>
                <a:latin typeface="Arial"/>
                <a:cs typeface="Times New Roman" pitchFamily="18" charset="0"/>
              </a:rPr>
              <a:t>Augmentee</a:t>
            </a:r>
            <a:r>
              <a:rPr lang="en-US" sz="1000" dirty="0">
                <a:solidFill>
                  <a:srgbClr val="000000"/>
                </a:solidFill>
                <a:latin typeface="Arial"/>
                <a:cs typeface="Times New Roman" pitchFamily="18" charset="0"/>
              </a:rPr>
              <a:t> (AFG, </a:t>
            </a:r>
            <a:r>
              <a:rPr lang="en-US" sz="1000" dirty="0" err="1">
                <a:solidFill>
                  <a:srgbClr val="000000"/>
                </a:solidFill>
                <a:latin typeface="Arial"/>
                <a:cs typeface="Times New Roman" pitchFamily="18" charset="0"/>
              </a:rPr>
              <a:t>HoA</a:t>
            </a:r>
            <a:r>
              <a:rPr lang="en-US" sz="1000" dirty="0">
                <a:solidFill>
                  <a:srgbClr val="000000"/>
                </a:solidFill>
                <a:latin typeface="Arial"/>
                <a:cs typeface="Times New Roman" pitchFamily="18" charset="0"/>
              </a:rPr>
              <a:t>)</a:t>
            </a:r>
          </a:p>
          <a:p>
            <a:pPr eaLnBrk="0" hangingPunct="0"/>
            <a:r>
              <a:rPr lang="en-US" sz="1000" dirty="0" smtClean="0">
                <a:latin typeface="Arial"/>
                <a:cs typeface="Times New Roman" pitchFamily="18" charset="0"/>
              </a:rPr>
              <a:t>NEPMU/FDPMU/MEF PMO</a:t>
            </a:r>
          </a:p>
          <a:p>
            <a:pPr eaLnBrk="0" hangingPunct="0"/>
            <a:endParaRPr lang="en-US" sz="1000" dirty="0">
              <a:solidFill>
                <a:srgbClr val="0000FF"/>
              </a:solidFill>
              <a:latin typeface="Arial"/>
              <a:cs typeface="Times New Roman" pitchFamily="18" charset="0"/>
            </a:endParaRPr>
          </a:p>
          <a:p>
            <a:r>
              <a:rPr lang="en-US" sz="1000" i="1" dirty="0">
                <a:effectLst>
                  <a:outerShdw blurRad="38100" dist="38100" dir="2700000" algn="tl">
                    <a:srgbClr val="000000">
                      <a:alpha val="43137"/>
                    </a:srgbClr>
                  </a:outerShdw>
                </a:effectLst>
              </a:rPr>
              <a:t>Must complete at least one tour before in zone for CDR</a:t>
            </a:r>
          </a:p>
        </p:txBody>
      </p:sp>
    </p:spTree>
    <p:extLst>
      <p:ext uri="{BB962C8B-B14F-4D97-AF65-F5344CB8AC3E}">
        <p14:creationId xmlns:p14="http://schemas.microsoft.com/office/powerpoint/2010/main" val="1092874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77"/>
          <p:cNvGrpSpPr>
            <a:grpSpLocks/>
          </p:cNvGrpSpPr>
          <p:nvPr/>
        </p:nvGrpSpPr>
        <p:grpSpPr bwMode="auto">
          <a:xfrm>
            <a:off x="533400" y="1827674"/>
            <a:ext cx="8310893" cy="380389"/>
            <a:chOff x="100" y="2555"/>
            <a:chExt cx="5664" cy="413"/>
          </a:xfrm>
        </p:grpSpPr>
        <p:sp>
          <p:nvSpPr>
            <p:cNvPr id="105" name="Line 79"/>
            <p:cNvSpPr>
              <a:spLocks noChangeShapeType="1"/>
            </p:cNvSpPr>
            <p:nvPr/>
          </p:nvSpPr>
          <p:spPr bwMode="auto">
            <a:xfrm flipV="1">
              <a:off x="202" y="2660"/>
              <a:ext cx="5467" cy="1"/>
            </a:xfrm>
            <a:prstGeom prst="line">
              <a:avLst/>
            </a:prstGeom>
            <a:noFill/>
            <a:ln w="25400">
              <a:solidFill>
                <a:schemeClr val="tx1"/>
              </a:solidFill>
              <a:round/>
              <a:headEnd/>
              <a:tailEnd type="triangle" w="med" len="med"/>
            </a:ln>
          </p:spPr>
          <p:txBody>
            <a:bodyPr wrap="none" anchor="ctr"/>
            <a:lstStyle/>
            <a:p>
              <a:pPr eaLnBrk="0" hangingPunct="0"/>
              <a:endParaRPr lang="en-US" sz="2400">
                <a:solidFill>
                  <a:srgbClr val="000000"/>
                </a:solidFill>
                <a:latin typeface="Arial"/>
              </a:endParaRPr>
            </a:p>
          </p:txBody>
        </p:sp>
        <p:sp>
          <p:nvSpPr>
            <p:cNvPr id="104" name="Rectangle 78"/>
            <p:cNvSpPr>
              <a:spLocks noChangeArrowheads="1"/>
            </p:cNvSpPr>
            <p:nvPr/>
          </p:nvSpPr>
          <p:spPr bwMode="auto">
            <a:xfrm>
              <a:off x="100" y="2601"/>
              <a:ext cx="5664" cy="367"/>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1600" dirty="0">
                  <a:solidFill>
                    <a:srgbClr val="000000"/>
                  </a:solidFill>
                  <a:latin typeface="Times New Roman" pitchFamily="18" charset="0"/>
                  <a:cs typeface="Times New Roman" pitchFamily="18" charset="0"/>
                </a:rPr>
                <a:t> </a:t>
              </a:r>
              <a:r>
                <a:rPr lang="en-US" sz="1400" b="1" dirty="0">
                  <a:solidFill>
                    <a:srgbClr val="000000"/>
                  </a:solidFill>
                  <a:latin typeface="Arial"/>
                  <a:cs typeface="Times New Roman" pitchFamily="18" charset="0"/>
                </a:rPr>
                <a:t>                                        </a:t>
              </a:r>
              <a:r>
                <a:rPr lang="en-US" sz="1000" b="1" dirty="0">
                  <a:solidFill>
                    <a:srgbClr val="000000"/>
                  </a:solidFill>
                  <a:latin typeface="Arial"/>
                  <a:cs typeface="Times New Roman" pitchFamily="18" charset="0"/>
                </a:rPr>
                <a:t>6                                                12                                                    18                                          24         </a:t>
              </a:r>
              <a:r>
                <a:rPr lang="en-US" sz="1400" b="1" dirty="0">
                  <a:solidFill>
                    <a:srgbClr val="000000"/>
                  </a:solidFill>
                  <a:latin typeface="Arial"/>
                  <a:cs typeface="Times New Roman" pitchFamily="18" charset="0"/>
                </a:rPr>
                <a:t>   </a:t>
              </a:r>
            </a:p>
          </p:txBody>
        </p:sp>
        <p:sp>
          <p:nvSpPr>
            <p:cNvPr id="106" name="Line 80"/>
            <p:cNvSpPr>
              <a:spLocks noChangeShapeType="1"/>
            </p:cNvSpPr>
            <p:nvPr/>
          </p:nvSpPr>
          <p:spPr bwMode="auto">
            <a:xfrm>
              <a:off x="204" y="2555"/>
              <a:ext cx="0" cy="191"/>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5" name="Line 93"/>
            <p:cNvSpPr>
              <a:spLocks noChangeShapeType="1"/>
            </p:cNvSpPr>
            <p:nvPr/>
          </p:nvSpPr>
          <p:spPr bwMode="auto">
            <a:xfrm flipH="1">
              <a:off x="3788" y="2653"/>
              <a:ext cx="0" cy="80"/>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7" name="Line 95"/>
            <p:cNvSpPr>
              <a:spLocks noChangeShapeType="1"/>
            </p:cNvSpPr>
            <p:nvPr/>
          </p:nvSpPr>
          <p:spPr bwMode="auto">
            <a:xfrm>
              <a:off x="4766" y="2653"/>
              <a:ext cx="0" cy="68"/>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2" name="Line 100"/>
            <p:cNvSpPr>
              <a:spLocks noChangeShapeType="1"/>
            </p:cNvSpPr>
            <p:nvPr/>
          </p:nvSpPr>
          <p:spPr bwMode="auto">
            <a:xfrm>
              <a:off x="2555" y="2660"/>
              <a:ext cx="0" cy="73"/>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5" name="Line 103"/>
            <p:cNvSpPr>
              <a:spLocks noChangeShapeType="1"/>
            </p:cNvSpPr>
            <p:nvPr/>
          </p:nvSpPr>
          <p:spPr bwMode="auto">
            <a:xfrm flipH="1">
              <a:off x="1435" y="2674"/>
              <a:ext cx="0" cy="59"/>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grpSp>
      <p:sp>
        <p:nvSpPr>
          <p:cNvPr id="3091" name="Rectangle 80"/>
          <p:cNvSpPr>
            <a:spLocks noChangeArrowheads="1"/>
          </p:cNvSpPr>
          <p:nvPr/>
        </p:nvSpPr>
        <p:spPr bwMode="auto">
          <a:xfrm>
            <a:off x="1143000" y="381000"/>
            <a:ext cx="7744800" cy="553998"/>
          </a:xfrm>
          <a:prstGeom prst="rect">
            <a:avLst/>
          </a:prstGeom>
          <a:noFill/>
          <a:ln w="9525">
            <a:noFill/>
            <a:miter lim="800000"/>
            <a:headEnd/>
            <a:tailEnd/>
          </a:ln>
        </p:spPr>
        <p:txBody>
          <a:bodyPr wrap="square" lIns="0" tIns="0" rIns="0" bIns="0">
            <a:spAutoFit/>
          </a:bodyPr>
          <a:lstStyle/>
          <a:p>
            <a:pPr algn="ctr" eaLnBrk="0" hangingPunct="0"/>
            <a:r>
              <a:rPr lang="en-US" sz="3600" b="1" dirty="0">
                <a:solidFill>
                  <a:srgbClr val="000000"/>
                </a:solidFill>
                <a:latin typeface="Arial"/>
                <a:cs typeface="Times New Roman" pitchFamily="18" charset="0"/>
              </a:rPr>
              <a:t>MC </a:t>
            </a:r>
            <a:r>
              <a:rPr lang="en-US" sz="3600" b="1" dirty="0">
                <a:latin typeface="Arial"/>
                <a:cs typeface="Times New Roman" pitchFamily="18" charset="0"/>
              </a:rPr>
              <a:t>Psychiatry Career </a:t>
            </a:r>
            <a:r>
              <a:rPr lang="en-US" sz="3600" b="1" dirty="0">
                <a:solidFill>
                  <a:srgbClr val="000000"/>
                </a:solidFill>
                <a:latin typeface="Arial"/>
                <a:cs typeface="Times New Roman" pitchFamily="18" charset="0"/>
              </a:rPr>
              <a:t>Planner</a:t>
            </a:r>
          </a:p>
        </p:txBody>
      </p:sp>
      <p:sp>
        <p:nvSpPr>
          <p:cNvPr id="57" name="AutoShape 28"/>
          <p:cNvSpPr>
            <a:spLocks noChangeArrowheads="1"/>
          </p:cNvSpPr>
          <p:nvPr/>
        </p:nvSpPr>
        <p:spPr bwMode="auto">
          <a:xfrm>
            <a:off x="6240392" y="2229018"/>
            <a:ext cx="1699564" cy="1620342"/>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a:solidFill>
                  <a:srgbClr val="000000"/>
                </a:solidFill>
                <a:latin typeface="Arial"/>
                <a:cs typeface="Times New Roman" pitchFamily="18" charset="0"/>
              </a:rPr>
              <a:t>SENIOR EXECUTIVE</a:t>
            </a:r>
          </a:p>
          <a:p>
            <a:pPr eaLnBrk="0" hangingPunct="0"/>
            <a:r>
              <a:rPr lang="en-US" sz="1000" dirty="0">
                <a:solidFill>
                  <a:srgbClr val="000000"/>
                </a:solidFill>
                <a:latin typeface="Arial"/>
                <a:cs typeface="Times New Roman" pitchFamily="18" charset="0"/>
              </a:rPr>
              <a:t>TYCOM, Fleet, MEF</a:t>
            </a:r>
          </a:p>
          <a:p>
            <a:pPr marL="171450" indent="-171450" eaLnBrk="0" hangingPunct="0">
              <a:buFontTx/>
              <a:buChar char="-"/>
            </a:pPr>
            <a:r>
              <a:rPr lang="en-US" sz="1000" dirty="0">
                <a:solidFill>
                  <a:srgbClr val="000000"/>
                </a:solidFill>
                <a:latin typeface="Arial"/>
                <a:cs typeface="Times New Roman" pitchFamily="18" charset="0"/>
              </a:rPr>
              <a:t>All nominative positions</a:t>
            </a:r>
          </a:p>
          <a:p>
            <a:pPr marL="171450" indent="-171450" eaLnBrk="0" hangingPunct="0">
              <a:buFontTx/>
              <a:buChar char="-"/>
            </a:pPr>
            <a:r>
              <a:rPr lang="en-US" sz="1000" dirty="0">
                <a:solidFill>
                  <a:srgbClr val="000000"/>
                </a:solidFill>
                <a:latin typeface="Arial"/>
                <a:cs typeface="Times New Roman" pitchFamily="18" charset="0"/>
              </a:rPr>
              <a:t>Selected by corps chief</a:t>
            </a:r>
          </a:p>
          <a:p>
            <a:pPr marL="171450" indent="-171450" eaLnBrk="0" hangingPunct="0">
              <a:buFontTx/>
              <a:buChar char="-"/>
            </a:pPr>
            <a:r>
              <a:rPr lang="en-US" sz="1000" dirty="0">
                <a:solidFill>
                  <a:srgbClr val="000000"/>
                </a:solidFill>
                <a:latin typeface="Arial"/>
                <a:cs typeface="Times New Roman" pitchFamily="18" charset="0"/>
              </a:rPr>
              <a:t>Must have significant</a:t>
            </a:r>
          </a:p>
          <a:p>
            <a:pPr eaLnBrk="0" hangingPunct="0"/>
            <a:r>
              <a:rPr lang="en-US" sz="1000" dirty="0">
                <a:solidFill>
                  <a:srgbClr val="000000"/>
                </a:solidFill>
                <a:latin typeface="Arial"/>
                <a:cs typeface="Times New Roman" pitchFamily="18" charset="0"/>
              </a:rPr>
              <a:t>operational experience</a:t>
            </a:r>
          </a:p>
          <a:p>
            <a:pPr eaLnBrk="0" hangingPunct="0"/>
            <a:r>
              <a:rPr lang="en-US" sz="1000" i="1" dirty="0">
                <a:effectLst>
                  <a:outerShdw blurRad="38100" dist="38100" dir="2700000" algn="tl">
                    <a:srgbClr val="000000">
                      <a:alpha val="43137"/>
                    </a:srgbClr>
                  </a:outerShdw>
                </a:effectLst>
                <a:latin typeface="Arial"/>
                <a:cs typeface="Times New Roman" pitchFamily="18" charset="0"/>
              </a:rPr>
              <a:t>Talk to SL, detailer and </a:t>
            </a:r>
          </a:p>
          <a:p>
            <a:pPr eaLnBrk="0" hangingPunct="0"/>
            <a:r>
              <a:rPr lang="en-US" sz="1000" i="1" dirty="0">
                <a:effectLst>
                  <a:outerShdw blurRad="38100" dist="38100" dir="2700000" algn="tl">
                    <a:srgbClr val="000000">
                      <a:alpha val="43137"/>
                    </a:srgbClr>
                  </a:outerShdw>
                </a:effectLst>
                <a:latin typeface="Arial"/>
                <a:cs typeface="Times New Roman" pitchFamily="18" charset="0"/>
              </a:rPr>
              <a:t>Corps Chief leadership to</a:t>
            </a:r>
          </a:p>
          <a:p>
            <a:pPr eaLnBrk="0" hangingPunct="0"/>
            <a:r>
              <a:rPr lang="en-US" sz="1000" i="1" dirty="0">
                <a:effectLst>
                  <a:outerShdw blurRad="38100" dist="38100" dir="2700000" algn="tl">
                    <a:srgbClr val="000000">
                      <a:alpha val="43137"/>
                    </a:srgbClr>
                  </a:outerShdw>
                </a:effectLst>
                <a:latin typeface="Arial"/>
                <a:cs typeface="Times New Roman" pitchFamily="18" charset="0"/>
              </a:rPr>
              <a:t>inquire about nominative </a:t>
            </a:r>
          </a:p>
          <a:p>
            <a:pPr eaLnBrk="0" hangingPunct="0"/>
            <a:r>
              <a:rPr lang="en-US" sz="1000" i="1" dirty="0">
                <a:effectLst>
                  <a:outerShdw blurRad="38100" dist="38100" dir="2700000" algn="tl">
                    <a:srgbClr val="000000">
                      <a:alpha val="43137"/>
                    </a:srgbClr>
                  </a:outerShdw>
                </a:effectLst>
                <a:latin typeface="Arial"/>
                <a:cs typeface="Times New Roman" pitchFamily="18" charset="0"/>
              </a:rPr>
              <a:t>billets.</a:t>
            </a:r>
          </a:p>
        </p:txBody>
      </p:sp>
      <p:sp>
        <p:nvSpPr>
          <p:cNvPr id="58" name="AutoShape 29"/>
          <p:cNvSpPr>
            <a:spLocks noChangeArrowheads="1"/>
          </p:cNvSpPr>
          <p:nvPr/>
        </p:nvSpPr>
        <p:spPr bwMode="auto">
          <a:xfrm>
            <a:off x="719474" y="2212070"/>
            <a:ext cx="3711055" cy="1655264"/>
          </a:xfrm>
          <a:prstGeom prst="roundRect">
            <a:avLst>
              <a:gd name="adj" fmla="val 16667"/>
            </a:avLst>
          </a:prstGeom>
          <a:solidFill>
            <a:srgbClr val="CCECFF"/>
          </a:solidFill>
          <a:ln w="9525">
            <a:solidFill>
              <a:schemeClr val="tx1"/>
            </a:solidFill>
            <a:round/>
            <a:headEnd/>
            <a:tailEnd/>
          </a:ln>
        </p:spPr>
        <p:txBody>
          <a:bodyPr wrap="none" lIns="36576" numCol="2" anchor="ctr"/>
          <a:lstStyle/>
          <a:p>
            <a:pPr eaLnBrk="0" hangingPunct="0"/>
            <a:r>
              <a:rPr lang="en-US" sz="1000" b="1" u="sng" dirty="0">
                <a:solidFill>
                  <a:srgbClr val="000000"/>
                </a:solidFill>
                <a:latin typeface="Arial"/>
                <a:cs typeface="Times New Roman" pitchFamily="18" charset="0"/>
              </a:rPr>
              <a:t>JUNIOR OPERATIONAL    </a:t>
            </a:r>
          </a:p>
          <a:p>
            <a:pPr eaLnBrk="0" hangingPunct="0"/>
            <a:r>
              <a:rPr lang="en-US" sz="1000" dirty="0">
                <a:solidFill>
                  <a:srgbClr val="000000"/>
                </a:solidFill>
                <a:latin typeface="Arial"/>
                <a:cs typeface="Times New Roman" pitchFamily="18" charset="0"/>
              </a:rPr>
              <a:t>Squadron/Unit FS or UMO</a:t>
            </a:r>
          </a:p>
          <a:p>
            <a:pPr eaLnBrk="0" hangingPunct="0"/>
            <a:r>
              <a:rPr lang="en-US" sz="1000" dirty="0">
                <a:solidFill>
                  <a:srgbClr val="000000"/>
                </a:solidFill>
                <a:latin typeface="Arial"/>
                <a:cs typeface="Times New Roman" pitchFamily="18" charset="0"/>
              </a:rPr>
              <a:t>Small Deck SMO</a:t>
            </a:r>
          </a:p>
          <a:p>
            <a:pPr eaLnBrk="0" hangingPunct="0"/>
            <a:r>
              <a:rPr lang="en-US" sz="1000" dirty="0">
                <a:solidFill>
                  <a:srgbClr val="000000"/>
                </a:solidFill>
                <a:latin typeface="Arial"/>
                <a:cs typeface="Times New Roman" pitchFamily="18" charset="0"/>
              </a:rPr>
              <a:t>USMC Battalion Surgeon</a:t>
            </a:r>
          </a:p>
          <a:p>
            <a:pPr eaLnBrk="0" hangingPunct="0"/>
            <a:r>
              <a:rPr lang="en-US" sz="1000" dirty="0">
                <a:solidFill>
                  <a:srgbClr val="000000"/>
                </a:solidFill>
                <a:latin typeface="Arial"/>
                <a:cs typeface="Times New Roman" pitchFamily="18" charset="0"/>
              </a:rPr>
              <a:t>SPRINT mission member</a:t>
            </a: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91" name="Text Box 67"/>
          <p:cNvSpPr txBox="1">
            <a:spLocks noChangeArrowheads="1"/>
          </p:cNvSpPr>
          <p:nvPr/>
        </p:nvSpPr>
        <p:spPr bwMode="auto">
          <a:xfrm>
            <a:off x="218402" y="1100066"/>
            <a:ext cx="8707195" cy="779059"/>
          </a:xfrm>
          <a:prstGeom prst="rect">
            <a:avLst/>
          </a:prstGeom>
          <a:noFill/>
          <a:ln w="9525">
            <a:noFill/>
            <a:miter lim="800000"/>
            <a:headEnd/>
            <a:tailEnd/>
          </a:ln>
          <a:effectLst/>
        </p:spPr>
        <p:txBody>
          <a:bodyPr wrap="square">
            <a:spAutoFit/>
          </a:bodyPr>
          <a:lstStyle/>
          <a:p>
            <a:pPr eaLnBrk="0" hangingPunct="0">
              <a:lnSpc>
                <a:spcPct val="85000"/>
              </a:lnSpc>
              <a:defRPr/>
            </a:pPr>
            <a:r>
              <a:rPr lang="en-US" sz="1050" b="1" dirty="0">
                <a:solidFill>
                  <a:srgbClr val="000000"/>
                </a:solidFill>
                <a:latin typeface="Arial"/>
              </a:rPr>
              <a:t>Intent: </a:t>
            </a:r>
            <a:r>
              <a:rPr lang="en-US" sz="1050" dirty="0">
                <a:solidFill>
                  <a:srgbClr val="000000"/>
                </a:solidFill>
                <a:latin typeface="Arial"/>
              </a:rPr>
              <a:t>The Navy MC Career Progression slide displays the larger leadership and promotional spectrum with an operational focus.  This slide specifically addresses opportunities within the </a:t>
            </a:r>
            <a:r>
              <a:rPr lang="en-US" sz="1050" dirty="0">
                <a:latin typeface="Arial"/>
              </a:rPr>
              <a:t>psychiatry </a:t>
            </a:r>
            <a:r>
              <a:rPr lang="en-US" sz="1050" dirty="0">
                <a:solidFill>
                  <a:srgbClr val="000000"/>
                </a:solidFill>
                <a:latin typeface="Arial"/>
              </a:rPr>
              <a:t>career pathway and suitable operational billets.</a:t>
            </a:r>
            <a:br>
              <a:rPr lang="en-US" sz="1050" dirty="0">
                <a:solidFill>
                  <a:srgbClr val="000000"/>
                </a:solidFill>
                <a:latin typeface="Arial"/>
              </a:rPr>
            </a:br>
            <a:r>
              <a:rPr lang="en-US" sz="1050" b="1" dirty="0">
                <a:solidFill>
                  <a:srgbClr val="000000"/>
                </a:solidFill>
                <a:latin typeface="Arial"/>
              </a:rPr>
              <a:t>Expectations:</a:t>
            </a:r>
            <a:r>
              <a:rPr lang="en-US" sz="1050" dirty="0">
                <a:solidFill>
                  <a:srgbClr val="000000"/>
                </a:solidFill>
                <a:latin typeface="Arial"/>
              </a:rPr>
              <a:t> The career minded Navy Physician is expected to balance the demands of excellence as a physician against those of operational medicine leadership.  Maintaining currency in the three domains listed below is optimal and requires intentional career management.  The listed opportunities are illustrative but not exhaustive.  </a:t>
            </a:r>
            <a:endParaRPr lang="en-US" sz="1050" b="1" dirty="0">
              <a:solidFill>
                <a:srgbClr val="000000"/>
              </a:solidFill>
              <a:latin typeface="Arial"/>
            </a:endParaRPr>
          </a:p>
        </p:txBody>
      </p:sp>
      <p:sp>
        <p:nvSpPr>
          <p:cNvPr id="98" name="AutoShape 76"/>
          <p:cNvSpPr>
            <a:spLocks noChangeArrowheads="1"/>
          </p:cNvSpPr>
          <p:nvPr/>
        </p:nvSpPr>
        <p:spPr bwMode="auto">
          <a:xfrm>
            <a:off x="4435498" y="2232253"/>
            <a:ext cx="1819728" cy="1619245"/>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a:solidFill>
                  <a:srgbClr val="000000"/>
                </a:solidFill>
                <a:latin typeface="Arial"/>
                <a:cs typeface="Times New Roman" pitchFamily="18" charset="0"/>
              </a:rPr>
              <a:t>EXECUTIVE OPERATIONAL</a:t>
            </a:r>
          </a:p>
          <a:p>
            <a:pPr eaLnBrk="0" hangingPunct="0"/>
            <a:r>
              <a:rPr lang="en-US" sz="1000" dirty="0">
                <a:solidFill>
                  <a:srgbClr val="000000"/>
                </a:solidFill>
                <a:latin typeface="Arial"/>
                <a:cs typeface="Times New Roman" pitchFamily="18" charset="0"/>
              </a:rPr>
              <a:t>Psychiatrist- Force, MARDIV,</a:t>
            </a:r>
          </a:p>
          <a:p>
            <a:pPr eaLnBrk="0" hangingPunct="0"/>
            <a:r>
              <a:rPr lang="en-US" sz="1000" dirty="0">
                <a:solidFill>
                  <a:srgbClr val="000000"/>
                </a:solidFill>
                <a:latin typeface="Arial"/>
                <a:cs typeface="Times New Roman" pitchFamily="18" charset="0"/>
              </a:rPr>
              <a:t>  MEDFOR, HQ</a:t>
            </a:r>
          </a:p>
          <a:p>
            <a:pPr eaLnBrk="0" hangingPunct="0"/>
            <a:r>
              <a:rPr lang="en-US" sz="1000" dirty="0">
                <a:solidFill>
                  <a:srgbClr val="000000"/>
                </a:solidFill>
                <a:latin typeface="Arial"/>
                <a:cs typeface="Times New Roman" pitchFamily="18" charset="0"/>
              </a:rPr>
              <a:t>CVN/LHD/LHA SMO</a:t>
            </a:r>
          </a:p>
          <a:p>
            <a:pPr eaLnBrk="0" hangingPunct="0"/>
            <a:r>
              <a:rPr lang="en-US" sz="1000" dirty="0">
                <a:solidFill>
                  <a:srgbClr val="000000"/>
                </a:solidFill>
                <a:latin typeface="Arial"/>
                <a:cs typeface="Times New Roman" pitchFamily="18" charset="0"/>
              </a:rPr>
              <a:t>Group UMO</a:t>
            </a:r>
          </a:p>
          <a:p>
            <a:pPr eaLnBrk="0" hangingPunct="0"/>
            <a:r>
              <a:rPr lang="en-US" sz="1000" dirty="0">
                <a:solidFill>
                  <a:srgbClr val="000000"/>
                </a:solidFill>
                <a:latin typeface="Arial"/>
                <a:cs typeface="Times New Roman" pitchFamily="18" charset="0"/>
              </a:rPr>
              <a:t>CATF Surgeon/FST OIC</a:t>
            </a:r>
          </a:p>
          <a:p>
            <a:pPr eaLnBrk="0" hangingPunct="0"/>
            <a:r>
              <a:rPr lang="en-US" sz="1000" dirty="0">
                <a:solidFill>
                  <a:srgbClr val="000000"/>
                </a:solidFill>
                <a:latin typeface="Arial"/>
                <a:cs typeface="Times New Roman" pitchFamily="18" charset="0"/>
              </a:rPr>
              <a:t>MARDIV/MLG/Wing Surgeon</a:t>
            </a:r>
          </a:p>
          <a:p>
            <a:pPr eaLnBrk="0" hangingPunct="0"/>
            <a:r>
              <a:rPr lang="en-US" sz="1000" dirty="0">
                <a:solidFill>
                  <a:srgbClr val="000000"/>
                </a:solidFill>
                <a:latin typeface="Arial"/>
                <a:cs typeface="Times New Roman" pitchFamily="18" charset="0"/>
              </a:rPr>
              <a:t>T-AH Director</a:t>
            </a:r>
          </a:p>
          <a:p>
            <a:pPr eaLnBrk="0" hangingPunct="0"/>
            <a:r>
              <a:rPr lang="en-US" sz="1000" dirty="0">
                <a:solidFill>
                  <a:srgbClr val="000000"/>
                </a:solidFill>
                <a:latin typeface="Arial"/>
                <a:cs typeface="Times New Roman" pitchFamily="18" charset="0"/>
              </a:rPr>
              <a:t>Senior GHE billet</a:t>
            </a:r>
          </a:p>
        </p:txBody>
      </p:sp>
      <p:sp>
        <p:nvSpPr>
          <p:cNvPr id="110" name="AutoShape 75"/>
          <p:cNvSpPr>
            <a:spLocks noChangeArrowheads="1"/>
          </p:cNvSpPr>
          <p:nvPr/>
        </p:nvSpPr>
        <p:spPr bwMode="auto">
          <a:xfrm>
            <a:off x="727211" y="3867334"/>
            <a:ext cx="3686839" cy="989825"/>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a:solidFill>
                  <a:srgbClr val="000000"/>
                </a:solidFill>
                <a:latin typeface="Arial"/>
              </a:rPr>
              <a:t>Res/Fellowship/Board Cert  </a:t>
            </a:r>
            <a:r>
              <a:rPr lang="en-US" sz="1000" b="1" dirty="0">
                <a:effectLst>
                  <a:outerShdw blurRad="38100" dist="38100" dir="2700000" algn="tl">
                    <a:srgbClr val="000000">
                      <a:alpha val="43137"/>
                    </a:srgbClr>
                  </a:outerShdw>
                </a:effectLst>
                <a:latin typeface="Arial"/>
                <a:sym typeface="Wingdings" panose="05000000000000000000" pitchFamily="2" charset="2"/>
              </a:rPr>
              <a:t> </a:t>
            </a:r>
            <a:r>
              <a:rPr lang="en-US" sz="1000" i="1" dirty="0">
                <a:effectLst>
                  <a:outerShdw blurRad="38100" dist="38100" dir="2700000" algn="tl">
                    <a:srgbClr val="000000">
                      <a:alpha val="43137"/>
                    </a:srgbClr>
                  </a:outerShdw>
                </a:effectLst>
                <a:latin typeface="Arial"/>
                <a:sym typeface="Wingdings" panose="05000000000000000000" pitchFamily="2" charset="2"/>
              </a:rPr>
              <a:t>Must be board certified by CDR</a:t>
            </a:r>
            <a:endParaRPr lang="en-US" sz="1000" i="1" dirty="0">
              <a:effectLst>
                <a:outerShdw blurRad="38100" dist="38100" dir="2700000" algn="tl">
                  <a:srgbClr val="000000">
                    <a:alpha val="43137"/>
                  </a:srgbClr>
                </a:outerShdw>
              </a:effectLst>
              <a:latin typeface="Arial"/>
            </a:endParaRPr>
          </a:p>
          <a:p>
            <a:pPr eaLnBrk="0" hangingPunct="0"/>
            <a:r>
              <a:rPr lang="en-US" sz="1000" dirty="0">
                <a:solidFill>
                  <a:srgbClr val="000000"/>
                </a:solidFill>
                <a:latin typeface="Arial"/>
              </a:rPr>
              <a:t>USU Assistant Professor</a:t>
            </a:r>
          </a:p>
          <a:p>
            <a:pPr eaLnBrk="0" hangingPunct="0"/>
            <a:r>
              <a:rPr lang="en-US" sz="1000" dirty="0">
                <a:solidFill>
                  <a:srgbClr val="000000"/>
                </a:solidFill>
                <a:latin typeface="Arial"/>
              </a:rPr>
              <a:t>Med Exec Committee Member</a:t>
            </a:r>
          </a:p>
          <a:p>
            <a:pPr eaLnBrk="0" hangingPunct="0"/>
            <a:r>
              <a:rPr lang="en-US" sz="1000" dirty="0">
                <a:solidFill>
                  <a:srgbClr val="000000"/>
                </a:solidFill>
                <a:latin typeface="Arial"/>
              </a:rPr>
              <a:t>House Staff Council</a:t>
            </a:r>
          </a:p>
          <a:p>
            <a:pPr eaLnBrk="0" hangingPunct="0"/>
            <a:r>
              <a:rPr lang="en-US" sz="1000" dirty="0" err="1">
                <a:solidFill>
                  <a:srgbClr val="000000"/>
                </a:solidFill>
                <a:latin typeface="Arial"/>
              </a:rPr>
              <a:t>DivO</a:t>
            </a:r>
            <a:r>
              <a:rPr lang="en-US" sz="1000" dirty="0">
                <a:solidFill>
                  <a:srgbClr val="000000"/>
                </a:solidFill>
                <a:latin typeface="Arial"/>
              </a:rPr>
              <a:t>, Dept Head</a:t>
            </a:r>
          </a:p>
        </p:txBody>
      </p:sp>
      <p:sp>
        <p:nvSpPr>
          <p:cNvPr id="111" name="AutoShape 76"/>
          <p:cNvSpPr>
            <a:spLocks noChangeArrowheads="1"/>
          </p:cNvSpPr>
          <p:nvPr/>
        </p:nvSpPr>
        <p:spPr bwMode="auto">
          <a:xfrm>
            <a:off x="4387169" y="3850368"/>
            <a:ext cx="1829875" cy="1021235"/>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a:solidFill>
                  <a:srgbClr val="000000"/>
                </a:solidFill>
                <a:latin typeface="Arial"/>
                <a:cs typeface="Times New Roman" pitchFamily="18" charset="0"/>
              </a:rPr>
              <a:t>MTF DMH, CMO, OIC</a:t>
            </a:r>
          </a:p>
          <a:p>
            <a:pPr eaLnBrk="0" hangingPunct="0"/>
            <a:r>
              <a:rPr lang="en-US" sz="1000" dirty="0">
                <a:solidFill>
                  <a:srgbClr val="000000"/>
                </a:solidFill>
                <a:latin typeface="Arial"/>
                <a:cs typeface="Times New Roman" pitchFamily="18" charset="0"/>
              </a:rPr>
              <a:t>Residency Program Director</a:t>
            </a:r>
          </a:p>
          <a:p>
            <a:pPr eaLnBrk="0" hangingPunct="0"/>
            <a:r>
              <a:rPr lang="en-US" sz="1000" dirty="0">
                <a:solidFill>
                  <a:srgbClr val="000000"/>
                </a:solidFill>
                <a:latin typeface="Arial"/>
                <a:cs typeface="Times New Roman" pitchFamily="18" charset="0"/>
              </a:rPr>
              <a:t>Associate Master Clinician</a:t>
            </a:r>
          </a:p>
          <a:p>
            <a:pPr eaLnBrk="0" hangingPunct="0"/>
            <a:r>
              <a:rPr lang="en-US" sz="1000" dirty="0">
                <a:latin typeface="Arial"/>
                <a:cs typeface="Times New Roman" pitchFamily="18" charset="0"/>
              </a:rPr>
              <a:t>USU Associate Professor</a:t>
            </a:r>
          </a:p>
          <a:p>
            <a:pPr eaLnBrk="0" hangingPunct="0"/>
            <a:r>
              <a:rPr lang="en-US" sz="1000" dirty="0">
                <a:latin typeface="Arial"/>
                <a:cs typeface="Times New Roman" pitchFamily="18" charset="0"/>
              </a:rPr>
              <a:t>Med Exec Committee Chair</a:t>
            </a:r>
          </a:p>
          <a:p>
            <a:pPr eaLnBrk="0" hangingPunct="0"/>
            <a:r>
              <a:rPr lang="en-US" sz="1000" dirty="0">
                <a:latin typeface="Arial"/>
                <a:cs typeface="Times New Roman" pitchFamily="18" charset="0"/>
              </a:rPr>
              <a:t>BUMED MH Clin Community</a:t>
            </a:r>
          </a:p>
        </p:txBody>
      </p:sp>
      <p:sp>
        <p:nvSpPr>
          <p:cNvPr id="112" name="AutoShape 28"/>
          <p:cNvSpPr>
            <a:spLocks noChangeArrowheads="1"/>
          </p:cNvSpPr>
          <p:nvPr/>
        </p:nvSpPr>
        <p:spPr bwMode="auto">
          <a:xfrm>
            <a:off x="6227944" y="3849360"/>
            <a:ext cx="1687795" cy="1015663"/>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a:solidFill>
                  <a:srgbClr val="000000"/>
                </a:solidFill>
                <a:latin typeface="Arial"/>
                <a:cs typeface="Times New Roman" pitchFamily="18" charset="0"/>
              </a:rPr>
              <a:t>CO, XO</a:t>
            </a:r>
          </a:p>
          <a:p>
            <a:pPr eaLnBrk="0" hangingPunct="0"/>
            <a:r>
              <a:rPr lang="en-US" sz="1000" dirty="0">
                <a:solidFill>
                  <a:srgbClr val="000000"/>
                </a:solidFill>
                <a:latin typeface="Arial"/>
                <a:cs typeface="Times New Roman" pitchFamily="18" charset="0"/>
              </a:rPr>
              <a:t>Master Clinician</a:t>
            </a:r>
          </a:p>
          <a:p>
            <a:pPr eaLnBrk="0" hangingPunct="0"/>
            <a:r>
              <a:rPr lang="en-US" sz="1000" dirty="0">
                <a:solidFill>
                  <a:srgbClr val="000000"/>
                </a:solidFill>
                <a:latin typeface="Arial"/>
                <a:cs typeface="Times New Roman" pitchFamily="18" charset="0"/>
              </a:rPr>
              <a:t>USU Professor</a:t>
            </a:r>
          </a:p>
          <a:p>
            <a:pPr eaLnBrk="0" hangingPunct="0"/>
            <a:r>
              <a:rPr lang="en-US" sz="1000" dirty="0">
                <a:solidFill>
                  <a:srgbClr val="000000"/>
                </a:solidFill>
                <a:latin typeface="Arial"/>
                <a:cs typeface="Times New Roman" pitchFamily="18" charset="0"/>
              </a:rPr>
              <a:t>Specialty Leader</a:t>
            </a:r>
          </a:p>
          <a:p>
            <a:pPr eaLnBrk="0" hangingPunct="0"/>
            <a:r>
              <a:rPr lang="en-US" sz="1000" dirty="0">
                <a:latin typeface="Arial"/>
                <a:cs typeface="Times New Roman" pitchFamily="18" charset="0"/>
              </a:rPr>
              <a:t>DHA MH Clin Community</a:t>
            </a:r>
          </a:p>
        </p:txBody>
      </p:sp>
      <p:pic>
        <p:nvPicPr>
          <p:cNvPr id="92"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67" r="10412" b="65895"/>
          <a:stretch/>
        </p:blipFill>
        <p:spPr bwMode="auto">
          <a:xfrm>
            <a:off x="6523535" y="1937278"/>
            <a:ext cx="426840" cy="270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641" r="29050" b="71346"/>
          <a:stretch/>
        </p:blipFill>
        <p:spPr bwMode="auto">
          <a:xfrm>
            <a:off x="4593570" y="1948666"/>
            <a:ext cx="292762" cy="271901"/>
          </a:xfrm>
          <a:prstGeom prst="rect">
            <a:avLst/>
          </a:prstGeom>
          <a:solidFill>
            <a:srgbClr val="CCECFF"/>
          </a:solidFill>
          <a:ln>
            <a:noFill/>
          </a:ln>
          <a:effectLst>
            <a:softEdge rad="25400"/>
          </a:effectLst>
        </p:spPr>
      </p:pic>
      <p:pic>
        <p:nvPicPr>
          <p:cNvPr id="94"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298" t="1510" r="28267" b="69953"/>
          <a:stretch/>
        </p:blipFill>
        <p:spPr bwMode="auto">
          <a:xfrm>
            <a:off x="2729477" y="1949251"/>
            <a:ext cx="297183" cy="281120"/>
          </a:xfrm>
          <a:prstGeom prst="rect">
            <a:avLst/>
          </a:prstGeom>
          <a:noFill/>
          <a:ln>
            <a:noFill/>
          </a:ln>
          <a:effectLst>
            <a:softEdge rad="25400"/>
          </a:effectLst>
        </p:spPr>
      </p:pic>
      <p:pic>
        <p:nvPicPr>
          <p:cNvPr id="95"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341" t="1634" r="18549" b="68868"/>
          <a:stretch/>
        </p:blipFill>
        <p:spPr bwMode="auto">
          <a:xfrm>
            <a:off x="933796" y="1958318"/>
            <a:ext cx="284719" cy="269328"/>
          </a:xfrm>
          <a:prstGeom prst="rect">
            <a:avLst/>
          </a:prstGeom>
          <a:noFill/>
          <a:ln>
            <a:noFill/>
          </a:ln>
          <a:effectLst>
            <a:softEdge rad="254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rot="16200000">
            <a:off x="-1034792" y="3846753"/>
            <a:ext cx="3004349" cy="492443"/>
          </a:xfrm>
          <a:prstGeom prst="rect">
            <a:avLst/>
          </a:prstGeom>
          <a:noFill/>
        </p:spPr>
        <p:txBody>
          <a:bodyPr wrap="none" rtlCol="0">
            <a:spAutoFit/>
          </a:bodyPr>
          <a:lstStyle/>
          <a:p>
            <a:pPr algn="ctr"/>
            <a:r>
              <a:rPr lang="en-US" sz="1400" b="1" u="sng" dirty="0"/>
              <a:t>Opportunities</a:t>
            </a:r>
          </a:p>
          <a:p>
            <a:pPr algn="ctr"/>
            <a:r>
              <a:rPr lang="en-US" sz="1200" u="sng" dirty="0"/>
              <a:t>Educational</a:t>
            </a:r>
            <a:r>
              <a:rPr lang="en-US" sz="1200" dirty="0"/>
              <a:t>  </a:t>
            </a:r>
            <a:r>
              <a:rPr lang="en-US" sz="1200" u="sng" dirty="0"/>
              <a:t> Clinical</a:t>
            </a:r>
            <a:r>
              <a:rPr lang="en-US" sz="1200" dirty="0"/>
              <a:t>              </a:t>
            </a:r>
            <a:r>
              <a:rPr lang="en-US" sz="1200" u="sng" dirty="0"/>
              <a:t>Operational</a:t>
            </a:r>
          </a:p>
        </p:txBody>
      </p:sp>
      <p:sp>
        <p:nvSpPr>
          <p:cNvPr id="34" name="AutoShape 29"/>
          <p:cNvSpPr>
            <a:spLocks noChangeArrowheads="1"/>
          </p:cNvSpPr>
          <p:nvPr/>
        </p:nvSpPr>
        <p:spPr bwMode="auto">
          <a:xfrm>
            <a:off x="722325" y="4865024"/>
            <a:ext cx="3685622" cy="705296"/>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r>
              <a:rPr lang="en-US" sz="1000" dirty="0">
                <a:solidFill>
                  <a:srgbClr val="000000"/>
                </a:solidFill>
                <a:latin typeface="Arial"/>
                <a:cs typeface="Times New Roman" pitchFamily="18" charset="0"/>
              </a:rPr>
              <a:t>BROC/BMDOC, AROC/AMDOC</a:t>
            </a:r>
          </a:p>
          <a:p>
            <a:pPr eaLnBrk="0" hangingPunct="0"/>
            <a:r>
              <a:rPr lang="en-US" sz="1000" dirty="0">
                <a:solidFill>
                  <a:srgbClr val="000000"/>
                </a:solidFill>
                <a:latin typeface="Arial"/>
                <a:cs typeface="Times New Roman" pitchFamily="18" charset="0"/>
              </a:rPr>
              <a:t>LSS Green/Yellow Belt</a:t>
            </a:r>
          </a:p>
          <a:p>
            <a:pPr eaLnBrk="0" hangingPunct="0"/>
            <a:r>
              <a:rPr lang="en-US" sz="1000" dirty="0">
                <a:solidFill>
                  <a:srgbClr val="000000"/>
                </a:solidFill>
                <a:latin typeface="Arial"/>
                <a:cs typeface="Times New Roman" pitchFamily="18" charset="0"/>
              </a:rPr>
              <a:t>Med Excellence</a:t>
            </a:r>
            <a:br>
              <a:rPr lang="en-US" sz="1000" dirty="0">
                <a:solidFill>
                  <a:srgbClr val="000000"/>
                </a:solidFill>
                <a:latin typeface="Arial"/>
                <a:cs typeface="Times New Roman" pitchFamily="18" charset="0"/>
              </a:rPr>
            </a:br>
            <a:r>
              <a:rPr lang="en-US" sz="1000" dirty="0">
                <a:solidFill>
                  <a:srgbClr val="000000"/>
                </a:solidFill>
                <a:latin typeface="Arial"/>
                <a:cs typeface="Times New Roman" pitchFamily="18" charset="0"/>
              </a:rPr>
              <a:t>JPME1</a:t>
            </a:r>
          </a:p>
        </p:txBody>
      </p:sp>
      <p:sp>
        <p:nvSpPr>
          <p:cNvPr id="35" name="AutoShape 29"/>
          <p:cNvSpPr>
            <a:spLocks noChangeArrowheads="1"/>
          </p:cNvSpPr>
          <p:nvPr/>
        </p:nvSpPr>
        <p:spPr bwMode="auto">
          <a:xfrm>
            <a:off x="4409164" y="4857160"/>
            <a:ext cx="1819728"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i="1"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r>
              <a:rPr lang="en-US" sz="1000" dirty="0">
                <a:solidFill>
                  <a:srgbClr val="000000"/>
                </a:solidFill>
                <a:latin typeface="Arial"/>
                <a:cs typeface="Times New Roman" pitchFamily="18" charset="0"/>
              </a:rPr>
              <a:t>Masters Degree- MPH, MBA,</a:t>
            </a:r>
          </a:p>
          <a:p>
            <a:pPr eaLnBrk="0" hangingPunct="0"/>
            <a:r>
              <a:rPr lang="en-US" sz="1000" dirty="0">
                <a:solidFill>
                  <a:srgbClr val="000000"/>
                </a:solidFill>
                <a:latin typeface="Arial"/>
                <a:cs typeface="Times New Roman" pitchFamily="18" charset="0"/>
              </a:rPr>
              <a:t>MHA</a:t>
            </a:r>
          </a:p>
          <a:p>
            <a:pPr eaLnBrk="0" hangingPunct="0"/>
            <a:r>
              <a:rPr lang="en-US" sz="1000" dirty="0">
                <a:solidFill>
                  <a:srgbClr val="000000"/>
                </a:solidFill>
                <a:latin typeface="Arial"/>
                <a:cs typeface="Times New Roman" pitchFamily="18" charset="0"/>
              </a:rPr>
              <a:t>LSS Black Belt</a:t>
            </a:r>
          </a:p>
          <a:p>
            <a:pPr eaLnBrk="0" hangingPunct="0"/>
            <a:r>
              <a:rPr lang="en-US" sz="1000" dirty="0">
                <a:solidFill>
                  <a:srgbClr val="000000"/>
                </a:solidFill>
                <a:latin typeface="Arial"/>
                <a:cs typeface="Times New Roman" pitchFamily="18" charset="0"/>
              </a:rPr>
              <a:t>JPME2</a:t>
            </a: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7" name="AutoShape 29"/>
          <p:cNvSpPr>
            <a:spLocks noChangeArrowheads="1"/>
          </p:cNvSpPr>
          <p:nvPr/>
        </p:nvSpPr>
        <p:spPr bwMode="auto">
          <a:xfrm>
            <a:off x="6240660" y="4857160"/>
            <a:ext cx="1687795"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dirty="0">
              <a:solidFill>
                <a:srgbClr val="000000"/>
              </a:solidFill>
              <a:latin typeface="Arial"/>
              <a:cs typeface="Times New Roman" pitchFamily="18" charset="0"/>
            </a:endParaRPr>
          </a:p>
          <a:p>
            <a:pPr eaLnBrk="0" hangingPunct="0"/>
            <a:r>
              <a:rPr lang="en-US" sz="1000" dirty="0">
                <a:solidFill>
                  <a:srgbClr val="000000"/>
                </a:solidFill>
                <a:latin typeface="Arial"/>
                <a:cs typeface="Times New Roman" pitchFamily="18" charset="0"/>
              </a:rPr>
              <a:t>LSS Master Black Belt</a:t>
            </a:r>
          </a:p>
          <a:p>
            <a:pPr eaLnBrk="0" hangingPunct="0"/>
            <a:r>
              <a:rPr lang="en-US" sz="1000" dirty="0">
                <a:solidFill>
                  <a:srgbClr val="000000"/>
                </a:solidFill>
                <a:latin typeface="Arial"/>
                <a:cs typeface="Times New Roman" pitchFamily="18" charset="0"/>
              </a:rPr>
              <a:t>Navy Senior Leader Course</a:t>
            </a:r>
          </a:p>
          <a:p>
            <a:pPr eaLnBrk="0" hangingPunct="0"/>
            <a:r>
              <a:rPr lang="en-US" sz="1000" dirty="0">
                <a:solidFill>
                  <a:srgbClr val="000000"/>
                </a:solidFill>
                <a:latin typeface="Arial"/>
                <a:cs typeface="Times New Roman" pitchFamily="18" charset="0"/>
              </a:rPr>
              <a:t>Naval War College</a:t>
            </a:r>
          </a:p>
          <a:p>
            <a:pPr eaLnBrk="0" hangingPunct="0"/>
            <a:endParaRPr lang="en-US" sz="1000" dirty="0">
              <a:solidFill>
                <a:srgbClr val="000000"/>
              </a:solidFill>
              <a:latin typeface="Arial"/>
              <a:cs typeface="Times New Roman" pitchFamily="18" charset="0"/>
            </a:endParaRPr>
          </a:p>
        </p:txBody>
      </p:sp>
      <p:sp>
        <p:nvSpPr>
          <p:cNvPr id="38" name="TextBox 37"/>
          <p:cNvSpPr txBox="1"/>
          <p:nvPr/>
        </p:nvSpPr>
        <p:spPr>
          <a:xfrm>
            <a:off x="709609" y="5569313"/>
            <a:ext cx="7206130" cy="1015663"/>
          </a:xfrm>
          <a:prstGeom prst="rect">
            <a:avLst/>
          </a:prstGeom>
          <a:noFill/>
          <a:ln>
            <a:solidFill>
              <a:schemeClr val="tx1"/>
            </a:solidFill>
            <a:prstDash val="solid"/>
          </a:ln>
        </p:spPr>
        <p:txBody>
          <a:bodyPr wrap="square" rtlCol="0">
            <a:spAutoFit/>
          </a:bodyPr>
          <a:lstStyle/>
          <a:p>
            <a:r>
              <a:rPr lang="en-US" sz="1000" b="1" dirty="0"/>
              <a:t>Operational Billets </a:t>
            </a:r>
            <a:r>
              <a:rPr lang="en-US" sz="1000" dirty="0"/>
              <a:t>are central to career progression and to the development of operational competency.  You should have completed at least one tour by the time you are in zone for CDR, if not more.  A senior operational tour or exec operational tour should be in your record by the time you are in zone for CAPT.  Executive Operational billets are increasingly nominative.</a:t>
            </a:r>
            <a:br>
              <a:rPr lang="en-US" sz="1000" dirty="0"/>
            </a:br>
            <a:r>
              <a:rPr lang="en-US" sz="1000" b="1" dirty="0"/>
              <a:t>MTF Leadership </a:t>
            </a:r>
            <a:r>
              <a:rPr lang="en-US" sz="1000" dirty="0"/>
              <a:t>demonstrates clinical expertise and leadership: Chairing committees, leading divisions, departments and directorates.  The guidance above does not supplant but rather compliments demonstrating operational and clinical expertise.</a:t>
            </a:r>
            <a:endParaRPr lang="en-US" sz="1000" b="1" dirty="0"/>
          </a:p>
          <a:p>
            <a:r>
              <a:rPr lang="en-US" sz="1000" b="1" dirty="0">
                <a:solidFill>
                  <a:srgbClr val="000000"/>
                </a:solidFill>
                <a:latin typeface="Arial"/>
              </a:rPr>
              <a:t>Bottom Line</a:t>
            </a:r>
            <a:r>
              <a:rPr lang="en-US" sz="1000" dirty="0">
                <a:solidFill>
                  <a:srgbClr val="000000"/>
                </a:solidFill>
                <a:latin typeface="Arial"/>
              </a:rPr>
              <a:t>: Keeping operational currency and relevancy will be critical moving forward to justify Navy Medicine in uniform.</a:t>
            </a:r>
            <a:endParaRPr lang="en-US" sz="1000" b="1" dirty="0">
              <a:solidFill>
                <a:srgbClr val="000000"/>
              </a:solidFill>
              <a:latin typeface="Arial"/>
            </a:endParaRPr>
          </a:p>
        </p:txBody>
      </p:sp>
      <p:sp>
        <p:nvSpPr>
          <p:cNvPr id="7" name="TextBox 6"/>
          <p:cNvSpPr txBox="1"/>
          <p:nvPr/>
        </p:nvSpPr>
        <p:spPr>
          <a:xfrm>
            <a:off x="2340774" y="2303649"/>
            <a:ext cx="2092239" cy="1015663"/>
          </a:xfrm>
          <a:prstGeom prst="rect">
            <a:avLst/>
          </a:prstGeom>
          <a:noFill/>
        </p:spPr>
        <p:txBody>
          <a:bodyPr wrap="none" rtlCol="0">
            <a:spAutoFit/>
          </a:bodyPr>
          <a:lstStyle/>
          <a:p>
            <a:pPr eaLnBrk="0" hangingPunct="0"/>
            <a:r>
              <a:rPr lang="en-US" sz="1000" b="1" u="sng" dirty="0">
                <a:latin typeface="Arial"/>
              </a:rPr>
              <a:t>SENIOR OPERATIONAL</a:t>
            </a:r>
          </a:p>
          <a:p>
            <a:pPr eaLnBrk="0" hangingPunct="0"/>
            <a:r>
              <a:rPr lang="en-US" sz="1000" dirty="0">
                <a:solidFill>
                  <a:srgbClr val="000000"/>
                </a:solidFill>
                <a:latin typeface="Arial"/>
              </a:rPr>
              <a:t>Regional/Group FS/UMO</a:t>
            </a:r>
          </a:p>
          <a:p>
            <a:pPr eaLnBrk="0" hangingPunct="0"/>
            <a:r>
              <a:rPr lang="en-US" sz="1000" dirty="0">
                <a:solidFill>
                  <a:srgbClr val="000000"/>
                </a:solidFill>
                <a:latin typeface="Arial"/>
              </a:rPr>
              <a:t>Large Deck/Group SMO</a:t>
            </a:r>
          </a:p>
          <a:p>
            <a:pPr eaLnBrk="0" hangingPunct="0"/>
            <a:r>
              <a:rPr lang="en-US" sz="1000" dirty="0">
                <a:solidFill>
                  <a:srgbClr val="000000"/>
                </a:solidFill>
                <a:latin typeface="Arial"/>
              </a:rPr>
              <a:t>Regimental Surgeon/</a:t>
            </a:r>
            <a:r>
              <a:rPr lang="en-US" sz="1000" dirty="0" err="1">
                <a:solidFill>
                  <a:srgbClr val="000000"/>
                </a:solidFill>
                <a:latin typeface="Arial"/>
              </a:rPr>
              <a:t>MedBN</a:t>
            </a:r>
            <a:r>
              <a:rPr lang="en-US" sz="1000" dirty="0">
                <a:solidFill>
                  <a:srgbClr val="000000"/>
                </a:solidFill>
                <a:latin typeface="Arial"/>
              </a:rPr>
              <a:t> staff</a:t>
            </a:r>
          </a:p>
          <a:p>
            <a:pPr eaLnBrk="0" hangingPunct="0"/>
            <a:r>
              <a:rPr lang="en-US" sz="1000" dirty="0">
                <a:solidFill>
                  <a:srgbClr val="000000"/>
                </a:solidFill>
                <a:latin typeface="Arial"/>
              </a:rPr>
              <a:t>Op Forces embedded psychiatrist</a:t>
            </a:r>
          </a:p>
          <a:p>
            <a:pPr eaLnBrk="0" hangingPunct="0"/>
            <a:r>
              <a:rPr lang="en-US" sz="1000" dirty="0">
                <a:solidFill>
                  <a:srgbClr val="000000"/>
                </a:solidFill>
                <a:latin typeface="Arial"/>
              </a:rPr>
              <a:t>SPRINT mission leader</a:t>
            </a:r>
          </a:p>
        </p:txBody>
      </p:sp>
      <p:sp>
        <p:nvSpPr>
          <p:cNvPr id="8" name="TextBox 7"/>
          <p:cNvSpPr txBox="1"/>
          <p:nvPr/>
        </p:nvSpPr>
        <p:spPr>
          <a:xfrm>
            <a:off x="913882" y="3302174"/>
            <a:ext cx="3302507" cy="602409"/>
          </a:xfrm>
          <a:prstGeom prst="rect">
            <a:avLst/>
          </a:prstGeom>
          <a:noFill/>
        </p:spPr>
        <p:txBody>
          <a:bodyPr wrap="none" rtlCol="0">
            <a:spAutoFit/>
          </a:bodyPr>
          <a:lstStyle/>
          <a:p>
            <a:pPr eaLnBrk="0" hangingPunct="0"/>
            <a:r>
              <a:rPr lang="en-US" sz="1000" dirty="0">
                <a:solidFill>
                  <a:srgbClr val="000000"/>
                </a:solidFill>
                <a:latin typeface="Arial"/>
              </a:rPr>
              <a:t>Fleet Surgical Team member, GHE Staff Officer,</a:t>
            </a:r>
          </a:p>
          <a:p>
            <a:pPr eaLnBrk="0" hangingPunct="0"/>
            <a:r>
              <a:rPr lang="en-US" sz="1000" dirty="0">
                <a:solidFill>
                  <a:srgbClr val="000000"/>
                </a:solidFill>
                <a:latin typeface="Arial"/>
                <a:cs typeface="Times New Roman" pitchFamily="18" charset="0"/>
              </a:rPr>
              <a:t>T-AH deployment, Individual </a:t>
            </a:r>
            <a:r>
              <a:rPr lang="en-US" sz="1000" dirty="0" err="1">
                <a:solidFill>
                  <a:srgbClr val="000000"/>
                </a:solidFill>
                <a:latin typeface="Arial"/>
                <a:cs typeface="Times New Roman" pitchFamily="18" charset="0"/>
              </a:rPr>
              <a:t>Augmentee</a:t>
            </a:r>
            <a:endParaRPr lang="en-US" sz="1000" dirty="0">
              <a:solidFill>
                <a:srgbClr val="000000"/>
              </a:solidFill>
              <a:latin typeface="Arial"/>
              <a:cs typeface="Times New Roman" pitchFamily="18" charset="0"/>
            </a:endParaRPr>
          </a:p>
          <a:p>
            <a:pPr>
              <a:lnSpc>
                <a:spcPct val="150000"/>
              </a:lnSpc>
            </a:pPr>
            <a:r>
              <a:rPr lang="en-US" sz="1000" i="1" dirty="0">
                <a:effectLst>
                  <a:outerShdw blurRad="38100" dist="38100" dir="2700000" algn="tl">
                    <a:srgbClr val="000000">
                      <a:alpha val="43137"/>
                    </a:srgbClr>
                  </a:outerShdw>
                </a:effectLst>
              </a:rPr>
              <a:t>Must complete at least one tour before in zone for CDR</a:t>
            </a:r>
          </a:p>
        </p:txBody>
      </p:sp>
    </p:spTree>
    <p:extLst>
      <p:ext uri="{BB962C8B-B14F-4D97-AF65-F5344CB8AC3E}">
        <p14:creationId xmlns:p14="http://schemas.microsoft.com/office/powerpoint/2010/main" val="39168199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77"/>
          <p:cNvGrpSpPr>
            <a:grpSpLocks/>
          </p:cNvGrpSpPr>
          <p:nvPr/>
        </p:nvGrpSpPr>
        <p:grpSpPr bwMode="auto">
          <a:xfrm>
            <a:off x="563570" y="1897487"/>
            <a:ext cx="8310893" cy="380389"/>
            <a:chOff x="100" y="2555"/>
            <a:chExt cx="5664" cy="413"/>
          </a:xfrm>
        </p:grpSpPr>
        <p:sp>
          <p:nvSpPr>
            <p:cNvPr id="105" name="Line 79"/>
            <p:cNvSpPr>
              <a:spLocks noChangeShapeType="1"/>
            </p:cNvSpPr>
            <p:nvPr/>
          </p:nvSpPr>
          <p:spPr bwMode="auto">
            <a:xfrm flipV="1">
              <a:off x="202" y="2660"/>
              <a:ext cx="5467" cy="1"/>
            </a:xfrm>
            <a:prstGeom prst="line">
              <a:avLst/>
            </a:prstGeom>
            <a:noFill/>
            <a:ln w="25400">
              <a:solidFill>
                <a:schemeClr val="tx1"/>
              </a:solidFill>
              <a:round/>
              <a:headEnd/>
              <a:tailEnd type="triangle" w="med" len="med"/>
            </a:ln>
          </p:spPr>
          <p:txBody>
            <a:bodyPr wrap="none" anchor="ctr"/>
            <a:lstStyle/>
            <a:p>
              <a:pPr eaLnBrk="0" hangingPunct="0"/>
              <a:endParaRPr lang="en-US" sz="2400">
                <a:solidFill>
                  <a:srgbClr val="000000"/>
                </a:solidFill>
                <a:latin typeface="Arial"/>
              </a:endParaRPr>
            </a:p>
          </p:txBody>
        </p:sp>
        <p:sp>
          <p:nvSpPr>
            <p:cNvPr id="104" name="Rectangle 78"/>
            <p:cNvSpPr>
              <a:spLocks noChangeArrowheads="1"/>
            </p:cNvSpPr>
            <p:nvPr/>
          </p:nvSpPr>
          <p:spPr bwMode="auto">
            <a:xfrm>
              <a:off x="100" y="2601"/>
              <a:ext cx="5664" cy="367"/>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1600" dirty="0">
                  <a:solidFill>
                    <a:srgbClr val="000000"/>
                  </a:solidFill>
                  <a:latin typeface="Times New Roman" pitchFamily="18" charset="0"/>
                  <a:cs typeface="Times New Roman" pitchFamily="18" charset="0"/>
                </a:rPr>
                <a:t> </a:t>
              </a:r>
              <a:r>
                <a:rPr lang="en-US" sz="1400" b="1" dirty="0">
                  <a:solidFill>
                    <a:srgbClr val="000000"/>
                  </a:solidFill>
                  <a:latin typeface="Arial"/>
                  <a:cs typeface="Times New Roman" pitchFamily="18" charset="0"/>
                </a:rPr>
                <a:t>                                        </a:t>
              </a:r>
              <a:r>
                <a:rPr lang="en-US" sz="1000" b="1" dirty="0">
                  <a:solidFill>
                    <a:srgbClr val="000000"/>
                  </a:solidFill>
                  <a:latin typeface="Arial"/>
                  <a:cs typeface="Times New Roman" pitchFamily="18" charset="0"/>
                </a:rPr>
                <a:t>6                                                12                                                    18                                          24         </a:t>
              </a:r>
              <a:r>
                <a:rPr lang="en-US" sz="1400" b="1" dirty="0">
                  <a:solidFill>
                    <a:srgbClr val="000000"/>
                  </a:solidFill>
                  <a:latin typeface="Arial"/>
                  <a:cs typeface="Times New Roman" pitchFamily="18" charset="0"/>
                </a:rPr>
                <a:t>   </a:t>
              </a:r>
            </a:p>
          </p:txBody>
        </p:sp>
        <p:sp>
          <p:nvSpPr>
            <p:cNvPr id="106" name="Line 80"/>
            <p:cNvSpPr>
              <a:spLocks noChangeShapeType="1"/>
            </p:cNvSpPr>
            <p:nvPr/>
          </p:nvSpPr>
          <p:spPr bwMode="auto">
            <a:xfrm>
              <a:off x="204" y="2555"/>
              <a:ext cx="0" cy="191"/>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5" name="Line 93"/>
            <p:cNvSpPr>
              <a:spLocks noChangeShapeType="1"/>
            </p:cNvSpPr>
            <p:nvPr/>
          </p:nvSpPr>
          <p:spPr bwMode="auto">
            <a:xfrm flipH="1">
              <a:off x="3788" y="2653"/>
              <a:ext cx="0" cy="80"/>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7" name="Line 95"/>
            <p:cNvSpPr>
              <a:spLocks noChangeShapeType="1"/>
            </p:cNvSpPr>
            <p:nvPr/>
          </p:nvSpPr>
          <p:spPr bwMode="auto">
            <a:xfrm>
              <a:off x="4766" y="2653"/>
              <a:ext cx="0" cy="68"/>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2" name="Line 100"/>
            <p:cNvSpPr>
              <a:spLocks noChangeShapeType="1"/>
            </p:cNvSpPr>
            <p:nvPr/>
          </p:nvSpPr>
          <p:spPr bwMode="auto">
            <a:xfrm>
              <a:off x="2555" y="2660"/>
              <a:ext cx="0" cy="73"/>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5" name="Line 103"/>
            <p:cNvSpPr>
              <a:spLocks noChangeShapeType="1"/>
            </p:cNvSpPr>
            <p:nvPr/>
          </p:nvSpPr>
          <p:spPr bwMode="auto">
            <a:xfrm flipH="1">
              <a:off x="1435" y="2674"/>
              <a:ext cx="0" cy="59"/>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grpSp>
      <p:sp>
        <p:nvSpPr>
          <p:cNvPr id="3091" name="Rectangle 80"/>
          <p:cNvSpPr>
            <a:spLocks noChangeArrowheads="1"/>
          </p:cNvSpPr>
          <p:nvPr/>
        </p:nvSpPr>
        <p:spPr bwMode="auto">
          <a:xfrm>
            <a:off x="1143000" y="381000"/>
            <a:ext cx="7744800" cy="553998"/>
          </a:xfrm>
          <a:prstGeom prst="rect">
            <a:avLst/>
          </a:prstGeom>
          <a:noFill/>
          <a:ln w="9525">
            <a:noFill/>
            <a:miter lim="800000"/>
            <a:headEnd/>
            <a:tailEnd/>
          </a:ln>
        </p:spPr>
        <p:txBody>
          <a:bodyPr wrap="square" lIns="0" tIns="0" rIns="0" bIns="0">
            <a:spAutoFit/>
          </a:bodyPr>
          <a:lstStyle/>
          <a:p>
            <a:pPr algn="ctr" eaLnBrk="0" hangingPunct="0"/>
            <a:r>
              <a:rPr lang="en-US" sz="3600" b="1" dirty="0">
                <a:solidFill>
                  <a:srgbClr val="000000"/>
                </a:solidFill>
                <a:latin typeface="Arial"/>
                <a:cs typeface="Times New Roman" pitchFamily="18" charset="0"/>
              </a:rPr>
              <a:t>MC</a:t>
            </a:r>
            <a:r>
              <a:rPr lang="en-US" sz="3600" b="1" dirty="0">
                <a:latin typeface="Arial"/>
                <a:cs typeface="Times New Roman" pitchFamily="18" charset="0"/>
              </a:rPr>
              <a:t> </a:t>
            </a:r>
            <a:r>
              <a:rPr lang="en-US" sz="3600" b="1" cap="small" dirty="0">
                <a:effectLst>
                  <a:outerShdw blurRad="38100" dist="38100" dir="2700000" algn="tl">
                    <a:srgbClr val="000000">
                      <a:alpha val="43137"/>
                    </a:srgbClr>
                  </a:outerShdw>
                </a:effectLst>
                <a:latin typeface="Arial"/>
                <a:cs typeface="Times New Roman" pitchFamily="18" charset="0"/>
              </a:rPr>
              <a:t>Radiology</a:t>
            </a:r>
            <a:r>
              <a:rPr lang="en-US" sz="3600" b="1" i="1" dirty="0">
                <a:latin typeface="Arial"/>
                <a:cs typeface="Times New Roman" pitchFamily="18" charset="0"/>
              </a:rPr>
              <a:t> </a:t>
            </a:r>
            <a:r>
              <a:rPr lang="en-US" sz="3600" b="1" dirty="0">
                <a:solidFill>
                  <a:srgbClr val="000000"/>
                </a:solidFill>
                <a:latin typeface="Arial"/>
                <a:cs typeface="Times New Roman" pitchFamily="18" charset="0"/>
              </a:rPr>
              <a:t>Planner</a:t>
            </a:r>
          </a:p>
        </p:txBody>
      </p:sp>
      <p:sp>
        <p:nvSpPr>
          <p:cNvPr id="57" name="AutoShape 28"/>
          <p:cNvSpPr>
            <a:spLocks noChangeArrowheads="1"/>
          </p:cNvSpPr>
          <p:nvPr/>
        </p:nvSpPr>
        <p:spPr bwMode="auto">
          <a:xfrm>
            <a:off x="6244019" y="2300123"/>
            <a:ext cx="1699564" cy="1733432"/>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a:solidFill>
                  <a:srgbClr val="000000"/>
                </a:solidFill>
                <a:latin typeface="Arial"/>
                <a:cs typeface="Times New Roman" pitchFamily="18" charset="0"/>
              </a:rPr>
              <a:t>SENIOR EXECUTIVE</a:t>
            </a:r>
          </a:p>
          <a:p>
            <a:pPr eaLnBrk="0" hangingPunct="0"/>
            <a:r>
              <a:rPr lang="en-US" sz="1000" dirty="0">
                <a:solidFill>
                  <a:srgbClr val="000000"/>
                </a:solidFill>
                <a:latin typeface="Arial"/>
                <a:cs typeface="Times New Roman" pitchFamily="18" charset="0"/>
              </a:rPr>
              <a:t>TYCOM, Fleet, MEF</a:t>
            </a:r>
          </a:p>
          <a:p>
            <a:pPr marL="171450" indent="-171450" eaLnBrk="0" hangingPunct="0">
              <a:buFontTx/>
              <a:buChar char="-"/>
            </a:pPr>
            <a:r>
              <a:rPr lang="en-US" sz="1000" dirty="0">
                <a:solidFill>
                  <a:srgbClr val="000000"/>
                </a:solidFill>
                <a:latin typeface="Arial"/>
                <a:cs typeface="Times New Roman" pitchFamily="18" charset="0"/>
              </a:rPr>
              <a:t>All nominative positions</a:t>
            </a:r>
          </a:p>
          <a:p>
            <a:pPr marL="171450" indent="-171450" eaLnBrk="0" hangingPunct="0">
              <a:buFontTx/>
              <a:buChar char="-"/>
            </a:pPr>
            <a:r>
              <a:rPr lang="en-US" sz="1000" dirty="0">
                <a:solidFill>
                  <a:srgbClr val="000000"/>
                </a:solidFill>
                <a:latin typeface="Arial"/>
                <a:cs typeface="Times New Roman" pitchFamily="18" charset="0"/>
              </a:rPr>
              <a:t>Selected by corps chief</a:t>
            </a:r>
          </a:p>
          <a:p>
            <a:pPr marL="171450" indent="-171450" eaLnBrk="0" hangingPunct="0">
              <a:buFontTx/>
              <a:buChar char="-"/>
            </a:pPr>
            <a:r>
              <a:rPr lang="en-US" sz="1000" dirty="0">
                <a:solidFill>
                  <a:srgbClr val="000000"/>
                </a:solidFill>
                <a:latin typeface="Arial"/>
                <a:cs typeface="Times New Roman" pitchFamily="18" charset="0"/>
              </a:rPr>
              <a:t>Must have significant</a:t>
            </a:r>
          </a:p>
          <a:p>
            <a:pPr eaLnBrk="0" hangingPunct="0"/>
            <a:r>
              <a:rPr lang="en-US" sz="1000" dirty="0">
                <a:solidFill>
                  <a:srgbClr val="000000"/>
                </a:solidFill>
                <a:latin typeface="Arial"/>
                <a:cs typeface="Times New Roman" pitchFamily="18" charset="0"/>
              </a:rPr>
              <a:t>operational experience</a:t>
            </a:r>
          </a:p>
          <a:p>
            <a:pPr eaLnBrk="0" hangingPunct="0"/>
            <a:r>
              <a:rPr lang="en-US" sz="1000" i="1" dirty="0">
                <a:effectLst>
                  <a:outerShdw blurRad="38100" dist="38100" dir="2700000" algn="tl">
                    <a:srgbClr val="000000">
                      <a:alpha val="43137"/>
                    </a:srgbClr>
                  </a:outerShdw>
                </a:effectLst>
                <a:latin typeface="Arial"/>
                <a:cs typeface="Times New Roman" pitchFamily="18" charset="0"/>
              </a:rPr>
              <a:t>Talk to SL, detailer and </a:t>
            </a:r>
          </a:p>
          <a:p>
            <a:pPr eaLnBrk="0" hangingPunct="0"/>
            <a:r>
              <a:rPr lang="en-US" sz="1000" i="1" dirty="0">
                <a:effectLst>
                  <a:outerShdw blurRad="38100" dist="38100" dir="2700000" algn="tl">
                    <a:srgbClr val="000000">
                      <a:alpha val="43137"/>
                    </a:srgbClr>
                  </a:outerShdw>
                </a:effectLst>
                <a:latin typeface="Arial"/>
                <a:cs typeface="Times New Roman" pitchFamily="18" charset="0"/>
              </a:rPr>
              <a:t>Corps Chief leadership to</a:t>
            </a:r>
          </a:p>
          <a:p>
            <a:pPr eaLnBrk="0" hangingPunct="0"/>
            <a:r>
              <a:rPr lang="en-US" sz="1000" i="1" dirty="0">
                <a:effectLst>
                  <a:outerShdw blurRad="38100" dist="38100" dir="2700000" algn="tl">
                    <a:srgbClr val="000000">
                      <a:alpha val="43137"/>
                    </a:srgbClr>
                  </a:outerShdw>
                </a:effectLst>
                <a:latin typeface="Arial"/>
                <a:cs typeface="Times New Roman" pitchFamily="18" charset="0"/>
              </a:rPr>
              <a:t>inquire about nominative </a:t>
            </a:r>
          </a:p>
          <a:p>
            <a:pPr eaLnBrk="0" hangingPunct="0"/>
            <a:r>
              <a:rPr lang="en-US" sz="1000" i="1" dirty="0">
                <a:effectLst>
                  <a:outerShdw blurRad="38100" dist="38100" dir="2700000" algn="tl">
                    <a:srgbClr val="000000">
                      <a:alpha val="43137"/>
                    </a:srgbClr>
                  </a:outerShdw>
                </a:effectLst>
                <a:latin typeface="Arial"/>
                <a:cs typeface="Times New Roman" pitchFamily="18" charset="0"/>
              </a:rPr>
              <a:t>billets.</a:t>
            </a:r>
          </a:p>
        </p:txBody>
      </p:sp>
      <p:sp>
        <p:nvSpPr>
          <p:cNvPr id="58" name="AutoShape 29"/>
          <p:cNvSpPr>
            <a:spLocks noChangeArrowheads="1"/>
          </p:cNvSpPr>
          <p:nvPr/>
        </p:nvSpPr>
        <p:spPr bwMode="auto">
          <a:xfrm>
            <a:off x="713236" y="2297458"/>
            <a:ext cx="3711055" cy="1750541"/>
          </a:xfrm>
          <a:prstGeom prst="roundRect">
            <a:avLst>
              <a:gd name="adj" fmla="val 16667"/>
            </a:avLst>
          </a:prstGeom>
          <a:solidFill>
            <a:srgbClr val="CCECFF"/>
          </a:solidFill>
          <a:ln w="9525">
            <a:solidFill>
              <a:schemeClr val="tx1"/>
            </a:solidFill>
            <a:round/>
            <a:headEnd/>
            <a:tailEnd/>
          </a:ln>
        </p:spPr>
        <p:txBody>
          <a:bodyPr wrap="none" lIns="36576" numCol="2" anchor="ctr"/>
          <a:lstStyle/>
          <a:p>
            <a:pPr eaLnBrk="0" hangingPunct="0"/>
            <a:r>
              <a:rPr lang="en-US" sz="1000" b="1" u="sng" dirty="0">
                <a:solidFill>
                  <a:srgbClr val="000000"/>
                </a:solidFill>
                <a:latin typeface="Arial"/>
                <a:cs typeface="Times New Roman" pitchFamily="18" charset="0"/>
              </a:rPr>
              <a:t>JUNIOR OPERATIONAL    </a:t>
            </a:r>
          </a:p>
          <a:p>
            <a:pPr eaLnBrk="0" hangingPunct="0"/>
            <a:r>
              <a:rPr lang="en-US" sz="1000" dirty="0">
                <a:solidFill>
                  <a:srgbClr val="000000"/>
                </a:solidFill>
                <a:latin typeface="Arial"/>
                <a:cs typeface="Times New Roman" pitchFamily="18" charset="0"/>
              </a:rPr>
              <a:t>Squadron/Unit FS or UMO</a:t>
            </a:r>
          </a:p>
          <a:p>
            <a:pPr eaLnBrk="0" hangingPunct="0"/>
            <a:r>
              <a:rPr lang="en-US" sz="1000" dirty="0">
                <a:solidFill>
                  <a:srgbClr val="000000"/>
                </a:solidFill>
                <a:latin typeface="Arial"/>
                <a:cs typeface="Times New Roman" pitchFamily="18" charset="0"/>
              </a:rPr>
              <a:t>Small Deck SMO</a:t>
            </a:r>
          </a:p>
          <a:p>
            <a:pPr eaLnBrk="0" hangingPunct="0"/>
            <a:r>
              <a:rPr lang="en-US" sz="1000" dirty="0">
                <a:solidFill>
                  <a:srgbClr val="000000"/>
                </a:solidFill>
                <a:latin typeface="Arial"/>
                <a:cs typeface="Times New Roman" pitchFamily="18" charset="0"/>
              </a:rPr>
              <a:t>USMC Battalion Surgeon</a:t>
            </a: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91" name="Text Box 67"/>
          <p:cNvSpPr txBox="1">
            <a:spLocks noChangeArrowheads="1"/>
          </p:cNvSpPr>
          <p:nvPr/>
        </p:nvSpPr>
        <p:spPr bwMode="auto">
          <a:xfrm>
            <a:off x="218402" y="1134009"/>
            <a:ext cx="8707195" cy="779059"/>
          </a:xfrm>
          <a:prstGeom prst="rect">
            <a:avLst/>
          </a:prstGeom>
          <a:noFill/>
          <a:ln w="9525">
            <a:noFill/>
            <a:miter lim="800000"/>
            <a:headEnd/>
            <a:tailEnd/>
          </a:ln>
          <a:effectLst/>
        </p:spPr>
        <p:txBody>
          <a:bodyPr wrap="square">
            <a:spAutoFit/>
          </a:bodyPr>
          <a:lstStyle/>
          <a:p>
            <a:pPr eaLnBrk="0" hangingPunct="0">
              <a:lnSpc>
                <a:spcPct val="85000"/>
              </a:lnSpc>
              <a:defRPr/>
            </a:pPr>
            <a:r>
              <a:rPr lang="en-US" sz="1050" b="1" dirty="0">
                <a:solidFill>
                  <a:srgbClr val="000000"/>
                </a:solidFill>
                <a:latin typeface="Arial"/>
              </a:rPr>
              <a:t>Intent: </a:t>
            </a:r>
            <a:r>
              <a:rPr lang="en-US" sz="1050" dirty="0">
                <a:solidFill>
                  <a:srgbClr val="000000"/>
                </a:solidFill>
                <a:latin typeface="Arial"/>
              </a:rPr>
              <a:t>The Navy MC Career Progression slide displays the larger leadership and promotional spectrum with an operational focus.  This slide specifically addresses opportunities within the </a:t>
            </a:r>
            <a:r>
              <a:rPr lang="en-US" sz="1050" dirty="0">
                <a:latin typeface="Arial"/>
              </a:rPr>
              <a:t>Radiology</a:t>
            </a:r>
            <a:r>
              <a:rPr lang="en-US" sz="1050" i="1" dirty="0">
                <a:solidFill>
                  <a:srgbClr val="FF0000"/>
                </a:solidFill>
                <a:latin typeface="Arial"/>
              </a:rPr>
              <a:t> </a:t>
            </a:r>
            <a:r>
              <a:rPr lang="en-US" sz="1050" dirty="0">
                <a:solidFill>
                  <a:srgbClr val="000000"/>
                </a:solidFill>
                <a:latin typeface="Arial"/>
              </a:rPr>
              <a:t>career pathway and suitable operational billets.</a:t>
            </a:r>
            <a:br>
              <a:rPr lang="en-US" sz="1050" dirty="0">
                <a:solidFill>
                  <a:srgbClr val="000000"/>
                </a:solidFill>
                <a:latin typeface="Arial"/>
              </a:rPr>
            </a:br>
            <a:r>
              <a:rPr lang="en-US" sz="1050" b="1" dirty="0">
                <a:solidFill>
                  <a:srgbClr val="000000"/>
                </a:solidFill>
                <a:latin typeface="Arial"/>
              </a:rPr>
              <a:t>Expectations:</a:t>
            </a:r>
            <a:r>
              <a:rPr lang="en-US" sz="1050" dirty="0">
                <a:solidFill>
                  <a:srgbClr val="000000"/>
                </a:solidFill>
                <a:latin typeface="Arial"/>
              </a:rPr>
              <a:t> The career minded Navy Physician is expected to balance the demands of excellence as a physician against those of operational medicine leadership.  Maintaining currency in the three domains listed below is optimal and requires intentional career management.  The listed opportunities are illustrative but not exhaustive.  </a:t>
            </a:r>
            <a:endParaRPr lang="en-US" sz="1050" b="1" dirty="0">
              <a:solidFill>
                <a:srgbClr val="000000"/>
              </a:solidFill>
              <a:latin typeface="Arial"/>
            </a:endParaRPr>
          </a:p>
        </p:txBody>
      </p:sp>
      <p:sp>
        <p:nvSpPr>
          <p:cNvPr id="98" name="AutoShape 76"/>
          <p:cNvSpPr>
            <a:spLocks noChangeArrowheads="1"/>
          </p:cNvSpPr>
          <p:nvPr/>
        </p:nvSpPr>
        <p:spPr bwMode="auto">
          <a:xfrm>
            <a:off x="4424292" y="2298221"/>
            <a:ext cx="1810447" cy="1735334"/>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a:solidFill>
                  <a:srgbClr val="000000"/>
                </a:solidFill>
                <a:latin typeface="Arial"/>
                <a:cs typeface="Times New Roman" pitchFamily="18" charset="0"/>
              </a:rPr>
              <a:t>EXECUTIVE OPERATIONAL</a:t>
            </a:r>
          </a:p>
          <a:p>
            <a:pPr eaLnBrk="0" hangingPunct="0"/>
            <a:r>
              <a:rPr lang="en-US" sz="1000" dirty="0">
                <a:solidFill>
                  <a:srgbClr val="000000"/>
                </a:solidFill>
                <a:latin typeface="Arial"/>
                <a:cs typeface="Times New Roman" pitchFamily="18" charset="0"/>
              </a:rPr>
              <a:t>CVN/LHD/LHA SMO</a:t>
            </a:r>
          </a:p>
          <a:p>
            <a:pPr eaLnBrk="0" hangingPunct="0"/>
            <a:r>
              <a:rPr lang="en-US" sz="1000" dirty="0">
                <a:solidFill>
                  <a:srgbClr val="000000"/>
                </a:solidFill>
                <a:latin typeface="Arial"/>
                <a:cs typeface="Times New Roman" pitchFamily="18" charset="0"/>
              </a:rPr>
              <a:t>Group UMO</a:t>
            </a:r>
          </a:p>
          <a:p>
            <a:pPr eaLnBrk="0" hangingPunct="0"/>
            <a:r>
              <a:rPr lang="en-US" sz="1000" dirty="0">
                <a:solidFill>
                  <a:srgbClr val="000000"/>
                </a:solidFill>
                <a:latin typeface="Arial"/>
                <a:cs typeface="Times New Roman" pitchFamily="18" charset="0"/>
              </a:rPr>
              <a:t>CATF Surgeon/FST OIC</a:t>
            </a:r>
          </a:p>
          <a:p>
            <a:pPr eaLnBrk="0" hangingPunct="0"/>
            <a:r>
              <a:rPr lang="en-US" sz="1000" dirty="0">
                <a:solidFill>
                  <a:srgbClr val="000000"/>
                </a:solidFill>
                <a:latin typeface="Arial"/>
                <a:cs typeface="Times New Roman" pitchFamily="18" charset="0"/>
              </a:rPr>
              <a:t>MARDIV/MLG/Wing Surgeon</a:t>
            </a:r>
          </a:p>
          <a:p>
            <a:pPr eaLnBrk="0" hangingPunct="0"/>
            <a:r>
              <a:rPr lang="en-US" sz="1000" dirty="0">
                <a:solidFill>
                  <a:srgbClr val="000000"/>
                </a:solidFill>
                <a:latin typeface="Arial"/>
                <a:cs typeface="Times New Roman" pitchFamily="18" charset="0"/>
              </a:rPr>
              <a:t>T-AH Director</a:t>
            </a:r>
          </a:p>
          <a:p>
            <a:pPr eaLnBrk="0" hangingPunct="0"/>
            <a:r>
              <a:rPr lang="en-US" sz="1000" dirty="0">
                <a:solidFill>
                  <a:srgbClr val="000000"/>
                </a:solidFill>
                <a:latin typeface="Arial"/>
                <a:cs typeface="Times New Roman" pitchFamily="18" charset="0"/>
              </a:rPr>
              <a:t>Senior GHE billet</a:t>
            </a:r>
          </a:p>
          <a:p>
            <a:pPr eaLnBrk="0" hangingPunct="0"/>
            <a:endParaRPr lang="en-US" sz="1000" dirty="0">
              <a:solidFill>
                <a:srgbClr val="000000"/>
              </a:solidFill>
              <a:latin typeface="Arial"/>
              <a:cs typeface="Times New Roman" pitchFamily="18" charset="0"/>
            </a:endParaRPr>
          </a:p>
          <a:p>
            <a:pPr eaLnBrk="0" hangingPunct="0"/>
            <a:endParaRPr lang="en-US" sz="1000" i="1" dirty="0">
              <a:solidFill>
                <a:srgbClr val="FF0000"/>
              </a:solidFill>
              <a:latin typeface="Arial"/>
              <a:cs typeface="Times New Roman" pitchFamily="18" charset="0"/>
            </a:endParaRPr>
          </a:p>
        </p:txBody>
      </p:sp>
      <p:sp>
        <p:nvSpPr>
          <p:cNvPr id="110" name="AutoShape 75"/>
          <p:cNvSpPr>
            <a:spLocks noChangeArrowheads="1"/>
          </p:cNvSpPr>
          <p:nvPr/>
        </p:nvSpPr>
        <p:spPr bwMode="auto">
          <a:xfrm>
            <a:off x="737452" y="4055864"/>
            <a:ext cx="3686839" cy="699487"/>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a:solidFill>
                  <a:srgbClr val="000000"/>
                </a:solidFill>
                <a:latin typeface="Arial"/>
              </a:rPr>
              <a:t>Res/Fellowship/Board Cert/ABR CAQ </a:t>
            </a:r>
            <a:r>
              <a:rPr lang="en-US" sz="1000" b="1" dirty="0">
                <a:effectLst>
                  <a:outerShdw blurRad="38100" dist="38100" dir="2700000" algn="tl">
                    <a:srgbClr val="000000">
                      <a:alpha val="43137"/>
                    </a:srgbClr>
                  </a:outerShdw>
                </a:effectLst>
                <a:latin typeface="Arial"/>
                <a:sym typeface="Wingdings" panose="05000000000000000000" pitchFamily="2" charset="2"/>
              </a:rPr>
              <a:t></a:t>
            </a:r>
            <a:r>
              <a:rPr lang="en-US" sz="1000" i="1" dirty="0">
                <a:effectLst>
                  <a:outerShdw blurRad="38100" dist="38100" dir="2700000" algn="tl">
                    <a:srgbClr val="000000">
                      <a:alpha val="43137"/>
                    </a:srgbClr>
                  </a:outerShdw>
                </a:effectLst>
                <a:latin typeface="Arial"/>
                <a:sym typeface="Wingdings" panose="05000000000000000000" pitchFamily="2" charset="2"/>
              </a:rPr>
              <a:t>Board certified by CDR</a:t>
            </a:r>
            <a:endParaRPr lang="en-US" sz="1000" i="1" dirty="0">
              <a:effectLst>
                <a:outerShdw blurRad="38100" dist="38100" dir="2700000" algn="tl">
                  <a:srgbClr val="000000">
                    <a:alpha val="43137"/>
                  </a:srgbClr>
                </a:outerShdw>
              </a:effectLst>
              <a:latin typeface="Arial"/>
            </a:endParaRPr>
          </a:p>
          <a:p>
            <a:pPr eaLnBrk="0" hangingPunct="0"/>
            <a:r>
              <a:rPr lang="en-US" sz="1000" dirty="0" smtClean="0">
                <a:solidFill>
                  <a:srgbClr val="000000"/>
                </a:solidFill>
                <a:latin typeface="Arial"/>
              </a:rPr>
              <a:t>USU Assistant Professor</a:t>
            </a:r>
          </a:p>
          <a:p>
            <a:pPr eaLnBrk="0" hangingPunct="0"/>
            <a:r>
              <a:rPr lang="en-US" sz="1000" dirty="0" smtClean="0">
                <a:solidFill>
                  <a:srgbClr val="000000"/>
                </a:solidFill>
                <a:latin typeface="Arial"/>
              </a:rPr>
              <a:t>MEC </a:t>
            </a:r>
            <a:r>
              <a:rPr lang="en-US" sz="1000" dirty="0" err="1" smtClean="0">
                <a:solidFill>
                  <a:srgbClr val="000000"/>
                </a:solidFill>
                <a:latin typeface="Arial"/>
              </a:rPr>
              <a:t>Cmte</a:t>
            </a:r>
            <a:r>
              <a:rPr lang="en-US" sz="1000" dirty="0" smtClean="0">
                <a:solidFill>
                  <a:srgbClr val="000000"/>
                </a:solidFill>
                <a:latin typeface="Arial"/>
              </a:rPr>
              <a:t> Member</a:t>
            </a:r>
            <a:endParaRPr lang="en-US" sz="1000" dirty="0">
              <a:solidFill>
                <a:srgbClr val="000000"/>
              </a:solidFill>
              <a:latin typeface="Arial"/>
            </a:endParaRPr>
          </a:p>
          <a:p>
            <a:pPr eaLnBrk="0" hangingPunct="0"/>
            <a:r>
              <a:rPr lang="en-US" sz="1000" dirty="0">
                <a:solidFill>
                  <a:srgbClr val="000000"/>
                </a:solidFill>
                <a:latin typeface="Arial"/>
              </a:rPr>
              <a:t>House Staff Council</a:t>
            </a:r>
          </a:p>
        </p:txBody>
      </p:sp>
      <p:sp>
        <p:nvSpPr>
          <p:cNvPr id="111" name="AutoShape 76"/>
          <p:cNvSpPr>
            <a:spLocks noChangeArrowheads="1"/>
          </p:cNvSpPr>
          <p:nvPr/>
        </p:nvSpPr>
        <p:spPr bwMode="auto">
          <a:xfrm>
            <a:off x="4415012" y="4033556"/>
            <a:ext cx="1829875" cy="713160"/>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endParaRPr lang="en-US" sz="1000" dirty="0">
              <a:solidFill>
                <a:srgbClr val="000000"/>
              </a:solidFill>
              <a:latin typeface="Arial"/>
              <a:cs typeface="Times New Roman" pitchFamily="18" charset="0"/>
            </a:endParaRPr>
          </a:p>
          <a:p>
            <a:pPr eaLnBrk="0" hangingPunct="0"/>
            <a:r>
              <a:rPr lang="en-US" sz="900" dirty="0">
                <a:solidFill>
                  <a:srgbClr val="000000"/>
                </a:solidFill>
                <a:latin typeface="Arial"/>
                <a:cs typeface="Times New Roman" pitchFamily="18" charset="0"/>
              </a:rPr>
              <a:t>Associate Master Clinician</a:t>
            </a:r>
          </a:p>
          <a:p>
            <a:pPr eaLnBrk="0" hangingPunct="0"/>
            <a:r>
              <a:rPr lang="en-US" sz="900" dirty="0">
                <a:latin typeface="Arial"/>
                <a:cs typeface="Times New Roman" pitchFamily="18" charset="0"/>
              </a:rPr>
              <a:t>USU Associate Professor</a:t>
            </a:r>
          </a:p>
          <a:p>
            <a:pPr eaLnBrk="0" hangingPunct="0"/>
            <a:r>
              <a:rPr lang="en-US" sz="900" dirty="0">
                <a:latin typeface="Arial"/>
                <a:cs typeface="Times New Roman" pitchFamily="18" charset="0"/>
              </a:rPr>
              <a:t>Med Exec Committee Chair</a:t>
            </a:r>
          </a:p>
          <a:p>
            <a:pPr eaLnBrk="0" hangingPunct="0"/>
            <a:r>
              <a:rPr lang="en-US" sz="900" dirty="0">
                <a:latin typeface="Arial"/>
                <a:cs typeface="Times New Roman" pitchFamily="18" charset="0"/>
              </a:rPr>
              <a:t>Radiology Quality Leader</a:t>
            </a:r>
          </a:p>
          <a:p>
            <a:pPr eaLnBrk="0" hangingPunct="0"/>
            <a:r>
              <a:rPr lang="en-US" sz="900" dirty="0">
                <a:latin typeface="Arial"/>
                <a:cs typeface="Times New Roman" pitchFamily="18" charset="0"/>
              </a:rPr>
              <a:t>Asst Specialty Leader</a:t>
            </a:r>
          </a:p>
          <a:p>
            <a:pPr eaLnBrk="0" hangingPunct="0"/>
            <a:endParaRPr lang="en-US" sz="1000" dirty="0">
              <a:solidFill>
                <a:srgbClr val="000000"/>
              </a:solidFill>
              <a:latin typeface="Arial"/>
              <a:cs typeface="Times New Roman" pitchFamily="18" charset="0"/>
            </a:endParaRPr>
          </a:p>
        </p:txBody>
      </p:sp>
      <p:sp>
        <p:nvSpPr>
          <p:cNvPr id="112" name="AutoShape 28"/>
          <p:cNvSpPr>
            <a:spLocks noChangeArrowheads="1"/>
          </p:cNvSpPr>
          <p:nvPr/>
        </p:nvSpPr>
        <p:spPr bwMode="auto">
          <a:xfrm>
            <a:off x="6255787" y="4041420"/>
            <a:ext cx="1687795" cy="705295"/>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a:solidFill>
                  <a:srgbClr val="000000"/>
                </a:solidFill>
                <a:latin typeface="Arial"/>
                <a:cs typeface="Times New Roman" pitchFamily="18" charset="0"/>
              </a:rPr>
              <a:t>Master Clinician</a:t>
            </a:r>
          </a:p>
          <a:p>
            <a:pPr eaLnBrk="0" hangingPunct="0"/>
            <a:r>
              <a:rPr lang="en-US" sz="1000" dirty="0">
                <a:solidFill>
                  <a:srgbClr val="000000"/>
                </a:solidFill>
                <a:latin typeface="Arial"/>
                <a:cs typeface="Times New Roman" pitchFamily="18" charset="0"/>
              </a:rPr>
              <a:t>USU Professor</a:t>
            </a:r>
          </a:p>
          <a:p>
            <a:pPr eaLnBrk="0" hangingPunct="0"/>
            <a:r>
              <a:rPr lang="en-US" sz="1000" dirty="0">
                <a:solidFill>
                  <a:srgbClr val="000000"/>
                </a:solidFill>
                <a:latin typeface="Arial"/>
                <a:cs typeface="Times New Roman" pitchFamily="18" charset="0"/>
              </a:rPr>
              <a:t>Specialty Leader</a:t>
            </a:r>
          </a:p>
          <a:p>
            <a:pPr eaLnBrk="0" hangingPunct="0"/>
            <a:r>
              <a:rPr lang="en-US" sz="1000" dirty="0" smtClean="0">
                <a:latin typeface="Arial"/>
                <a:cs typeface="Times New Roman" pitchFamily="18" charset="0"/>
              </a:rPr>
              <a:t>Radiology Clinical Ops Lead</a:t>
            </a:r>
            <a:endParaRPr lang="en-US" sz="1000" dirty="0">
              <a:latin typeface="Arial"/>
              <a:cs typeface="Times New Roman" pitchFamily="18" charset="0"/>
            </a:endParaRPr>
          </a:p>
        </p:txBody>
      </p:sp>
      <p:pic>
        <p:nvPicPr>
          <p:cNvPr id="92"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67" r="10412" b="65895"/>
          <a:stretch/>
        </p:blipFill>
        <p:spPr bwMode="auto">
          <a:xfrm>
            <a:off x="6553705" y="2007091"/>
            <a:ext cx="426840" cy="270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641" r="29050" b="71346"/>
          <a:stretch/>
        </p:blipFill>
        <p:spPr bwMode="auto">
          <a:xfrm>
            <a:off x="4623740" y="2018479"/>
            <a:ext cx="292762" cy="271901"/>
          </a:xfrm>
          <a:prstGeom prst="rect">
            <a:avLst/>
          </a:prstGeom>
          <a:solidFill>
            <a:srgbClr val="CCECFF"/>
          </a:solidFill>
          <a:ln>
            <a:noFill/>
          </a:ln>
          <a:effectLst>
            <a:softEdge rad="25400"/>
          </a:effectLst>
        </p:spPr>
      </p:pic>
      <p:pic>
        <p:nvPicPr>
          <p:cNvPr id="94"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298" t="1510" r="28267" b="69953"/>
          <a:stretch/>
        </p:blipFill>
        <p:spPr bwMode="auto">
          <a:xfrm>
            <a:off x="2759647" y="2019064"/>
            <a:ext cx="297183" cy="281120"/>
          </a:xfrm>
          <a:prstGeom prst="rect">
            <a:avLst/>
          </a:prstGeom>
          <a:noFill/>
          <a:ln>
            <a:noFill/>
          </a:ln>
          <a:effectLst>
            <a:softEdge rad="25400"/>
          </a:effectLst>
        </p:spPr>
      </p:pic>
      <p:pic>
        <p:nvPicPr>
          <p:cNvPr id="95"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341" t="1634" r="18549" b="68868"/>
          <a:stretch/>
        </p:blipFill>
        <p:spPr bwMode="auto">
          <a:xfrm>
            <a:off x="963966" y="2028131"/>
            <a:ext cx="284719" cy="269328"/>
          </a:xfrm>
          <a:prstGeom prst="rect">
            <a:avLst/>
          </a:prstGeom>
          <a:noFill/>
          <a:ln>
            <a:noFill/>
          </a:ln>
          <a:effectLst>
            <a:softEdge rad="254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rot="16200000">
            <a:off x="-1013026" y="3889273"/>
            <a:ext cx="3004349" cy="492443"/>
          </a:xfrm>
          <a:prstGeom prst="rect">
            <a:avLst/>
          </a:prstGeom>
          <a:noFill/>
        </p:spPr>
        <p:txBody>
          <a:bodyPr wrap="none" rtlCol="0">
            <a:spAutoFit/>
          </a:bodyPr>
          <a:lstStyle/>
          <a:p>
            <a:pPr algn="ctr"/>
            <a:r>
              <a:rPr lang="en-US" sz="1400" b="1" u="sng" dirty="0"/>
              <a:t>Opportunities</a:t>
            </a:r>
          </a:p>
          <a:p>
            <a:pPr algn="ctr"/>
            <a:r>
              <a:rPr lang="en-US" sz="1200" u="sng" dirty="0"/>
              <a:t>Educational</a:t>
            </a:r>
            <a:r>
              <a:rPr lang="en-US" sz="1200" dirty="0"/>
              <a:t>  </a:t>
            </a:r>
            <a:r>
              <a:rPr lang="en-US" sz="1200" u="sng" dirty="0"/>
              <a:t> Clinical</a:t>
            </a:r>
            <a:r>
              <a:rPr lang="en-US" sz="1200" dirty="0"/>
              <a:t>              </a:t>
            </a:r>
            <a:r>
              <a:rPr lang="en-US" sz="1200" u="sng" dirty="0"/>
              <a:t>Operational</a:t>
            </a:r>
          </a:p>
        </p:txBody>
      </p:sp>
      <p:sp>
        <p:nvSpPr>
          <p:cNvPr id="34" name="AutoShape 29"/>
          <p:cNvSpPr>
            <a:spLocks noChangeArrowheads="1"/>
          </p:cNvSpPr>
          <p:nvPr/>
        </p:nvSpPr>
        <p:spPr bwMode="auto">
          <a:xfrm>
            <a:off x="737452" y="4762443"/>
            <a:ext cx="3685622" cy="705296"/>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r>
              <a:rPr lang="en-US" sz="1000" dirty="0">
                <a:solidFill>
                  <a:srgbClr val="000000"/>
                </a:solidFill>
                <a:latin typeface="Arial"/>
                <a:cs typeface="Times New Roman" pitchFamily="18" charset="0"/>
              </a:rPr>
              <a:t>BROC/BMDOC, AROC/AMDOC</a:t>
            </a:r>
          </a:p>
          <a:p>
            <a:pPr eaLnBrk="0" hangingPunct="0"/>
            <a:r>
              <a:rPr lang="en-US" sz="1000" dirty="0">
                <a:solidFill>
                  <a:srgbClr val="000000"/>
                </a:solidFill>
                <a:latin typeface="Arial"/>
                <a:cs typeface="Times New Roman" pitchFamily="18" charset="0"/>
              </a:rPr>
              <a:t>LSS Green/Yellow Belt</a:t>
            </a:r>
          </a:p>
          <a:p>
            <a:pPr eaLnBrk="0" hangingPunct="0"/>
            <a:r>
              <a:rPr lang="en-US" sz="1000" dirty="0">
                <a:solidFill>
                  <a:srgbClr val="000000"/>
                </a:solidFill>
                <a:latin typeface="Arial"/>
                <a:cs typeface="Times New Roman" pitchFamily="18" charset="0"/>
              </a:rPr>
              <a:t>JPME1 prior to Radiology residency</a:t>
            </a:r>
          </a:p>
          <a:p>
            <a:pPr eaLnBrk="0" hangingPunct="0"/>
            <a:r>
              <a:rPr lang="en-US" sz="1000" dirty="0">
                <a:solidFill>
                  <a:srgbClr val="000000"/>
                </a:solidFill>
                <a:latin typeface="Arial"/>
                <a:cs typeface="Times New Roman" pitchFamily="18" charset="0"/>
              </a:rPr>
              <a:t>Tropical </a:t>
            </a:r>
            <a:r>
              <a:rPr lang="en-US" sz="1000" dirty="0" smtClean="0">
                <a:solidFill>
                  <a:srgbClr val="000000"/>
                </a:solidFill>
                <a:latin typeface="Arial"/>
                <a:cs typeface="Times New Roman" pitchFamily="18" charset="0"/>
              </a:rPr>
              <a:t>Medicine/Med Excellence</a:t>
            </a:r>
            <a:endParaRPr lang="en-US" sz="1000" dirty="0">
              <a:solidFill>
                <a:srgbClr val="000000"/>
              </a:solidFill>
              <a:latin typeface="Arial"/>
              <a:cs typeface="Times New Roman" pitchFamily="18" charset="0"/>
            </a:endParaRPr>
          </a:p>
        </p:txBody>
      </p:sp>
      <p:sp>
        <p:nvSpPr>
          <p:cNvPr id="35" name="AutoShape 29"/>
          <p:cNvSpPr>
            <a:spLocks noChangeArrowheads="1"/>
          </p:cNvSpPr>
          <p:nvPr/>
        </p:nvSpPr>
        <p:spPr bwMode="auto">
          <a:xfrm>
            <a:off x="4424291" y="4754579"/>
            <a:ext cx="1819728"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i="1"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r>
              <a:rPr lang="en-US" sz="1000" dirty="0">
                <a:solidFill>
                  <a:srgbClr val="000000"/>
                </a:solidFill>
                <a:latin typeface="Arial"/>
                <a:cs typeface="Times New Roman" pitchFamily="18" charset="0"/>
              </a:rPr>
              <a:t>Masters in Public Health</a:t>
            </a:r>
          </a:p>
          <a:p>
            <a:pPr eaLnBrk="0" hangingPunct="0"/>
            <a:r>
              <a:rPr lang="en-US" sz="1000" dirty="0">
                <a:solidFill>
                  <a:srgbClr val="000000"/>
                </a:solidFill>
                <a:latin typeface="Arial"/>
                <a:cs typeface="Times New Roman" pitchFamily="18" charset="0"/>
              </a:rPr>
              <a:t>LSS Black Belt</a:t>
            </a:r>
          </a:p>
          <a:p>
            <a:pPr eaLnBrk="0" hangingPunct="0"/>
            <a:r>
              <a:rPr lang="en-US" sz="1000" dirty="0">
                <a:solidFill>
                  <a:srgbClr val="000000"/>
                </a:solidFill>
                <a:latin typeface="Arial"/>
                <a:cs typeface="Times New Roman" pitchFamily="18" charset="0"/>
              </a:rPr>
              <a:t>JPME2</a:t>
            </a:r>
          </a:p>
          <a:p>
            <a:pPr eaLnBrk="0" hangingPunct="0"/>
            <a:r>
              <a:rPr lang="en-US" sz="1000" dirty="0">
                <a:solidFill>
                  <a:srgbClr val="000000"/>
                </a:solidFill>
                <a:latin typeface="Arial"/>
                <a:cs typeface="Times New Roman" pitchFamily="18" charset="0"/>
              </a:rPr>
              <a:t>Peer Reviewer</a:t>
            </a: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7" name="AutoShape 29"/>
          <p:cNvSpPr>
            <a:spLocks noChangeArrowheads="1"/>
          </p:cNvSpPr>
          <p:nvPr/>
        </p:nvSpPr>
        <p:spPr bwMode="auto">
          <a:xfrm>
            <a:off x="6255787" y="4754579"/>
            <a:ext cx="1687795"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dirty="0">
              <a:solidFill>
                <a:srgbClr val="000000"/>
              </a:solidFill>
              <a:latin typeface="Arial"/>
              <a:cs typeface="Times New Roman" pitchFamily="18" charset="0"/>
            </a:endParaRPr>
          </a:p>
          <a:p>
            <a:pPr eaLnBrk="0" hangingPunct="0"/>
            <a:r>
              <a:rPr lang="en-US" sz="1000" dirty="0">
                <a:solidFill>
                  <a:srgbClr val="000000"/>
                </a:solidFill>
                <a:latin typeface="Arial"/>
                <a:cs typeface="Times New Roman" pitchFamily="18" charset="0"/>
              </a:rPr>
              <a:t>Masters Degree- MBA, MHA</a:t>
            </a:r>
          </a:p>
          <a:p>
            <a:pPr eaLnBrk="0" hangingPunct="0"/>
            <a:r>
              <a:rPr lang="en-US" sz="1000" dirty="0">
                <a:solidFill>
                  <a:srgbClr val="000000"/>
                </a:solidFill>
                <a:latin typeface="Arial"/>
                <a:cs typeface="Times New Roman" pitchFamily="18" charset="0"/>
              </a:rPr>
              <a:t>LSS Master Black Belt</a:t>
            </a:r>
          </a:p>
          <a:p>
            <a:pPr eaLnBrk="0" hangingPunct="0"/>
            <a:r>
              <a:rPr lang="en-US" sz="1000" dirty="0">
                <a:solidFill>
                  <a:srgbClr val="000000"/>
                </a:solidFill>
                <a:latin typeface="Arial"/>
                <a:cs typeface="Times New Roman" pitchFamily="18" charset="0"/>
              </a:rPr>
              <a:t>Navy Senior Leader Course</a:t>
            </a:r>
          </a:p>
          <a:p>
            <a:pPr eaLnBrk="0" hangingPunct="0"/>
            <a:r>
              <a:rPr lang="en-US" sz="1000" dirty="0">
                <a:solidFill>
                  <a:srgbClr val="000000"/>
                </a:solidFill>
                <a:latin typeface="Arial"/>
                <a:cs typeface="Times New Roman" pitchFamily="18" charset="0"/>
              </a:rPr>
              <a:t>Naval War College</a:t>
            </a:r>
          </a:p>
          <a:p>
            <a:pPr eaLnBrk="0" hangingPunct="0"/>
            <a:endParaRPr lang="en-US" sz="1000" dirty="0">
              <a:solidFill>
                <a:srgbClr val="000000"/>
              </a:solidFill>
              <a:latin typeface="Arial"/>
              <a:cs typeface="Times New Roman" pitchFamily="18" charset="0"/>
            </a:endParaRPr>
          </a:p>
        </p:txBody>
      </p:sp>
      <p:sp>
        <p:nvSpPr>
          <p:cNvPr id="38" name="TextBox 37"/>
          <p:cNvSpPr txBox="1"/>
          <p:nvPr/>
        </p:nvSpPr>
        <p:spPr>
          <a:xfrm>
            <a:off x="737452" y="5475603"/>
            <a:ext cx="7206130" cy="1015663"/>
          </a:xfrm>
          <a:prstGeom prst="rect">
            <a:avLst/>
          </a:prstGeom>
          <a:noFill/>
          <a:ln>
            <a:solidFill>
              <a:schemeClr val="tx1"/>
            </a:solidFill>
            <a:prstDash val="solid"/>
          </a:ln>
        </p:spPr>
        <p:txBody>
          <a:bodyPr wrap="square" rtlCol="0">
            <a:spAutoFit/>
          </a:bodyPr>
          <a:lstStyle/>
          <a:p>
            <a:r>
              <a:rPr lang="en-US" sz="1000" b="1" dirty="0"/>
              <a:t>Operational Billets </a:t>
            </a:r>
            <a:r>
              <a:rPr lang="en-US" sz="1000" dirty="0"/>
              <a:t>are central to career progression and to the development of operational competency.  You should have completed at least one tour by the time you are in zone for CDR, if not more.  A senior operational tour or </a:t>
            </a:r>
            <a:r>
              <a:rPr lang="en-US" sz="1000" dirty="0" smtClean="0"/>
              <a:t>exec operational </a:t>
            </a:r>
            <a:r>
              <a:rPr lang="en-US" sz="1000" dirty="0"/>
              <a:t>tour should be in your record by the time you are in zone for CAPT.  Executive Operational billets are increasingly nominative.</a:t>
            </a:r>
            <a:br>
              <a:rPr lang="en-US" sz="1000" dirty="0"/>
            </a:br>
            <a:r>
              <a:rPr lang="en-US" sz="1000" b="1" dirty="0"/>
              <a:t>MTF Leadership </a:t>
            </a:r>
            <a:r>
              <a:rPr lang="en-US" sz="1000" dirty="0"/>
              <a:t>demonstrates clinical expertise and leadership: Chairing committees, leading divisions, departments and directorates.  The guidance above does not supplant but rather compliments demonstrating operational and clinical expertise.</a:t>
            </a:r>
            <a:endParaRPr lang="en-US" sz="1000" b="1" dirty="0"/>
          </a:p>
          <a:p>
            <a:r>
              <a:rPr lang="en-US" sz="1000" b="1" dirty="0">
                <a:solidFill>
                  <a:srgbClr val="000000"/>
                </a:solidFill>
                <a:latin typeface="Arial"/>
              </a:rPr>
              <a:t>Bottom Line</a:t>
            </a:r>
            <a:r>
              <a:rPr lang="en-US" sz="1000" dirty="0">
                <a:solidFill>
                  <a:srgbClr val="000000"/>
                </a:solidFill>
                <a:latin typeface="Arial"/>
              </a:rPr>
              <a:t>: Keeping operational currency and relevancy will be critical moving forward to justify Navy Medicine in uniform.</a:t>
            </a:r>
            <a:endParaRPr lang="en-US" sz="1000" b="1" dirty="0">
              <a:solidFill>
                <a:srgbClr val="000000"/>
              </a:solidFill>
              <a:latin typeface="Arial"/>
            </a:endParaRPr>
          </a:p>
        </p:txBody>
      </p:sp>
      <p:sp>
        <p:nvSpPr>
          <p:cNvPr id="7" name="TextBox 6"/>
          <p:cNvSpPr txBox="1"/>
          <p:nvPr/>
        </p:nvSpPr>
        <p:spPr>
          <a:xfrm>
            <a:off x="2372753" y="2403966"/>
            <a:ext cx="2084225" cy="707886"/>
          </a:xfrm>
          <a:prstGeom prst="rect">
            <a:avLst/>
          </a:prstGeom>
          <a:noFill/>
        </p:spPr>
        <p:txBody>
          <a:bodyPr wrap="none" rtlCol="0">
            <a:spAutoFit/>
          </a:bodyPr>
          <a:lstStyle/>
          <a:p>
            <a:pPr eaLnBrk="0" hangingPunct="0"/>
            <a:r>
              <a:rPr lang="en-US" sz="1000" b="1" u="sng" dirty="0">
                <a:latin typeface="Arial"/>
              </a:rPr>
              <a:t>SENIOR OPERATIONAL</a:t>
            </a:r>
          </a:p>
          <a:p>
            <a:pPr eaLnBrk="0" hangingPunct="0"/>
            <a:r>
              <a:rPr lang="en-US" sz="1000" dirty="0">
                <a:solidFill>
                  <a:srgbClr val="000000"/>
                </a:solidFill>
                <a:latin typeface="Arial"/>
              </a:rPr>
              <a:t>Regional/Group FS/UMO</a:t>
            </a:r>
          </a:p>
          <a:p>
            <a:pPr eaLnBrk="0" hangingPunct="0"/>
            <a:r>
              <a:rPr lang="en-US" sz="1000" dirty="0">
                <a:solidFill>
                  <a:srgbClr val="000000"/>
                </a:solidFill>
                <a:latin typeface="Arial"/>
              </a:rPr>
              <a:t>Large Deck/Group SMO</a:t>
            </a:r>
          </a:p>
          <a:p>
            <a:pPr eaLnBrk="0" hangingPunct="0"/>
            <a:r>
              <a:rPr lang="en-US" sz="1000" dirty="0">
                <a:solidFill>
                  <a:srgbClr val="000000"/>
                </a:solidFill>
                <a:latin typeface="Arial"/>
              </a:rPr>
              <a:t>Regimental Surgeon/</a:t>
            </a:r>
            <a:r>
              <a:rPr lang="en-US" sz="1000" dirty="0" err="1">
                <a:solidFill>
                  <a:srgbClr val="000000"/>
                </a:solidFill>
                <a:latin typeface="Arial"/>
              </a:rPr>
              <a:t>MedBN</a:t>
            </a:r>
            <a:r>
              <a:rPr lang="en-US" sz="1000" dirty="0">
                <a:solidFill>
                  <a:srgbClr val="000000"/>
                </a:solidFill>
                <a:latin typeface="Arial"/>
              </a:rPr>
              <a:t> staff</a:t>
            </a:r>
          </a:p>
        </p:txBody>
      </p:sp>
      <p:sp>
        <p:nvSpPr>
          <p:cNvPr id="8" name="TextBox 7"/>
          <p:cNvSpPr txBox="1"/>
          <p:nvPr/>
        </p:nvSpPr>
        <p:spPr>
          <a:xfrm>
            <a:off x="1019464" y="3081372"/>
            <a:ext cx="3302507" cy="707886"/>
          </a:xfrm>
          <a:prstGeom prst="rect">
            <a:avLst/>
          </a:prstGeom>
          <a:noFill/>
        </p:spPr>
        <p:txBody>
          <a:bodyPr wrap="none" rtlCol="0">
            <a:spAutoFit/>
          </a:bodyPr>
          <a:lstStyle/>
          <a:p>
            <a:pPr eaLnBrk="0" hangingPunct="0"/>
            <a:r>
              <a:rPr lang="en-US" sz="1000" dirty="0">
                <a:solidFill>
                  <a:srgbClr val="000000"/>
                </a:solidFill>
                <a:latin typeface="Arial"/>
              </a:rPr>
              <a:t>Fleet Surgical Team member, GHE Staff Officer,</a:t>
            </a:r>
          </a:p>
          <a:p>
            <a:pPr eaLnBrk="0" hangingPunct="0"/>
            <a:r>
              <a:rPr lang="en-US" sz="1000" dirty="0">
                <a:solidFill>
                  <a:srgbClr val="000000"/>
                </a:solidFill>
                <a:latin typeface="Arial"/>
                <a:cs typeface="Times New Roman" pitchFamily="18" charset="0"/>
              </a:rPr>
              <a:t>T-AH deployment, Individual </a:t>
            </a:r>
            <a:r>
              <a:rPr lang="en-US" sz="1000" dirty="0" err="1">
                <a:solidFill>
                  <a:srgbClr val="000000"/>
                </a:solidFill>
                <a:latin typeface="Arial"/>
                <a:cs typeface="Times New Roman" pitchFamily="18" charset="0"/>
              </a:rPr>
              <a:t>Augmentee</a:t>
            </a:r>
            <a:r>
              <a:rPr lang="en-US" sz="1000" dirty="0">
                <a:solidFill>
                  <a:srgbClr val="000000"/>
                </a:solidFill>
                <a:latin typeface="Arial"/>
                <a:cs typeface="Times New Roman" pitchFamily="18" charset="0"/>
              </a:rPr>
              <a:t> (AFG, </a:t>
            </a:r>
            <a:r>
              <a:rPr lang="en-US" sz="1000" dirty="0" err="1">
                <a:solidFill>
                  <a:srgbClr val="000000"/>
                </a:solidFill>
                <a:latin typeface="Arial"/>
                <a:cs typeface="Times New Roman" pitchFamily="18" charset="0"/>
              </a:rPr>
              <a:t>HoA</a:t>
            </a:r>
            <a:r>
              <a:rPr lang="en-US" sz="1000" dirty="0">
                <a:solidFill>
                  <a:srgbClr val="000000"/>
                </a:solidFill>
                <a:latin typeface="Arial"/>
                <a:cs typeface="Times New Roman" pitchFamily="18" charset="0"/>
              </a:rPr>
              <a:t>)</a:t>
            </a:r>
          </a:p>
          <a:p>
            <a:endParaRPr lang="en-US" sz="1000" i="1" dirty="0" smtClean="0">
              <a:effectLst>
                <a:outerShdw blurRad="38100" dist="38100" dir="2700000" algn="tl">
                  <a:srgbClr val="000000">
                    <a:alpha val="43137"/>
                  </a:srgbClr>
                </a:outerShdw>
              </a:effectLst>
            </a:endParaRPr>
          </a:p>
          <a:p>
            <a:r>
              <a:rPr lang="en-US" sz="1000" i="1" dirty="0" smtClean="0">
                <a:effectLst>
                  <a:outerShdw blurRad="38100" dist="38100" dir="2700000" algn="tl">
                    <a:srgbClr val="000000">
                      <a:alpha val="43137"/>
                    </a:srgbClr>
                  </a:outerShdw>
                </a:effectLst>
              </a:rPr>
              <a:t>Must </a:t>
            </a:r>
            <a:r>
              <a:rPr lang="en-US" sz="1000" i="1" dirty="0">
                <a:effectLst>
                  <a:outerShdw blurRad="38100" dist="38100" dir="2700000" algn="tl">
                    <a:srgbClr val="000000">
                      <a:alpha val="43137"/>
                    </a:srgbClr>
                  </a:outerShdw>
                </a:effectLst>
              </a:rPr>
              <a:t>complete at least one tour before in zone for CDR</a:t>
            </a:r>
          </a:p>
        </p:txBody>
      </p:sp>
      <p:sp>
        <p:nvSpPr>
          <p:cNvPr id="2" name="TextBox 1"/>
          <p:cNvSpPr txBox="1"/>
          <p:nvPr/>
        </p:nvSpPr>
        <p:spPr>
          <a:xfrm>
            <a:off x="1943100" y="4423550"/>
            <a:ext cx="2460144" cy="323165"/>
          </a:xfrm>
          <a:prstGeom prst="rect">
            <a:avLst/>
          </a:prstGeom>
          <a:noFill/>
        </p:spPr>
        <p:txBody>
          <a:bodyPr wrap="square" rtlCol="0">
            <a:spAutoFit/>
          </a:bodyPr>
          <a:lstStyle/>
          <a:p>
            <a:pPr eaLnBrk="0" hangingPunct="0"/>
            <a:r>
              <a:rPr lang="en-US" sz="750" i="1" dirty="0" smtClean="0">
                <a:latin typeface="Arial"/>
                <a:cs typeface="Times New Roman" pitchFamily="18" charset="0"/>
              </a:rPr>
              <a:t>Image-guided </a:t>
            </a:r>
            <a:r>
              <a:rPr lang="en-US" sz="750" i="1" dirty="0">
                <a:latin typeface="Arial"/>
                <a:cs typeface="Times New Roman" pitchFamily="18" charset="0"/>
              </a:rPr>
              <a:t>procedures, including abscess </a:t>
            </a:r>
            <a:r>
              <a:rPr lang="en-US" sz="750" i="1" dirty="0" smtClean="0">
                <a:latin typeface="Arial"/>
                <a:cs typeface="Times New Roman" pitchFamily="18" charset="0"/>
              </a:rPr>
              <a:t>drainage</a:t>
            </a:r>
            <a:endParaRPr lang="en-US" sz="750" i="1" dirty="0">
              <a:latin typeface="Arial"/>
              <a:cs typeface="Times New Roman" pitchFamily="18" charset="0"/>
            </a:endParaRPr>
          </a:p>
          <a:p>
            <a:r>
              <a:rPr lang="en-US" sz="750" i="1" dirty="0" smtClean="0">
                <a:latin typeface="Arial"/>
                <a:cs typeface="Times New Roman" pitchFamily="18" charset="0"/>
              </a:rPr>
              <a:t>Familiarity </a:t>
            </a:r>
            <a:r>
              <a:rPr lang="en-US" sz="750" i="1" dirty="0">
                <a:latin typeface="Arial"/>
                <a:cs typeface="Times New Roman" pitchFamily="18" charset="0"/>
              </a:rPr>
              <a:t>with </a:t>
            </a:r>
            <a:r>
              <a:rPr lang="en-US" sz="750" i="1" dirty="0" smtClean="0">
                <a:latin typeface="Arial"/>
                <a:cs typeface="Times New Roman" pitchFamily="18" charset="0"/>
              </a:rPr>
              <a:t>tele-rad support </a:t>
            </a:r>
            <a:r>
              <a:rPr lang="en-US" sz="750" i="1" dirty="0">
                <a:latin typeface="Arial"/>
                <a:cs typeface="Times New Roman" pitchFamily="18" charset="0"/>
              </a:rPr>
              <a:t>for operational units</a:t>
            </a:r>
            <a:endParaRPr lang="en-US" sz="750" i="1" dirty="0"/>
          </a:p>
        </p:txBody>
      </p:sp>
      <p:sp>
        <p:nvSpPr>
          <p:cNvPr id="3" name="Rectangle 2"/>
          <p:cNvSpPr/>
          <p:nvPr/>
        </p:nvSpPr>
        <p:spPr>
          <a:xfrm>
            <a:off x="1981200" y="4466664"/>
            <a:ext cx="2422044" cy="2587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51587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77"/>
          <p:cNvGrpSpPr>
            <a:grpSpLocks/>
          </p:cNvGrpSpPr>
          <p:nvPr/>
        </p:nvGrpSpPr>
        <p:grpSpPr bwMode="auto">
          <a:xfrm>
            <a:off x="563570" y="1897487"/>
            <a:ext cx="8310893" cy="380389"/>
            <a:chOff x="100" y="2555"/>
            <a:chExt cx="5664" cy="413"/>
          </a:xfrm>
        </p:grpSpPr>
        <p:sp>
          <p:nvSpPr>
            <p:cNvPr id="105" name="Line 79"/>
            <p:cNvSpPr>
              <a:spLocks noChangeShapeType="1"/>
            </p:cNvSpPr>
            <p:nvPr/>
          </p:nvSpPr>
          <p:spPr bwMode="auto">
            <a:xfrm flipV="1">
              <a:off x="202" y="2660"/>
              <a:ext cx="5467" cy="1"/>
            </a:xfrm>
            <a:prstGeom prst="line">
              <a:avLst/>
            </a:prstGeom>
            <a:noFill/>
            <a:ln w="25400">
              <a:solidFill>
                <a:schemeClr val="tx1"/>
              </a:solidFill>
              <a:round/>
              <a:headEnd/>
              <a:tailEnd type="triangle" w="med" len="med"/>
            </a:ln>
          </p:spPr>
          <p:txBody>
            <a:bodyPr wrap="none" anchor="ctr"/>
            <a:lstStyle/>
            <a:p>
              <a:pPr eaLnBrk="0" hangingPunct="0"/>
              <a:endParaRPr lang="en-US" sz="2400">
                <a:solidFill>
                  <a:srgbClr val="000000"/>
                </a:solidFill>
                <a:latin typeface="Arial"/>
              </a:endParaRPr>
            </a:p>
          </p:txBody>
        </p:sp>
        <p:sp>
          <p:nvSpPr>
            <p:cNvPr id="104" name="Rectangle 78"/>
            <p:cNvSpPr>
              <a:spLocks noChangeArrowheads="1"/>
            </p:cNvSpPr>
            <p:nvPr/>
          </p:nvSpPr>
          <p:spPr bwMode="auto">
            <a:xfrm>
              <a:off x="100" y="2601"/>
              <a:ext cx="5664" cy="367"/>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1600" dirty="0">
                  <a:solidFill>
                    <a:srgbClr val="000000"/>
                  </a:solidFill>
                  <a:latin typeface="Times New Roman" pitchFamily="18" charset="0"/>
                  <a:cs typeface="Times New Roman" pitchFamily="18" charset="0"/>
                </a:rPr>
                <a:t> </a:t>
              </a:r>
              <a:r>
                <a:rPr lang="en-US" sz="1400" b="1" dirty="0">
                  <a:solidFill>
                    <a:srgbClr val="000000"/>
                  </a:solidFill>
                  <a:latin typeface="Arial"/>
                  <a:cs typeface="Times New Roman" pitchFamily="18" charset="0"/>
                </a:rPr>
                <a:t> </a:t>
              </a:r>
              <a:r>
                <a:rPr lang="en-US" sz="1400" b="1" dirty="0" smtClean="0">
                  <a:solidFill>
                    <a:srgbClr val="000000"/>
                  </a:solidFill>
                  <a:latin typeface="Arial"/>
                  <a:cs typeface="Times New Roman" pitchFamily="18" charset="0"/>
                </a:rPr>
                <a:t>                                       </a:t>
              </a:r>
              <a:r>
                <a:rPr lang="en-US" sz="1000" b="1" dirty="0" smtClean="0">
                  <a:solidFill>
                    <a:srgbClr val="000000"/>
                  </a:solidFill>
                  <a:latin typeface="Arial"/>
                  <a:cs typeface="Times New Roman" pitchFamily="18" charset="0"/>
                </a:rPr>
                <a:t>6                                                12                                                    18                                          24         </a:t>
              </a:r>
              <a:r>
                <a:rPr lang="en-US" sz="1400" b="1" dirty="0" smtClean="0">
                  <a:solidFill>
                    <a:srgbClr val="000000"/>
                  </a:solidFill>
                  <a:latin typeface="Arial"/>
                  <a:cs typeface="Times New Roman" pitchFamily="18" charset="0"/>
                </a:rPr>
                <a:t>   </a:t>
              </a:r>
              <a:endParaRPr lang="en-US" sz="1400" b="1" dirty="0">
                <a:solidFill>
                  <a:srgbClr val="000000"/>
                </a:solidFill>
                <a:latin typeface="Arial"/>
                <a:cs typeface="Times New Roman" pitchFamily="18" charset="0"/>
              </a:endParaRPr>
            </a:p>
          </p:txBody>
        </p:sp>
        <p:sp>
          <p:nvSpPr>
            <p:cNvPr id="106" name="Line 80"/>
            <p:cNvSpPr>
              <a:spLocks noChangeShapeType="1"/>
            </p:cNvSpPr>
            <p:nvPr/>
          </p:nvSpPr>
          <p:spPr bwMode="auto">
            <a:xfrm>
              <a:off x="204" y="2555"/>
              <a:ext cx="0" cy="191"/>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5" name="Line 93"/>
            <p:cNvSpPr>
              <a:spLocks noChangeShapeType="1"/>
            </p:cNvSpPr>
            <p:nvPr/>
          </p:nvSpPr>
          <p:spPr bwMode="auto">
            <a:xfrm flipH="1">
              <a:off x="3788" y="2653"/>
              <a:ext cx="0" cy="80"/>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7" name="Line 95"/>
            <p:cNvSpPr>
              <a:spLocks noChangeShapeType="1"/>
            </p:cNvSpPr>
            <p:nvPr/>
          </p:nvSpPr>
          <p:spPr bwMode="auto">
            <a:xfrm>
              <a:off x="4766" y="2653"/>
              <a:ext cx="0" cy="68"/>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2" name="Line 100"/>
            <p:cNvSpPr>
              <a:spLocks noChangeShapeType="1"/>
            </p:cNvSpPr>
            <p:nvPr/>
          </p:nvSpPr>
          <p:spPr bwMode="auto">
            <a:xfrm>
              <a:off x="2555" y="2660"/>
              <a:ext cx="0" cy="73"/>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5" name="Line 103"/>
            <p:cNvSpPr>
              <a:spLocks noChangeShapeType="1"/>
            </p:cNvSpPr>
            <p:nvPr/>
          </p:nvSpPr>
          <p:spPr bwMode="auto">
            <a:xfrm flipH="1">
              <a:off x="1435" y="2674"/>
              <a:ext cx="0" cy="59"/>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grpSp>
      <p:sp>
        <p:nvSpPr>
          <p:cNvPr id="3091" name="Rectangle 80"/>
          <p:cNvSpPr>
            <a:spLocks noChangeArrowheads="1"/>
          </p:cNvSpPr>
          <p:nvPr/>
        </p:nvSpPr>
        <p:spPr bwMode="auto">
          <a:xfrm>
            <a:off x="1143000" y="381000"/>
            <a:ext cx="7744800" cy="553998"/>
          </a:xfrm>
          <a:prstGeom prst="rect">
            <a:avLst/>
          </a:prstGeom>
          <a:noFill/>
          <a:ln w="9525">
            <a:noFill/>
            <a:miter lim="800000"/>
            <a:headEnd/>
            <a:tailEnd/>
          </a:ln>
        </p:spPr>
        <p:txBody>
          <a:bodyPr wrap="square" lIns="0" tIns="0" rIns="0" bIns="0">
            <a:spAutoFit/>
          </a:bodyPr>
          <a:lstStyle/>
          <a:p>
            <a:pPr algn="ctr" eaLnBrk="0" hangingPunct="0"/>
            <a:r>
              <a:rPr lang="en-US" sz="3600" b="1" dirty="0" smtClean="0">
                <a:solidFill>
                  <a:srgbClr val="000000"/>
                </a:solidFill>
                <a:latin typeface="Arial"/>
                <a:cs typeface="Times New Roman" pitchFamily="18" charset="0"/>
              </a:rPr>
              <a:t>MC </a:t>
            </a:r>
            <a:r>
              <a:rPr lang="en-US" sz="3600" b="1" dirty="0" smtClean="0">
                <a:latin typeface="Arial"/>
                <a:cs typeface="Times New Roman" pitchFamily="18" charset="0"/>
              </a:rPr>
              <a:t>Radiation Oncology </a:t>
            </a:r>
            <a:r>
              <a:rPr lang="en-US" sz="3600" b="1" dirty="0" smtClean="0">
                <a:solidFill>
                  <a:srgbClr val="000000"/>
                </a:solidFill>
                <a:latin typeface="Arial"/>
                <a:cs typeface="Times New Roman" pitchFamily="18" charset="0"/>
              </a:rPr>
              <a:t>Planner</a:t>
            </a:r>
            <a:endParaRPr lang="en-US" sz="3600" b="1" dirty="0">
              <a:solidFill>
                <a:srgbClr val="000000"/>
              </a:solidFill>
              <a:latin typeface="Arial"/>
              <a:cs typeface="Times New Roman" pitchFamily="18" charset="0"/>
            </a:endParaRPr>
          </a:p>
        </p:txBody>
      </p:sp>
      <p:sp>
        <p:nvSpPr>
          <p:cNvPr id="57" name="AutoShape 28"/>
          <p:cNvSpPr>
            <a:spLocks noChangeArrowheads="1"/>
          </p:cNvSpPr>
          <p:nvPr/>
        </p:nvSpPr>
        <p:spPr bwMode="auto">
          <a:xfrm>
            <a:off x="6244019" y="2300123"/>
            <a:ext cx="1699564" cy="1733432"/>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SENIOR EXECUTIVE</a:t>
            </a:r>
          </a:p>
          <a:p>
            <a:pPr eaLnBrk="0" hangingPunct="0"/>
            <a:r>
              <a:rPr lang="en-US" sz="1000" dirty="0" smtClean="0">
                <a:solidFill>
                  <a:srgbClr val="000000"/>
                </a:solidFill>
                <a:latin typeface="Arial"/>
                <a:cs typeface="Times New Roman" pitchFamily="18" charset="0"/>
              </a:rPr>
              <a:t>TYCOM, Fleet, MEF</a:t>
            </a:r>
          </a:p>
          <a:p>
            <a:pPr marL="171450" indent="-171450" eaLnBrk="0" hangingPunct="0">
              <a:buFontTx/>
              <a:buChar char="-"/>
            </a:pPr>
            <a:r>
              <a:rPr lang="en-US" sz="1000" dirty="0" smtClean="0">
                <a:solidFill>
                  <a:srgbClr val="000000"/>
                </a:solidFill>
                <a:latin typeface="Arial"/>
                <a:cs typeface="Times New Roman" pitchFamily="18" charset="0"/>
              </a:rPr>
              <a:t>All nominative positions</a:t>
            </a:r>
          </a:p>
          <a:p>
            <a:pPr marL="171450" indent="-171450" eaLnBrk="0" hangingPunct="0">
              <a:buFontTx/>
              <a:buChar char="-"/>
            </a:pPr>
            <a:r>
              <a:rPr lang="en-US" sz="1000" dirty="0" smtClean="0">
                <a:solidFill>
                  <a:srgbClr val="000000"/>
                </a:solidFill>
                <a:latin typeface="Arial"/>
                <a:cs typeface="Times New Roman" pitchFamily="18" charset="0"/>
              </a:rPr>
              <a:t>Selected by corps chief</a:t>
            </a:r>
          </a:p>
          <a:p>
            <a:pPr marL="171450" indent="-171450" eaLnBrk="0" hangingPunct="0">
              <a:buFontTx/>
              <a:buChar char="-"/>
            </a:pPr>
            <a:r>
              <a:rPr lang="en-US" sz="1000" dirty="0" smtClean="0">
                <a:solidFill>
                  <a:srgbClr val="000000"/>
                </a:solidFill>
                <a:latin typeface="Arial"/>
                <a:cs typeface="Times New Roman" pitchFamily="18" charset="0"/>
              </a:rPr>
              <a:t>Must have significant</a:t>
            </a:r>
          </a:p>
          <a:p>
            <a:pPr eaLnBrk="0" hangingPunct="0"/>
            <a:r>
              <a:rPr lang="en-US" sz="1000" dirty="0">
                <a:solidFill>
                  <a:srgbClr val="000000"/>
                </a:solidFill>
                <a:latin typeface="Arial"/>
                <a:cs typeface="Times New Roman" pitchFamily="18" charset="0"/>
              </a:rPr>
              <a:t>o</a:t>
            </a:r>
            <a:r>
              <a:rPr lang="en-US" sz="1000" dirty="0" smtClean="0">
                <a:solidFill>
                  <a:srgbClr val="000000"/>
                </a:solidFill>
                <a:latin typeface="Arial"/>
                <a:cs typeface="Times New Roman" pitchFamily="18" charset="0"/>
              </a:rPr>
              <a:t>perational experience</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Talk to SL, detailer and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Corps Chief leadership to</a:t>
            </a:r>
          </a:p>
          <a:p>
            <a:pPr eaLnBrk="0" hangingPunct="0"/>
            <a:r>
              <a:rPr lang="en-US" sz="1000" i="1" dirty="0">
                <a:effectLst>
                  <a:outerShdw blurRad="38100" dist="38100" dir="2700000" algn="tl">
                    <a:srgbClr val="000000">
                      <a:alpha val="43137"/>
                    </a:srgbClr>
                  </a:outerShdw>
                </a:effectLst>
                <a:latin typeface="Arial"/>
                <a:cs typeface="Times New Roman" pitchFamily="18" charset="0"/>
              </a:rPr>
              <a:t>i</a:t>
            </a:r>
            <a:r>
              <a:rPr lang="en-US" sz="1000" i="1" dirty="0" smtClean="0">
                <a:effectLst>
                  <a:outerShdw blurRad="38100" dist="38100" dir="2700000" algn="tl">
                    <a:srgbClr val="000000">
                      <a:alpha val="43137"/>
                    </a:srgbClr>
                  </a:outerShdw>
                </a:effectLst>
                <a:latin typeface="Arial"/>
                <a:cs typeface="Times New Roman" pitchFamily="18" charset="0"/>
              </a:rPr>
              <a:t>nquire about nominative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billets.</a:t>
            </a:r>
          </a:p>
        </p:txBody>
      </p:sp>
      <p:sp>
        <p:nvSpPr>
          <p:cNvPr id="58" name="AutoShape 29"/>
          <p:cNvSpPr>
            <a:spLocks noChangeArrowheads="1"/>
          </p:cNvSpPr>
          <p:nvPr/>
        </p:nvSpPr>
        <p:spPr bwMode="auto">
          <a:xfrm>
            <a:off x="713236" y="2297458"/>
            <a:ext cx="3711055" cy="1750541"/>
          </a:xfrm>
          <a:prstGeom prst="roundRect">
            <a:avLst>
              <a:gd name="adj" fmla="val 16667"/>
            </a:avLst>
          </a:prstGeom>
          <a:solidFill>
            <a:srgbClr val="CCECFF"/>
          </a:solidFill>
          <a:ln w="9525">
            <a:solidFill>
              <a:schemeClr val="tx1"/>
            </a:solidFill>
            <a:round/>
            <a:headEnd/>
            <a:tailEnd/>
          </a:ln>
        </p:spPr>
        <p:txBody>
          <a:bodyPr wrap="none" lIns="36576" numCol="2" anchor="ctr"/>
          <a:lstStyle/>
          <a:p>
            <a:pPr eaLnBrk="0" hangingPunct="0"/>
            <a:r>
              <a:rPr lang="en-US" sz="1000" b="1" u="sng" dirty="0" smtClean="0">
                <a:solidFill>
                  <a:srgbClr val="000000"/>
                </a:solidFill>
                <a:latin typeface="Arial"/>
                <a:cs typeface="Times New Roman" pitchFamily="18" charset="0"/>
              </a:rPr>
              <a:t>JUNIOR OPERATIONAL    </a:t>
            </a:r>
          </a:p>
          <a:p>
            <a:pPr eaLnBrk="0" hangingPunct="0"/>
            <a:r>
              <a:rPr lang="en-US" sz="1000" dirty="0" smtClean="0">
                <a:solidFill>
                  <a:srgbClr val="000000"/>
                </a:solidFill>
                <a:latin typeface="Arial"/>
                <a:cs typeface="Times New Roman" pitchFamily="18" charset="0"/>
              </a:rPr>
              <a:t>Squadron/Unit FS or UMO</a:t>
            </a:r>
          </a:p>
          <a:p>
            <a:pPr eaLnBrk="0" hangingPunct="0"/>
            <a:r>
              <a:rPr lang="en-US" sz="1000" dirty="0">
                <a:solidFill>
                  <a:srgbClr val="000000"/>
                </a:solidFill>
                <a:latin typeface="Arial"/>
                <a:cs typeface="Times New Roman" pitchFamily="18" charset="0"/>
              </a:rPr>
              <a:t>Small Deck </a:t>
            </a:r>
            <a:r>
              <a:rPr lang="en-US" sz="1000" dirty="0" smtClean="0">
                <a:solidFill>
                  <a:srgbClr val="000000"/>
                </a:solidFill>
                <a:latin typeface="Arial"/>
                <a:cs typeface="Times New Roman" pitchFamily="18" charset="0"/>
              </a:rPr>
              <a:t>SMO</a:t>
            </a:r>
          </a:p>
          <a:p>
            <a:pPr eaLnBrk="0" hangingPunct="0"/>
            <a:r>
              <a:rPr lang="en-US" sz="1000" dirty="0">
                <a:solidFill>
                  <a:srgbClr val="000000"/>
                </a:solidFill>
                <a:latin typeface="Arial"/>
                <a:cs typeface="Times New Roman" pitchFamily="18" charset="0"/>
              </a:rPr>
              <a:t>USMC Battalion </a:t>
            </a:r>
            <a:r>
              <a:rPr lang="en-US" sz="1000" dirty="0" smtClean="0">
                <a:solidFill>
                  <a:srgbClr val="000000"/>
                </a:solidFill>
                <a:latin typeface="Arial"/>
                <a:cs typeface="Times New Roman" pitchFamily="18" charset="0"/>
              </a:rPr>
              <a:t>Surgeon</a:t>
            </a: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91" name="Text Box 67"/>
          <p:cNvSpPr txBox="1">
            <a:spLocks noChangeArrowheads="1"/>
          </p:cNvSpPr>
          <p:nvPr/>
        </p:nvSpPr>
        <p:spPr bwMode="auto">
          <a:xfrm>
            <a:off x="218402" y="1134009"/>
            <a:ext cx="8707195" cy="779059"/>
          </a:xfrm>
          <a:prstGeom prst="rect">
            <a:avLst/>
          </a:prstGeom>
          <a:noFill/>
          <a:ln w="9525">
            <a:noFill/>
            <a:miter lim="800000"/>
            <a:headEnd/>
            <a:tailEnd/>
          </a:ln>
          <a:effectLst/>
        </p:spPr>
        <p:txBody>
          <a:bodyPr wrap="square">
            <a:spAutoFit/>
          </a:bodyPr>
          <a:lstStyle/>
          <a:p>
            <a:pPr eaLnBrk="0" hangingPunct="0">
              <a:lnSpc>
                <a:spcPct val="85000"/>
              </a:lnSpc>
              <a:defRPr/>
            </a:pPr>
            <a:r>
              <a:rPr lang="en-US" sz="1050" b="1" dirty="0">
                <a:solidFill>
                  <a:srgbClr val="000000"/>
                </a:solidFill>
                <a:latin typeface="Arial"/>
              </a:rPr>
              <a:t>Intent: </a:t>
            </a:r>
            <a:r>
              <a:rPr lang="en-US" sz="1050" dirty="0">
                <a:solidFill>
                  <a:srgbClr val="000000"/>
                </a:solidFill>
                <a:latin typeface="Arial"/>
              </a:rPr>
              <a:t>The Navy </a:t>
            </a:r>
            <a:r>
              <a:rPr lang="en-US" sz="1050" dirty="0" smtClean="0">
                <a:solidFill>
                  <a:srgbClr val="000000"/>
                </a:solidFill>
                <a:latin typeface="Arial"/>
              </a:rPr>
              <a:t>MC Career Progression slide displays the larger leadership and promotional spectrum with an operational focus.  This slide specifically addresses opportunities within the Radiation Oncology</a:t>
            </a:r>
            <a:r>
              <a:rPr lang="en-US" sz="1050" i="1" dirty="0" smtClean="0">
                <a:solidFill>
                  <a:srgbClr val="FF0000"/>
                </a:solidFill>
                <a:latin typeface="Arial"/>
              </a:rPr>
              <a:t> </a:t>
            </a:r>
            <a:r>
              <a:rPr lang="en-US" sz="1050" dirty="0" smtClean="0">
                <a:solidFill>
                  <a:srgbClr val="000000"/>
                </a:solidFill>
                <a:latin typeface="Arial"/>
              </a:rPr>
              <a:t>career pathway and suitable operational billets.</a:t>
            </a:r>
            <a:r>
              <a:rPr lang="en-US" sz="1050" dirty="0">
                <a:solidFill>
                  <a:srgbClr val="000000"/>
                </a:solidFill>
                <a:latin typeface="Arial"/>
              </a:rPr>
              <a:t/>
            </a:r>
            <a:br>
              <a:rPr lang="en-US" sz="1050" dirty="0">
                <a:solidFill>
                  <a:srgbClr val="000000"/>
                </a:solidFill>
                <a:latin typeface="Arial"/>
              </a:rPr>
            </a:br>
            <a:r>
              <a:rPr lang="en-US" sz="1050" b="1" dirty="0" smtClean="0">
                <a:solidFill>
                  <a:srgbClr val="000000"/>
                </a:solidFill>
                <a:latin typeface="Arial"/>
              </a:rPr>
              <a:t>Expectations</a:t>
            </a:r>
            <a:r>
              <a:rPr lang="en-US" sz="1050" b="1" dirty="0">
                <a:solidFill>
                  <a:srgbClr val="000000"/>
                </a:solidFill>
                <a:latin typeface="Arial"/>
              </a:rPr>
              <a:t>:</a:t>
            </a:r>
            <a:r>
              <a:rPr lang="en-US" sz="1050" dirty="0">
                <a:solidFill>
                  <a:srgbClr val="000000"/>
                </a:solidFill>
                <a:latin typeface="Arial"/>
              </a:rPr>
              <a:t> </a:t>
            </a:r>
            <a:r>
              <a:rPr lang="en-US" sz="1050" dirty="0" smtClean="0">
                <a:solidFill>
                  <a:srgbClr val="000000"/>
                </a:solidFill>
                <a:latin typeface="Arial"/>
              </a:rPr>
              <a:t>The career minded Navy Physician is expected to balance the demands of excellence as a physician against those of operational medicine leadership.  Maintaining currency in the three domains listed below is optimal and requires intentional career management.  The listed opportunities are illustrative but not exhaustive.  </a:t>
            </a:r>
            <a:endParaRPr lang="en-US" sz="1050" b="1" dirty="0">
              <a:solidFill>
                <a:srgbClr val="000000"/>
              </a:solidFill>
              <a:latin typeface="Arial"/>
            </a:endParaRPr>
          </a:p>
        </p:txBody>
      </p:sp>
      <p:sp>
        <p:nvSpPr>
          <p:cNvPr id="98" name="AutoShape 76"/>
          <p:cNvSpPr>
            <a:spLocks noChangeArrowheads="1"/>
          </p:cNvSpPr>
          <p:nvPr/>
        </p:nvSpPr>
        <p:spPr bwMode="auto">
          <a:xfrm>
            <a:off x="4424292" y="2298221"/>
            <a:ext cx="1810447" cy="1735334"/>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EXECUTIVE OPERATIONAL</a:t>
            </a:r>
          </a:p>
          <a:p>
            <a:pPr eaLnBrk="0" hangingPunct="0"/>
            <a:r>
              <a:rPr lang="en-US" sz="1000" dirty="0" smtClean="0">
                <a:solidFill>
                  <a:srgbClr val="000000"/>
                </a:solidFill>
                <a:latin typeface="Arial"/>
                <a:cs typeface="Times New Roman" pitchFamily="18" charset="0"/>
              </a:rPr>
              <a:t>Group </a:t>
            </a:r>
            <a:r>
              <a:rPr lang="en-US" sz="1000" dirty="0">
                <a:solidFill>
                  <a:srgbClr val="000000"/>
                </a:solidFill>
                <a:latin typeface="Arial"/>
                <a:cs typeface="Times New Roman" pitchFamily="18" charset="0"/>
              </a:rPr>
              <a:t>UMO</a:t>
            </a:r>
          </a:p>
          <a:p>
            <a:pPr eaLnBrk="0" hangingPunct="0"/>
            <a:r>
              <a:rPr lang="en-US" sz="1000" dirty="0" smtClean="0">
                <a:solidFill>
                  <a:srgbClr val="000000"/>
                </a:solidFill>
                <a:latin typeface="Arial"/>
                <a:cs typeface="Times New Roman" pitchFamily="18" charset="0"/>
              </a:rPr>
              <a:t>Senior GHE billet</a:t>
            </a:r>
          </a:p>
          <a:p>
            <a:pPr eaLnBrk="0" hangingPunct="0"/>
            <a:r>
              <a:rPr lang="en-US" sz="1000" dirty="0">
                <a:solidFill>
                  <a:srgbClr val="000000"/>
                </a:solidFill>
                <a:latin typeface="Arial"/>
                <a:cs typeface="Times New Roman" pitchFamily="18" charset="0"/>
              </a:rPr>
              <a:t>CATF Surgeon/FST OIC</a:t>
            </a:r>
          </a:p>
          <a:p>
            <a:pPr eaLnBrk="0" hangingPunct="0"/>
            <a:r>
              <a:rPr lang="en-US" sz="1000" dirty="0">
                <a:solidFill>
                  <a:srgbClr val="000000"/>
                </a:solidFill>
                <a:latin typeface="Arial"/>
                <a:cs typeface="Times New Roman" pitchFamily="18" charset="0"/>
              </a:rPr>
              <a:t>MARDIV/MLG/Wing </a:t>
            </a:r>
            <a:r>
              <a:rPr lang="en-US" sz="1000" dirty="0" smtClean="0">
                <a:solidFill>
                  <a:srgbClr val="000000"/>
                </a:solidFill>
                <a:latin typeface="Arial"/>
                <a:cs typeface="Times New Roman" pitchFamily="18" charset="0"/>
              </a:rPr>
              <a:t>Surgeon</a:t>
            </a: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i="1" dirty="0" smtClean="0">
              <a:solidFill>
                <a:srgbClr val="FF0000"/>
              </a:solidFill>
              <a:latin typeface="Arial"/>
              <a:cs typeface="Times New Roman" pitchFamily="18" charset="0"/>
            </a:endParaRPr>
          </a:p>
        </p:txBody>
      </p:sp>
      <p:sp>
        <p:nvSpPr>
          <p:cNvPr id="110" name="AutoShape 75"/>
          <p:cNvSpPr>
            <a:spLocks noChangeArrowheads="1"/>
          </p:cNvSpPr>
          <p:nvPr/>
        </p:nvSpPr>
        <p:spPr bwMode="auto">
          <a:xfrm>
            <a:off x="737452" y="4055864"/>
            <a:ext cx="3686839" cy="699487"/>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rPr>
              <a:t>Res/Board Cert  </a:t>
            </a:r>
            <a:r>
              <a:rPr lang="en-US" sz="1000" b="1" dirty="0" smtClean="0">
                <a:effectLst>
                  <a:outerShdw blurRad="38100" dist="38100" dir="2700000" algn="tl">
                    <a:srgbClr val="000000">
                      <a:alpha val="43137"/>
                    </a:srgbClr>
                  </a:outerShdw>
                </a:effectLst>
                <a:latin typeface="Arial"/>
                <a:sym typeface="Wingdings" panose="05000000000000000000" pitchFamily="2" charset="2"/>
              </a:rPr>
              <a:t> </a:t>
            </a:r>
            <a:r>
              <a:rPr lang="en-US" sz="1000" i="1" dirty="0" smtClean="0">
                <a:effectLst>
                  <a:outerShdw blurRad="38100" dist="38100" dir="2700000" algn="tl">
                    <a:srgbClr val="000000">
                      <a:alpha val="43137"/>
                    </a:srgbClr>
                  </a:outerShdw>
                </a:effectLst>
                <a:latin typeface="Arial"/>
                <a:sym typeface="Wingdings" panose="05000000000000000000" pitchFamily="2" charset="2"/>
              </a:rPr>
              <a:t>Must be board certified by CDR</a:t>
            </a:r>
            <a:endParaRPr lang="en-US" sz="1000" i="1" dirty="0" smtClean="0">
              <a:effectLst>
                <a:outerShdw blurRad="38100" dist="38100" dir="2700000" algn="tl">
                  <a:srgbClr val="000000">
                    <a:alpha val="43137"/>
                  </a:srgbClr>
                </a:outerShdw>
              </a:effectLst>
              <a:latin typeface="Arial"/>
            </a:endParaRPr>
          </a:p>
          <a:p>
            <a:pPr eaLnBrk="0" hangingPunct="0"/>
            <a:r>
              <a:rPr lang="en-US" sz="1000" dirty="0" smtClean="0">
                <a:solidFill>
                  <a:srgbClr val="000000"/>
                </a:solidFill>
                <a:latin typeface="Arial"/>
              </a:rPr>
              <a:t>USU Assistant Professor</a:t>
            </a:r>
          </a:p>
          <a:p>
            <a:pPr eaLnBrk="0" hangingPunct="0"/>
            <a:r>
              <a:rPr lang="en-US" sz="1000" dirty="0" smtClean="0">
                <a:solidFill>
                  <a:srgbClr val="000000"/>
                </a:solidFill>
                <a:latin typeface="Arial"/>
              </a:rPr>
              <a:t>MEC Committee Member</a:t>
            </a:r>
          </a:p>
          <a:p>
            <a:pPr eaLnBrk="0" hangingPunct="0"/>
            <a:r>
              <a:rPr lang="en-US" sz="1000" dirty="0" smtClean="0">
                <a:solidFill>
                  <a:srgbClr val="000000"/>
                </a:solidFill>
                <a:latin typeface="Arial"/>
              </a:rPr>
              <a:t>House Staff Council</a:t>
            </a:r>
          </a:p>
        </p:txBody>
      </p:sp>
      <p:sp>
        <p:nvSpPr>
          <p:cNvPr id="111" name="AutoShape 76"/>
          <p:cNvSpPr>
            <a:spLocks noChangeArrowheads="1"/>
          </p:cNvSpPr>
          <p:nvPr/>
        </p:nvSpPr>
        <p:spPr bwMode="auto">
          <a:xfrm>
            <a:off x="4415012" y="4033556"/>
            <a:ext cx="1829875" cy="713160"/>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Associate Master Clinician</a:t>
            </a:r>
          </a:p>
          <a:p>
            <a:pPr eaLnBrk="0" hangingPunct="0"/>
            <a:r>
              <a:rPr lang="en-US" sz="1000" dirty="0" smtClean="0">
                <a:latin typeface="Arial"/>
                <a:cs typeface="Times New Roman" pitchFamily="18" charset="0"/>
              </a:rPr>
              <a:t>USU Associate Professor</a:t>
            </a:r>
          </a:p>
          <a:p>
            <a:pPr eaLnBrk="0" hangingPunct="0"/>
            <a:r>
              <a:rPr lang="en-US" sz="1000" dirty="0" smtClean="0">
                <a:latin typeface="Arial"/>
                <a:cs typeface="Times New Roman" pitchFamily="18" charset="0"/>
              </a:rPr>
              <a:t>Med Exec Committee Chair</a:t>
            </a:r>
          </a:p>
          <a:p>
            <a:pPr eaLnBrk="0" hangingPunct="0"/>
            <a:endParaRPr lang="en-US" sz="1000" dirty="0" smtClean="0">
              <a:solidFill>
                <a:srgbClr val="FF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112" name="AutoShape 28"/>
          <p:cNvSpPr>
            <a:spLocks noChangeArrowheads="1"/>
          </p:cNvSpPr>
          <p:nvPr/>
        </p:nvSpPr>
        <p:spPr bwMode="auto">
          <a:xfrm>
            <a:off x="6255787" y="4041420"/>
            <a:ext cx="1687795" cy="705295"/>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Master Clinician</a:t>
            </a:r>
          </a:p>
          <a:p>
            <a:pPr eaLnBrk="0" hangingPunct="0"/>
            <a:r>
              <a:rPr lang="en-US" sz="1000" dirty="0" smtClean="0">
                <a:solidFill>
                  <a:srgbClr val="000000"/>
                </a:solidFill>
                <a:latin typeface="Arial"/>
                <a:cs typeface="Times New Roman" pitchFamily="18" charset="0"/>
              </a:rPr>
              <a:t>USU Professor</a:t>
            </a:r>
          </a:p>
          <a:p>
            <a:pPr eaLnBrk="0" hangingPunct="0"/>
            <a:r>
              <a:rPr lang="en-US" sz="1000" dirty="0" smtClean="0">
                <a:solidFill>
                  <a:srgbClr val="000000"/>
                </a:solidFill>
                <a:latin typeface="Arial"/>
                <a:cs typeface="Times New Roman" pitchFamily="18" charset="0"/>
              </a:rPr>
              <a:t>Specialty Leader</a:t>
            </a:r>
          </a:p>
          <a:p>
            <a:pPr eaLnBrk="0" hangingPunct="0"/>
            <a:r>
              <a:rPr lang="en-US" sz="1000" dirty="0" smtClean="0">
                <a:latin typeface="Arial"/>
                <a:cs typeface="Times New Roman" pitchFamily="18" charset="0"/>
              </a:rPr>
              <a:t>DHA Oncology CCC</a:t>
            </a:r>
          </a:p>
        </p:txBody>
      </p:sp>
      <p:pic>
        <p:nvPicPr>
          <p:cNvPr id="92"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67" r="10412" b="65895"/>
          <a:stretch/>
        </p:blipFill>
        <p:spPr bwMode="auto">
          <a:xfrm>
            <a:off x="6553705" y="2007091"/>
            <a:ext cx="426840" cy="270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641" r="29050" b="71346"/>
          <a:stretch/>
        </p:blipFill>
        <p:spPr bwMode="auto">
          <a:xfrm>
            <a:off x="4623740" y="2018479"/>
            <a:ext cx="292762" cy="271901"/>
          </a:xfrm>
          <a:prstGeom prst="rect">
            <a:avLst/>
          </a:prstGeom>
          <a:solidFill>
            <a:srgbClr val="CCECFF"/>
          </a:solidFill>
          <a:ln>
            <a:noFill/>
          </a:ln>
          <a:effectLst>
            <a:softEdge rad="25400"/>
          </a:effectLst>
          <a:extLst/>
        </p:spPr>
      </p:pic>
      <p:pic>
        <p:nvPicPr>
          <p:cNvPr id="94"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298" t="1510" r="28267" b="69953"/>
          <a:stretch/>
        </p:blipFill>
        <p:spPr bwMode="auto">
          <a:xfrm>
            <a:off x="2759647" y="2019064"/>
            <a:ext cx="297183" cy="281120"/>
          </a:xfrm>
          <a:prstGeom prst="rect">
            <a:avLst/>
          </a:prstGeom>
          <a:noFill/>
          <a:ln>
            <a:noFill/>
          </a:ln>
          <a:effectLst>
            <a:softEdge rad="25400"/>
          </a:effectLst>
          <a:extLst/>
        </p:spPr>
      </p:pic>
      <p:pic>
        <p:nvPicPr>
          <p:cNvPr id="95"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341" t="1634" r="18549" b="68868"/>
          <a:stretch/>
        </p:blipFill>
        <p:spPr bwMode="auto">
          <a:xfrm>
            <a:off x="963966" y="2028131"/>
            <a:ext cx="284719" cy="269328"/>
          </a:xfrm>
          <a:prstGeom prst="rect">
            <a:avLst/>
          </a:prstGeom>
          <a:noFill/>
          <a:ln>
            <a:noFill/>
          </a:ln>
          <a:effectLst>
            <a:softEdge rad="254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rot="16200000">
            <a:off x="-1013026" y="3889273"/>
            <a:ext cx="3004349" cy="492443"/>
          </a:xfrm>
          <a:prstGeom prst="rect">
            <a:avLst/>
          </a:prstGeom>
          <a:noFill/>
        </p:spPr>
        <p:txBody>
          <a:bodyPr wrap="none" rtlCol="0">
            <a:spAutoFit/>
          </a:bodyPr>
          <a:lstStyle/>
          <a:p>
            <a:pPr algn="ctr"/>
            <a:r>
              <a:rPr lang="en-US" sz="1400" b="1" u="sng" dirty="0" smtClean="0"/>
              <a:t>Opportunities</a:t>
            </a:r>
          </a:p>
          <a:p>
            <a:pPr algn="ctr"/>
            <a:r>
              <a:rPr lang="en-US" sz="1200" u="sng" dirty="0" smtClean="0"/>
              <a:t>Educational</a:t>
            </a:r>
            <a:r>
              <a:rPr lang="en-US" sz="1200" dirty="0" smtClean="0"/>
              <a:t>  </a:t>
            </a:r>
            <a:r>
              <a:rPr lang="en-US" sz="1200" u="sng" dirty="0" smtClean="0"/>
              <a:t> Clinical</a:t>
            </a:r>
            <a:r>
              <a:rPr lang="en-US" sz="1200" dirty="0" smtClean="0"/>
              <a:t>              </a:t>
            </a:r>
            <a:r>
              <a:rPr lang="en-US" sz="1200" u="sng" dirty="0" smtClean="0"/>
              <a:t>Operational</a:t>
            </a:r>
            <a:endParaRPr lang="en-US" sz="1200" u="sng" dirty="0"/>
          </a:p>
        </p:txBody>
      </p:sp>
      <p:sp>
        <p:nvSpPr>
          <p:cNvPr id="34" name="AutoShape 29"/>
          <p:cNvSpPr>
            <a:spLocks noChangeArrowheads="1"/>
          </p:cNvSpPr>
          <p:nvPr/>
        </p:nvSpPr>
        <p:spPr bwMode="auto">
          <a:xfrm>
            <a:off x="737452" y="4762443"/>
            <a:ext cx="3685622" cy="705296"/>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BROC/BMDOC, AROC/AMDOC</a:t>
            </a:r>
            <a:endParaRPr lang="en-US" sz="1000" dirty="0">
              <a:solidFill>
                <a:srgbClr val="000000"/>
              </a:solidFill>
              <a:latin typeface="Arial"/>
              <a:cs typeface="Times New Roman" pitchFamily="18" charset="0"/>
            </a:endParaRPr>
          </a:p>
          <a:p>
            <a:pPr eaLnBrk="0" hangingPunct="0"/>
            <a:r>
              <a:rPr lang="en-US" sz="1000" dirty="0">
                <a:solidFill>
                  <a:srgbClr val="000000"/>
                </a:solidFill>
                <a:latin typeface="Arial"/>
                <a:cs typeface="Times New Roman" pitchFamily="18" charset="0"/>
              </a:rPr>
              <a:t>LSS </a:t>
            </a:r>
            <a:r>
              <a:rPr lang="en-US" sz="1000" dirty="0" smtClean="0">
                <a:solidFill>
                  <a:srgbClr val="000000"/>
                </a:solidFill>
                <a:latin typeface="Arial"/>
                <a:cs typeface="Times New Roman" pitchFamily="18" charset="0"/>
              </a:rPr>
              <a:t>Green/Yellow Belt</a:t>
            </a:r>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JPME1</a:t>
            </a:r>
          </a:p>
          <a:p>
            <a:pPr eaLnBrk="0" hangingPunct="0"/>
            <a:r>
              <a:rPr lang="en-US" sz="1000" dirty="0" smtClean="0">
                <a:solidFill>
                  <a:srgbClr val="000000"/>
                </a:solidFill>
                <a:latin typeface="Arial"/>
                <a:cs typeface="Times New Roman" pitchFamily="18" charset="0"/>
              </a:rPr>
              <a:t>Tropical Medicine/Med Excellence</a:t>
            </a:r>
            <a:endParaRPr lang="en-US" sz="1000" dirty="0">
              <a:solidFill>
                <a:srgbClr val="000000"/>
              </a:solidFill>
              <a:latin typeface="Arial"/>
              <a:cs typeface="Times New Roman" pitchFamily="18" charset="0"/>
            </a:endParaRPr>
          </a:p>
        </p:txBody>
      </p:sp>
      <p:sp>
        <p:nvSpPr>
          <p:cNvPr id="35" name="AutoShape 29"/>
          <p:cNvSpPr>
            <a:spLocks noChangeArrowheads="1"/>
          </p:cNvSpPr>
          <p:nvPr/>
        </p:nvSpPr>
        <p:spPr bwMode="auto">
          <a:xfrm>
            <a:off x="4424291" y="4754579"/>
            <a:ext cx="1819728"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i="1"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in Public Health</a:t>
            </a:r>
          </a:p>
          <a:p>
            <a:pPr eaLnBrk="0" hangingPunct="0"/>
            <a:r>
              <a:rPr lang="en-US" sz="1000" dirty="0" smtClean="0">
                <a:solidFill>
                  <a:srgbClr val="000000"/>
                </a:solidFill>
                <a:latin typeface="Arial"/>
                <a:cs typeface="Times New Roman" pitchFamily="18" charset="0"/>
              </a:rPr>
              <a:t>LSS Black Belt</a:t>
            </a:r>
          </a:p>
          <a:p>
            <a:pPr eaLnBrk="0" hangingPunct="0"/>
            <a:r>
              <a:rPr lang="en-US" sz="1000" dirty="0" smtClean="0">
                <a:solidFill>
                  <a:srgbClr val="000000"/>
                </a:solidFill>
                <a:latin typeface="Arial"/>
                <a:cs typeface="Times New Roman" pitchFamily="18" charset="0"/>
              </a:rPr>
              <a:t>JPME2</a:t>
            </a:r>
          </a:p>
          <a:p>
            <a:pPr eaLnBrk="0" hangingPunct="0"/>
            <a:r>
              <a:rPr lang="en-US" sz="1000" dirty="0" smtClean="0">
                <a:solidFill>
                  <a:srgbClr val="000000"/>
                </a:solidFill>
                <a:latin typeface="Arial"/>
                <a:cs typeface="Times New Roman" pitchFamily="18" charset="0"/>
              </a:rPr>
              <a:t>Peer Reviewer</a:t>
            </a: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7" name="AutoShape 29"/>
          <p:cNvSpPr>
            <a:spLocks noChangeArrowheads="1"/>
          </p:cNvSpPr>
          <p:nvPr/>
        </p:nvSpPr>
        <p:spPr bwMode="auto">
          <a:xfrm>
            <a:off x="6255787" y="4754579"/>
            <a:ext cx="1687795"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Degree- MBA, MHA</a:t>
            </a:r>
          </a:p>
          <a:p>
            <a:pPr eaLnBrk="0" hangingPunct="0"/>
            <a:r>
              <a:rPr lang="en-US" sz="1000" dirty="0" smtClean="0">
                <a:solidFill>
                  <a:srgbClr val="000000"/>
                </a:solidFill>
                <a:latin typeface="Arial"/>
                <a:cs typeface="Times New Roman" pitchFamily="18" charset="0"/>
              </a:rPr>
              <a:t>LSS Master Black Belt</a:t>
            </a:r>
          </a:p>
          <a:p>
            <a:pPr eaLnBrk="0" hangingPunct="0"/>
            <a:r>
              <a:rPr lang="en-US" sz="1000" dirty="0" smtClean="0">
                <a:solidFill>
                  <a:srgbClr val="000000"/>
                </a:solidFill>
                <a:latin typeface="Arial"/>
                <a:cs typeface="Times New Roman" pitchFamily="18" charset="0"/>
              </a:rPr>
              <a:t>Navy Senior Leader Course</a:t>
            </a:r>
          </a:p>
          <a:p>
            <a:pPr eaLnBrk="0" hangingPunct="0"/>
            <a:r>
              <a:rPr lang="en-US" sz="1000" dirty="0" smtClean="0">
                <a:solidFill>
                  <a:srgbClr val="000000"/>
                </a:solidFill>
                <a:latin typeface="Arial"/>
                <a:cs typeface="Times New Roman" pitchFamily="18" charset="0"/>
              </a:rPr>
              <a:t>Naval War College</a:t>
            </a:r>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8" name="TextBox 37"/>
          <p:cNvSpPr txBox="1"/>
          <p:nvPr/>
        </p:nvSpPr>
        <p:spPr>
          <a:xfrm>
            <a:off x="737452" y="5475603"/>
            <a:ext cx="7206130" cy="1015663"/>
          </a:xfrm>
          <a:prstGeom prst="rect">
            <a:avLst/>
          </a:prstGeom>
          <a:noFill/>
          <a:ln>
            <a:solidFill>
              <a:schemeClr val="tx1"/>
            </a:solidFill>
            <a:prstDash val="solid"/>
          </a:ln>
        </p:spPr>
        <p:txBody>
          <a:bodyPr wrap="square" rtlCol="0">
            <a:spAutoFit/>
          </a:bodyPr>
          <a:lstStyle/>
          <a:p>
            <a:r>
              <a:rPr lang="en-US" sz="1000" b="1" dirty="0"/>
              <a:t>Operational </a:t>
            </a:r>
            <a:r>
              <a:rPr lang="en-US" sz="1000" b="1" dirty="0" smtClean="0"/>
              <a:t>Billets </a:t>
            </a:r>
            <a:r>
              <a:rPr lang="en-US" sz="1000" dirty="0" smtClean="0"/>
              <a:t>are </a:t>
            </a:r>
            <a:r>
              <a:rPr lang="en-US" sz="1000" dirty="0"/>
              <a:t>central to career </a:t>
            </a:r>
            <a:r>
              <a:rPr lang="en-US" sz="1000" dirty="0" smtClean="0"/>
              <a:t>progression and to the development of operational competency.  You should have completed at least one tour by the time you are in zone for CDR, if not more.  A senior operational tour or exec operational tour should be in your record by the time you are in zone for CAPT.  Executive Operational billets are increasingly nominative.</a:t>
            </a:r>
            <a:r>
              <a:rPr lang="en-US" sz="1000" dirty="0"/>
              <a:t/>
            </a:r>
            <a:br>
              <a:rPr lang="en-US" sz="1000" dirty="0"/>
            </a:br>
            <a:r>
              <a:rPr lang="en-US" sz="1000" b="1" dirty="0" smtClean="0"/>
              <a:t>MTF Leadership </a:t>
            </a:r>
            <a:r>
              <a:rPr lang="en-US" sz="1000" dirty="0" smtClean="0"/>
              <a:t>demonstrates clinical expertise and leadership: Chairing committees, leading divisions, departments and directorates.  The guidance above does not supplant but rather compliments demonstrating operational and clinical expertise.</a:t>
            </a:r>
            <a:endParaRPr lang="en-US" sz="1000" b="1" dirty="0" smtClean="0"/>
          </a:p>
          <a:p>
            <a:r>
              <a:rPr lang="en-US" sz="1000" b="1" dirty="0" smtClean="0">
                <a:solidFill>
                  <a:srgbClr val="000000"/>
                </a:solidFill>
                <a:latin typeface="Arial"/>
              </a:rPr>
              <a:t>Bottom Line</a:t>
            </a:r>
            <a:r>
              <a:rPr lang="en-US" sz="1000" dirty="0" smtClean="0">
                <a:solidFill>
                  <a:srgbClr val="000000"/>
                </a:solidFill>
                <a:latin typeface="Arial"/>
              </a:rPr>
              <a:t>: </a:t>
            </a:r>
            <a:r>
              <a:rPr lang="en-US" sz="1000" dirty="0">
                <a:solidFill>
                  <a:srgbClr val="000000"/>
                </a:solidFill>
                <a:latin typeface="Arial"/>
              </a:rPr>
              <a:t>Keeping operational currency </a:t>
            </a:r>
            <a:r>
              <a:rPr lang="en-US" sz="1000" dirty="0" smtClean="0">
                <a:solidFill>
                  <a:srgbClr val="000000"/>
                </a:solidFill>
                <a:latin typeface="Arial"/>
              </a:rPr>
              <a:t>and relevancy will </a:t>
            </a:r>
            <a:r>
              <a:rPr lang="en-US" sz="1000" dirty="0">
                <a:solidFill>
                  <a:srgbClr val="000000"/>
                </a:solidFill>
                <a:latin typeface="Arial"/>
              </a:rPr>
              <a:t>be critical moving forward to justify Navy Medicine in uniform</a:t>
            </a:r>
            <a:r>
              <a:rPr lang="en-US" sz="1000" dirty="0" smtClean="0">
                <a:solidFill>
                  <a:srgbClr val="000000"/>
                </a:solidFill>
                <a:latin typeface="Arial"/>
              </a:rPr>
              <a:t>.</a:t>
            </a:r>
            <a:endParaRPr lang="en-US" sz="1000" b="1" dirty="0">
              <a:solidFill>
                <a:srgbClr val="000000"/>
              </a:solidFill>
              <a:latin typeface="Arial"/>
            </a:endParaRPr>
          </a:p>
        </p:txBody>
      </p:sp>
      <p:sp>
        <p:nvSpPr>
          <p:cNvPr id="7" name="TextBox 6"/>
          <p:cNvSpPr txBox="1"/>
          <p:nvPr/>
        </p:nvSpPr>
        <p:spPr>
          <a:xfrm>
            <a:off x="2453466" y="2442895"/>
            <a:ext cx="2084225" cy="861774"/>
          </a:xfrm>
          <a:prstGeom prst="rect">
            <a:avLst/>
          </a:prstGeom>
          <a:noFill/>
        </p:spPr>
        <p:txBody>
          <a:bodyPr wrap="none" rtlCol="0">
            <a:spAutoFit/>
          </a:bodyPr>
          <a:lstStyle/>
          <a:p>
            <a:pPr eaLnBrk="0" hangingPunct="0"/>
            <a:r>
              <a:rPr lang="en-US" sz="1000" b="1" u="sng" dirty="0" smtClean="0">
                <a:latin typeface="Arial"/>
              </a:rPr>
              <a:t>SENIOR OPERATIONAL</a:t>
            </a:r>
          </a:p>
          <a:p>
            <a:pPr eaLnBrk="0" hangingPunct="0"/>
            <a:r>
              <a:rPr lang="en-US" sz="1000" dirty="0">
                <a:solidFill>
                  <a:srgbClr val="000000"/>
                </a:solidFill>
                <a:latin typeface="Arial"/>
              </a:rPr>
              <a:t>Regional/Group </a:t>
            </a:r>
            <a:r>
              <a:rPr lang="en-US" sz="1000" dirty="0" smtClean="0">
                <a:solidFill>
                  <a:srgbClr val="000000"/>
                </a:solidFill>
                <a:latin typeface="Arial"/>
              </a:rPr>
              <a:t>FS/UMO</a:t>
            </a:r>
          </a:p>
          <a:p>
            <a:pPr eaLnBrk="0" hangingPunct="0"/>
            <a:r>
              <a:rPr lang="en-US" sz="1000" dirty="0" smtClean="0">
                <a:solidFill>
                  <a:srgbClr val="000000"/>
                </a:solidFill>
                <a:latin typeface="Arial"/>
              </a:rPr>
              <a:t>Large </a:t>
            </a:r>
            <a:r>
              <a:rPr lang="en-US" sz="1000" dirty="0">
                <a:solidFill>
                  <a:srgbClr val="000000"/>
                </a:solidFill>
                <a:latin typeface="Arial"/>
              </a:rPr>
              <a:t>Deck/Group SMO</a:t>
            </a:r>
          </a:p>
          <a:p>
            <a:pPr eaLnBrk="0" hangingPunct="0"/>
            <a:r>
              <a:rPr lang="en-US" sz="1000" dirty="0">
                <a:solidFill>
                  <a:srgbClr val="000000"/>
                </a:solidFill>
                <a:latin typeface="Arial"/>
              </a:rPr>
              <a:t>Regimental Surgeon/</a:t>
            </a:r>
            <a:r>
              <a:rPr lang="en-US" sz="1000" dirty="0" err="1">
                <a:solidFill>
                  <a:srgbClr val="000000"/>
                </a:solidFill>
                <a:latin typeface="Arial"/>
              </a:rPr>
              <a:t>MedBN</a:t>
            </a:r>
            <a:r>
              <a:rPr lang="en-US" sz="1000" dirty="0">
                <a:solidFill>
                  <a:srgbClr val="000000"/>
                </a:solidFill>
                <a:latin typeface="Arial"/>
              </a:rPr>
              <a:t> staff</a:t>
            </a:r>
          </a:p>
          <a:p>
            <a:pPr eaLnBrk="0" hangingPunct="0"/>
            <a:endParaRPr lang="en-US" sz="1000" dirty="0" smtClean="0">
              <a:solidFill>
                <a:srgbClr val="000000"/>
              </a:solidFill>
              <a:latin typeface="Arial"/>
            </a:endParaRPr>
          </a:p>
        </p:txBody>
      </p:sp>
    </p:spTree>
    <p:extLst>
      <p:ext uri="{BB962C8B-B14F-4D97-AF65-F5344CB8AC3E}">
        <p14:creationId xmlns:p14="http://schemas.microsoft.com/office/powerpoint/2010/main" val="29642093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77"/>
          <p:cNvGrpSpPr>
            <a:grpSpLocks/>
          </p:cNvGrpSpPr>
          <p:nvPr/>
        </p:nvGrpSpPr>
        <p:grpSpPr bwMode="auto">
          <a:xfrm>
            <a:off x="563570" y="1897487"/>
            <a:ext cx="8310893" cy="380389"/>
            <a:chOff x="100" y="2555"/>
            <a:chExt cx="5664" cy="413"/>
          </a:xfrm>
        </p:grpSpPr>
        <p:sp>
          <p:nvSpPr>
            <p:cNvPr id="105" name="Line 79"/>
            <p:cNvSpPr>
              <a:spLocks noChangeShapeType="1"/>
            </p:cNvSpPr>
            <p:nvPr/>
          </p:nvSpPr>
          <p:spPr bwMode="auto">
            <a:xfrm flipV="1">
              <a:off x="202" y="2660"/>
              <a:ext cx="5467" cy="1"/>
            </a:xfrm>
            <a:prstGeom prst="line">
              <a:avLst/>
            </a:prstGeom>
            <a:noFill/>
            <a:ln w="25400">
              <a:solidFill>
                <a:schemeClr val="tx1"/>
              </a:solidFill>
              <a:round/>
              <a:headEnd/>
              <a:tailEnd type="triangle" w="med" len="med"/>
            </a:ln>
          </p:spPr>
          <p:txBody>
            <a:bodyPr wrap="none" anchor="ctr"/>
            <a:lstStyle/>
            <a:p>
              <a:pPr eaLnBrk="0" hangingPunct="0"/>
              <a:endParaRPr lang="en-US" sz="2400">
                <a:solidFill>
                  <a:srgbClr val="000000"/>
                </a:solidFill>
                <a:latin typeface="Arial"/>
              </a:endParaRPr>
            </a:p>
          </p:txBody>
        </p:sp>
        <p:sp>
          <p:nvSpPr>
            <p:cNvPr id="104" name="Rectangle 78"/>
            <p:cNvSpPr>
              <a:spLocks noChangeArrowheads="1"/>
            </p:cNvSpPr>
            <p:nvPr/>
          </p:nvSpPr>
          <p:spPr bwMode="auto">
            <a:xfrm>
              <a:off x="100" y="2601"/>
              <a:ext cx="5664" cy="367"/>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1600" dirty="0">
                  <a:solidFill>
                    <a:srgbClr val="000000"/>
                  </a:solidFill>
                  <a:latin typeface="Times New Roman" pitchFamily="18" charset="0"/>
                  <a:cs typeface="Times New Roman" pitchFamily="18" charset="0"/>
                </a:rPr>
                <a:t> </a:t>
              </a:r>
              <a:r>
                <a:rPr lang="en-US" sz="1400" b="1" dirty="0">
                  <a:solidFill>
                    <a:srgbClr val="000000"/>
                  </a:solidFill>
                  <a:latin typeface="Arial"/>
                  <a:cs typeface="Times New Roman" pitchFamily="18" charset="0"/>
                </a:rPr>
                <a:t> </a:t>
              </a:r>
              <a:r>
                <a:rPr lang="en-US" sz="1400" b="1" dirty="0" smtClean="0">
                  <a:solidFill>
                    <a:srgbClr val="000000"/>
                  </a:solidFill>
                  <a:latin typeface="Arial"/>
                  <a:cs typeface="Times New Roman" pitchFamily="18" charset="0"/>
                </a:rPr>
                <a:t>                                       </a:t>
              </a:r>
              <a:r>
                <a:rPr lang="en-US" sz="1000" b="1" dirty="0" smtClean="0">
                  <a:solidFill>
                    <a:srgbClr val="000000"/>
                  </a:solidFill>
                  <a:latin typeface="Arial"/>
                  <a:cs typeface="Times New Roman" pitchFamily="18" charset="0"/>
                </a:rPr>
                <a:t>6                                                12                                                    18                                          24         </a:t>
              </a:r>
              <a:r>
                <a:rPr lang="en-US" sz="1400" b="1" dirty="0" smtClean="0">
                  <a:solidFill>
                    <a:srgbClr val="000000"/>
                  </a:solidFill>
                  <a:latin typeface="Arial"/>
                  <a:cs typeface="Times New Roman" pitchFamily="18" charset="0"/>
                </a:rPr>
                <a:t>   </a:t>
              </a:r>
              <a:endParaRPr lang="en-US" sz="1400" b="1" dirty="0">
                <a:solidFill>
                  <a:srgbClr val="000000"/>
                </a:solidFill>
                <a:latin typeface="Arial"/>
                <a:cs typeface="Times New Roman" pitchFamily="18" charset="0"/>
              </a:endParaRPr>
            </a:p>
          </p:txBody>
        </p:sp>
        <p:sp>
          <p:nvSpPr>
            <p:cNvPr id="106" name="Line 80"/>
            <p:cNvSpPr>
              <a:spLocks noChangeShapeType="1"/>
            </p:cNvSpPr>
            <p:nvPr/>
          </p:nvSpPr>
          <p:spPr bwMode="auto">
            <a:xfrm>
              <a:off x="204" y="2555"/>
              <a:ext cx="0" cy="191"/>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5" name="Line 93"/>
            <p:cNvSpPr>
              <a:spLocks noChangeShapeType="1"/>
            </p:cNvSpPr>
            <p:nvPr/>
          </p:nvSpPr>
          <p:spPr bwMode="auto">
            <a:xfrm flipH="1">
              <a:off x="3788" y="2653"/>
              <a:ext cx="0" cy="80"/>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7" name="Line 95"/>
            <p:cNvSpPr>
              <a:spLocks noChangeShapeType="1"/>
            </p:cNvSpPr>
            <p:nvPr/>
          </p:nvSpPr>
          <p:spPr bwMode="auto">
            <a:xfrm>
              <a:off x="4766" y="2653"/>
              <a:ext cx="0" cy="68"/>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2" name="Line 100"/>
            <p:cNvSpPr>
              <a:spLocks noChangeShapeType="1"/>
            </p:cNvSpPr>
            <p:nvPr/>
          </p:nvSpPr>
          <p:spPr bwMode="auto">
            <a:xfrm>
              <a:off x="2555" y="2660"/>
              <a:ext cx="0" cy="73"/>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5" name="Line 103"/>
            <p:cNvSpPr>
              <a:spLocks noChangeShapeType="1"/>
            </p:cNvSpPr>
            <p:nvPr/>
          </p:nvSpPr>
          <p:spPr bwMode="auto">
            <a:xfrm flipH="1">
              <a:off x="1435" y="2674"/>
              <a:ext cx="0" cy="59"/>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grpSp>
      <p:sp>
        <p:nvSpPr>
          <p:cNvPr id="3091" name="Rectangle 80"/>
          <p:cNvSpPr>
            <a:spLocks noChangeArrowheads="1"/>
          </p:cNvSpPr>
          <p:nvPr/>
        </p:nvSpPr>
        <p:spPr bwMode="auto">
          <a:xfrm>
            <a:off x="1143000" y="381000"/>
            <a:ext cx="7744800" cy="492443"/>
          </a:xfrm>
          <a:prstGeom prst="rect">
            <a:avLst/>
          </a:prstGeom>
          <a:noFill/>
          <a:ln w="9525">
            <a:noFill/>
            <a:miter lim="800000"/>
            <a:headEnd/>
            <a:tailEnd/>
          </a:ln>
        </p:spPr>
        <p:txBody>
          <a:bodyPr wrap="square" lIns="0" tIns="0" rIns="0" bIns="0">
            <a:spAutoFit/>
          </a:bodyPr>
          <a:lstStyle/>
          <a:p>
            <a:pPr algn="ctr" eaLnBrk="0" hangingPunct="0"/>
            <a:r>
              <a:rPr lang="en-US" sz="3200" b="1" dirty="0" smtClean="0">
                <a:solidFill>
                  <a:srgbClr val="000000"/>
                </a:solidFill>
                <a:latin typeface="Arial"/>
                <a:cs typeface="Times New Roman" pitchFamily="18" charset="0"/>
              </a:rPr>
              <a:t>Primary Care Sports Medicine</a:t>
            </a:r>
            <a:r>
              <a:rPr lang="en-US" sz="3200" b="1" i="1" dirty="0" smtClean="0">
                <a:solidFill>
                  <a:srgbClr val="FF0000"/>
                </a:solidFill>
                <a:latin typeface="Arial"/>
                <a:cs typeface="Times New Roman" pitchFamily="18" charset="0"/>
              </a:rPr>
              <a:t> </a:t>
            </a:r>
            <a:r>
              <a:rPr lang="en-US" sz="3200" b="1" dirty="0" smtClean="0">
                <a:solidFill>
                  <a:srgbClr val="000000"/>
                </a:solidFill>
                <a:latin typeface="Arial"/>
                <a:cs typeface="Times New Roman" pitchFamily="18" charset="0"/>
              </a:rPr>
              <a:t>Planner</a:t>
            </a:r>
            <a:endParaRPr lang="en-US" sz="3200" b="1" dirty="0">
              <a:solidFill>
                <a:srgbClr val="000000"/>
              </a:solidFill>
              <a:latin typeface="Arial"/>
              <a:cs typeface="Times New Roman" pitchFamily="18" charset="0"/>
            </a:endParaRPr>
          </a:p>
        </p:txBody>
      </p:sp>
      <p:sp>
        <p:nvSpPr>
          <p:cNvPr id="57" name="AutoShape 28"/>
          <p:cNvSpPr>
            <a:spLocks noChangeArrowheads="1"/>
          </p:cNvSpPr>
          <p:nvPr/>
        </p:nvSpPr>
        <p:spPr bwMode="auto">
          <a:xfrm>
            <a:off x="6244019" y="2300123"/>
            <a:ext cx="1699564" cy="1733432"/>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SENIOR EXECUTIVE</a:t>
            </a:r>
          </a:p>
          <a:p>
            <a:pPr eaLnBrk="0" hangingPunct="0"/>
            <a:r>
              <a:rPr lang="en-US" sz="1000" dirty="0" smtClean="0">
                <a:solidFill>
                  <a:srgbClr val="000000"/>
                </a:solidFill>
                <a:latin typeface="Arial"/>
                <a:cs typeface="Times New Roman" pitchFamily="18" charset="0"/>
              </a:rPr>
              <a:t>TYCOM, Fleet, MEF</a:t>
            </a:r>
          </a:p>
          <a:p>
            <a:pPr marL="171450" indent="-171450" eaLnBrk="0" hangingPunct="0">
              <a:buFontTx/>
              <a:buChar char="-"/>
            </a:pPr>
            <a:r>
              <a:rPr lang="en-US" sz="1000" dirty="0" smtClean="0">
                <a:solidFill>
                  <a:srgbClr val="000000"/>
                </a:solidFill>
                <a:latin typeface="Arial"/>
                <a:cs typeface="Times New Roman" pitchFamily="18" charset="0"/>
              </a:rPr>
              <a:t>All nominative positions</a:t>
            </a:r>
          </a:p>
          <a:p>
            <a:pPr marL="171450" indent="-171450" eaLnBrk="0" hangingPunct="0">
              <a:buFontTx/>
              <a:buChar char="-"/>
            </a:pPr>
            <a:r>
              <a:rPr lang="en-US" sz="1000" dirty="0" smtClean="0">
                <a:solidFill>
                  <a:srgbClr val="000000"/>
                </a:solidFill>
                <a:latin typeface="Arial"/>
                <a:cs typeface="Times New Roman" pitchFamily="18" charset="0"/>
              </a:rPr>
              <a:t>Selected by corps chief</a:t>
            </a:r>
          </a:p>
          <a:p>
            <a:pPr marL="171450" indent="-171450" eaLnBrk="0" hangingPunct="0">
              <a:buFontTx/>
              <a:buChar char="-"/>
            </a:pPr>
            <a:r>
              <a:rPr lang="en-US" sz="1000" dirty="0" smtClean="0">
                <a:solidFill>
                  <a:srgbClr val="000000"/>
                </a:solidFill>
                <a:latin typeface="Arial"/>
                <a:cs typeface="Times New Roman" pitchFamily="18" charset="0"/>
              </a:rPr>
              <a:t>Must have significant</a:t>
            </a:r>
          </a:p>
          <a:p>
            <a:pPr eaLnBrk="0" hangingPunct="0"/>
            <a:r>
              <a:rPr lang="en-US" sz="1000" dirty="0">
                <a:solidFill>
                  <a:srgbClr val="000000"/>
                </a:solidFill>
                <a:latin typeface="Arial"/>
                <a:cs typeface="Times New Roman" pitchFamily="18" charset="0"/>
              </a:rPr>
              <a:t>o</a:t>
            </a:r>
            <a:r>
              <a:rPr lang="en-US" sz="1000" dirty="0" smtClean="0">
                <a:solidFill>
                  <a:srgbClr val="000000"/>
                </a:solidFill>
                <a:latin typeface="Arial"/>
                <a:cs typeface="Times New Roman" pitchFamily="18" charset="0"/>
              </a:rPr>
              <a:t>perational experience</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Talk to SL, detailer and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Corps Chief leadership to</a:t>
            </a:r>
          </a:p>
          <a:p>
            <a:pPr eaLnBrk="0" hangingPunct="0"/>
            <a:r>
              <a:rPr lang="en-US" sz="1000" i="1" dirty="0">
                <a:effectLst>
                  <a:outerShdw blurRad="38100" dist="38100" dir="2700000" algn="tl">
                    <a:srgbClr val="000000">
                      <a:alpha val="43137"/>
                    </a:srgbClr>
                  </a:outerShdw>
                </a:effectLst>
                <a:latin typeface="Arial"/>
                <a:cs typeface="Times New Roman" pitchFamily="18" charset="0"/>
              </a:rPr>
              <a:t>i</a:t>
            </a:r>
            <a:r>
              <a:rPr lang="en-US" sz="1000" i="1" dirty="0" smtClean="0">
                <a:effectLst>
                  <a:outerShdw blurRad="38100" dist="38100" dir="2700000" algn="tl">
                    <a:srgbClr val="000000">
                      <a:alpha val="43137"/>
                    </a:srgbClr>
                  </a:outerShdw>
                </a:effectLst>
                <a:latin typeface="Arial"/>
                <a:cs typeface="Times New Roman" pitchFamily="18" charset="0"/>
              </a:rPr>
              <a:t>nquire about nominative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billets.</a:t>
            </a:r>
          </a:p>
        </p:txBody>
      </p:sp>
      <p:sp>
        <p:nvSpPr>
          <p:cNvPr id="58" name="AutoShape 29"/>
          <p:cNvSpPr>
            <a:spLocks noChangeArrowheads="1"/>
          </p:cNvSpPr>
          <p:nvPr/>
        </p:nvSpPr>
        <p:spPr bwMode="auto">
          <a:xfrm>
            <a:off x="713236" y="2297458"/>
            <a:ext cx="3711055" cy="1750541"/>
          </a:xfrm>
          <a:prstGeom prst="roundRect">
            <a:avLst>
              <a:gd name="adj" fmla="val 16667"/>
            </a:avLst>
          </a:prstGeom>
          <a:solidFill>
            <a:srgbClr val="CCECFF"/>
          </a:solidFill>
          <a:ln w="9525">
            <a:solidFill>
              <a:schemeClr val="tx1"/>
            </a:solidFill>
            <a:round/>
            <a:headEnd/>
            <a:tailEnd/>
          </a:ln>
        </p:spPr>
        <p:txBody>
          <a:bodyPr wrap="none" lIns="36576" numCol="2" anchor="ctr"/>
          <a:lstStyle/>
          <a:p>
            <a:pPr eaLnBrk="0" hangingPunct="0"/>
            <a:r>
              <a:rPr lang="en-US" sz="1000" b="1" u="sng" dirty="0" smtClean="0">
                <a:solidFill>
                  <a:srgbClr val="000000"/>
                </a:solidFill>
                <a:latin typeface="Arial"/>
                <a:cs typeface="Times New Roman" pitchFamily="18" charset="0"/>
              </a:rPr>
              <a:t>JUNIOR OPERATIONAL    </a:t>
            </a:r>
          </a:p>
          <a:p>
            <a:pPr eaLnBrk="0" hangingPunct="0"/>
            <a:r>
              <a:rPr lang="en-US" sz="1000" dirty="0" smtClean="0">
                <a:solidFill>
                  <a:srgbClr val="000000"/>
                </a:solidFill>
                <a:latin typeface="Arial"/>
                <a:cs typeface="Times New Roman" pitchFamily="18" charset="0"/>
              </a:rPr>
              <a:t>Squadron/Unit FS or UMO</a:t>
            </a:r>
          </a:p>
          <a:p>
            <a:pPr eaLnBrk="0" hangingPunct="0"/>
            <a:r>
              <a:rPr lang="en-US" sz="1000" dirty="0" smtClean="0">
                <a:solidFill>
                  <a:srgbClr val="000000"/>
                </a:solidFill>
                <a:latin typeface="Arial"/>
                <a:cs typeface="Times New Roman" pitchFamily="18" charset="0"/>
              </a:rPr>
              <a:t>Fleet Surgical Team</a:t>
            </a:r>
          </a:p>
          <a:p>
            <a:pPr eaLnBrk="0" hangingPunct="0"/>
            <a:r>
              <a:rPr lang="en-US" sz="1000" dirty="0" smtClean="0">
                <a:solidFill>
                  <a:srgbClr val="000000"/>
                </a:solidFill>
                <a:latin typeface="Arial"/>
                <a:cs typeface="Times New Roman" pitchFamily="18" charset="0"/>
              </a:rPr>
              <a:t>USMC Battalion Surgeon</a:t>
            </a: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91" name="Text Box 67"/>
          <p:cNvSpPr txBox="1">
            <a:spLocks noChangeArrowheads="1"/>
          </p:cNvSpPr>
          <p:nvPr/>
        </p:nvSpPr>
        <p:spPr bwMode="auto">
          <a:xfrm>
            <a:off x="218402" y="1134009"/>
            <a:ext cx="8707195" cy="779059"/>
          </a:xfrm>
          <a:prstGeom prst="rect">
            <a:avLst/>
          </a:prstGeom>
          <a:noFill/>
          <a:ln w="9525">
            <a:noFill/>
            <a:miter lim="800000"/>
            <a:headEnd/>
            <a:tailEnd/>
          </a:ln>
          <a:effectLst/>
        </p:spPr>
        <p:txBody>
          <a:bodyPr wrap="square">
            <a:spAutoFit/>
          </a:bodyPr>
          <a:lstStyle/>
          <a:p>
            <a:pPr eaLnBrk="0" hangingPunct="0">
              <a:lnSpc>
                <a:spcPct val="85000"/>
              </a:lnSpc>
              <a:defRPr/>
            </a:pPr>
            <a:r>
              <a:rPr lang="en-US" sz="1050" b="1" dirty="0">
                <a:solidFill>
                  <a:srgbClr val="000000"/>
                </a:solidFill>
                <a:latin typeface="Arial"/>
              </a:rPr>
              <a:t>Intent: </a:t>
            </a:r>
            <a:r>
              <a:rPr lang="en-US" sz="1050" dirty="0">
                <a:solidFill>
                  <a:srgbClr val="000000"/>
                </a:solidFill>
                <a:latin typeface="Arial"/>
              </a:rPr>
              <a:t>The Navy </a:t>
            </a:r>
            <a:r>
              <a:rPr lang="en-US" sz="1050" dirty="0" smtClean="0">
                <a:solidFill>
                  <a:srgbClr val="000000"/>
                </a:solidFill>
                <a:latin typeface="Arial"/>
              </a:rPr>
              <a:t>MC Career Progression slide displays the larger leadership and promotional spectrum with an operational focus.  This slide specifically addresses opportunities within the Primary Care Sports Medicine</a:t>
            </a:r>
            <a:r>
              <a:rPr lang="en-US" sz="1050" i="1" dirty="0" smtClean="0">
                <a:solidFill>
                  <a:srgbClr val="FF0000"/>
                </a:solidFill>
                <a:latin typeface="Arial"/>
              </a:rPr>
              <a:t> </a:t>
            </a:r>
            <a:r>
              <a:rPr lang="en-US" sz="1050" dirty="0" smtClean="0">
                <a:solidFill>
                  <a:srgbClr val="000000"/>
                </a:solidFill>
                <a:latin typeface="Arial"/>
              </a:rPr>
              <a:t>career pathway and suitable operational billets.</a:t>
            </a:r>
            <a:r>
              <a:rPr lang="en-US" sz="1050" dirty="0">
                <a:solidFill>
                  <a:srgbClr val="000000"/>
                </a:solidFill>
                <a:latin typeface="Arial"/>
              </a:rPr>
              <a:t/>
            </a:r>
            <a:br>
              <a:rPr lang="en-US" sz="1050" dirty="0">
                <a:solidFill>
                  <a:srgbClr val="000000"/>
                </a:solidFill>
                <a:latin typeface="Arial"/>
              </a:rPr>
            </a:br>
            <a:r>
              <a:rPr lang="en-US" sz="1050" b="1" dirty="0" smtClean="0">
                <a:solidFill>
                  <a:srgbClr val="000000"/>
                </a:solidFill>
                <a:latin typeface="Arial"/>
              </a:rPr>
              <a:t>Expectations</a:t>
            </a:r>
            <a:r>
              <a:rPr lang="en-US" sz="1050" b="1" dirty="0">
                <a:solidFill>
                  <a:srgbClr val="000000"/>
                </a:solidFill>
                <a:latin typeface="Arial"/>
              </a:rPr>
              <a:t>:</a:t>
            </a:r>
            <a:r>
              <a:rPr lang="en-US" sz="1050" dirty="0">
                <a:solidFill>
                  <a:srgbClr val="000000"/>
                </a:solidFill>
                <a:latin typeface="Arial"/>
              </a:rPr>
              <a:t> </a:t>
            </a:r>
            <a:r>
              <a:rPr lang="en-US" sz="1050" dirty="0" smtClean="0">
                <a:solidFill>
                  <a:srgbClr val="000000"/>
                </a:solidFill>
                <a:latin typeface="Arial"/>
              </a:rPr>
              <a:t>The career minded Navy Physician is expected to balance the demands of excellence as a physician against those of operational medicine leadership.  Maintaining currency in the three domains listed below is optimal and requires intentional career management.  The listed opportunities are illustrative but not exhaustive.  </a:t>
            </a:r>
            <a:endParaRPr lang="en-US" sz="1050" b="1" dirty="0">
              <a:solidFill>
                <a:srgbClr val="000000"/>
              </a:solidFill>
              <a:latin typeface="Arial"/>
            </a:endParaRPr>
          </a:p>
        </p:txBody>
      </p:sp>
      <p:sp>
        <p:nvSpPr>
          <p:cNvPr id="98" name="AutoShape 76"/>
          <p:cNvSpPr>
            <a:spLocks noChangeArrowheads="1"/>
          </p:cNvSpPr>
          <p:nvPr/>
        </p:nvSpPr>
        <p:spPr bwMode="auto">
          <a:xfrm>
            <a:off x="4424292" y="2298221"/>
            <a:ext cx="1810447" cy="1735334"/>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EXECUTIVE OPERATIONAL</a:t>
            </a:r>
          </a:p>
          <a:p>
            <a:pPr eaLnBrk="0" hangingPunct="0"/>
            <a:r>
              <a:rPr lang="en-US" sz="1000" dirty="0" smtClean="0">
                <a:solidFill>
                  <a:srgbClr val="000000"/>
                </a:solidFill>
                <a:latin typeface="Arial"/>
                <a:cs typeface="Times New Roman" pitchFamily="18" charset="0"/>
              </a:rPr>
              <a:t>CVN/LHD/LHA SMO</a:t>
            </a:r>
          </a:p>
          <a:p>
            <a:pPr eaLnBrk="0" hangingPunct="0"/>
            <a:r>
              <a:rPr lang="en-US" sz="1000" dirty="0" smtClean="0">
                <a:solidFill>
                  <a:srgbClr val="000000"/>
                </a:solidFill>
                <a:latin typeface="Arial"/>
                <a:cs typeface="Times New Roman" pitchFamily="18" charset="0"/>
              </a:rPr>
              <a:t>Fleet Surgical Team OIC</a:t>
            </a:r>
          </a:p>
          <a:p>
            <a:pPr eaLnBrk="0" hangingPunct="0"/>
            <a:r>
              <a:rPr lang="en-US" sz="1000" dirty="0" smtClean="0">
                <a:solidFill>
                  <a:srgbClr val="000000"/>
                </a:solidFill>
                <a:latin typeface="Arial"/>
                <a:cs typeface="Times New Roman" pitchFamily="18" charset="0"/>
              </a:rPr>
              <a:t>MARDIV/MLG/Wing Surgeon</a:t>
            </a:r>
          </a:p>
          <a:p>
            <a:pPr eaLnBrk="0" hangingPunct="0"/>
            <a:r>
              <a:rPr lang="en-US" sz="1000" dirty="0" smtClean="0">
                <a:solidFill>
                  <a:srgbClr val="000000"/>
                </a:solidFill>
                <a:latin typeface="Arial"/>
                <a:cs typeface="Times New Roman" pitchFamily="18" charset="0"/>
              </a:rPr>
              <a:t>T-AH Director</a:t>
            </a:r>
          </a:p>
          <a:p>
            <a:pPr eaLnBrk="0" hangingPunct="0"/>
            <a:r>
              <a:rPr lang="en-US" sz="1000" dirty="0" smtClean="0">
                <a:solidFill>
                  <a:srgbClr val="000000"/>
                </a:solidFill>
                <a:latin typeface="Arial"/>
                <a:cs typeface="Times New Roman" pitchFamily="18" charset="0"/>
              </a:rPr>
              <a:t>Senior GHE billet</a:t>
            </a:r>
          </a:p>
          <a:p>
            <a:pPr eaLnBrk="0" hangingPunct="0"/>
            <a:endParaRPr lang="en-US" sz="1000" dirty="0">
              <a:solidFill>
                <a:srgbClr val="000000"/>
              </a:solidFill>
              <a:latin typeface="Arial"/>
              <a:cs typeface="Times New Roman" pitchFamily="18" charset="0"/>
            </a:endParaRPr>
          </a:p>
          <a:p>
            <a:pPr eaLnBrk="0" hangingPunct="0"/>
            <a:endParaRPr lang="en-US" sz="1000" i="1" dirty="0" smtClean="0">
              <a:solidFill>
                <a:srgbClr val="FF0000"/>
              </a:solidFill>
              <a:latin typeface="Arial"/>
              <a:cs typeface="Times New Roman" pitchFamily="18" charset="0"/>
            </a:endParaRPr>
          </a:p>
        </p:txBody>
      </p:sp>
      <p:sp>
        <p:nvSpPr>
          <p:cNvPr id="110" name="AutoShape 75"/>
          <p:cNvSpPr>
            <a:spLocks noChangeArrowheads="1"/>
          </p:cNvSpPr>
          <p:nvPr/>
        </p:nvSpPr>
        <p:spPr bwMode="auto">
          <a:xfrm>
            <a:off x="737452" y="4055864"/>
            <a:ext cx="3686839" cy="699487"/>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rPr>
              <a:t>Res/Fellowship/Board Cert  </a:t>
            </a:r>
            <a:r>
              <a:rPr lang="en-US" sz="1000" b="1" dirty="0" smtClean="0">
                <a:effectLst>
                  <a:outerShdw blurRad="38100" dist="38100" dir="2700000" algn="tl">
                    <a:srgbClr val="000000">
                      <a:alpha val="43137"/>
                    </a:srgbClr>
                  </a:outerShdw>
                </a:effectLst>
                <a:latin typeface="Arial"/>
                <a:sym typeface="Wingdings" panose="05000000000000000000" pitchFamily="2" charset="2"/>
              </a:rPr>
              <a:t> </a:t>
            </a:r>
            <a:r>
              <a:rPr lang="en-US" sz="1000" i="1" dirty="0" smtClean="0">
                <a:effectLst>
                  <a:outerShdw blurRad="38100" dist="38100" dir="2700000" algn="tl">
                    <a:srgbClr val="000000">
                      <a:alpha val="43137"/>
                    </a:srgbClr>
                  </a:outerShdw>
                </a:effectLst>
                <a:latin typeface="Arial"/>
                <a:sym typeface="Wingdings" panose="05000000000000000000" pitchFamily="2" charset="2"/>
              </a:rPr>
              <a:t>Must be board certified by CDR</a:t>
            </a:r>
            <a:endParaRPr lang="en-US" sz="1000" i="1" dirty="0" smtClean="0">
              <a:effectLst>
                <a:outerShdw blurRad="38100" dist="38100" dir="2700000" algn="tl">
                  <a:srgbClr val="000000">
                    <a:alpha val="43137"/>
                  </a:srgbClr>
                </a:outerShdw>
              </a:effectLst>
              <a:latin typeface="Arial"/>
            </a:endParaRPr>
          </a:p>
          <a:p>
            <a:pPr eaLnBrk="0" hangingPunct="0"/>
            <a:r>
              <a:rPr lang="en-US" sz="1000" dirty="0" smtClean="0">
                <a:solidFill>
                  <a:srgbClr val="000000"/>
                </a:solidFill>
                <a:latin typeface="Arial"/>
              </a:rPr>
              <a:t>USU Assistant Professor</a:t>
            </a:r>
          </a:p>
          <a:p>
            <a:pPr eaLnBrk="0" hangingPunct="0"/>
            <a:r>
              <a:rPr lang="en-US" sz="1000" dirty="0" smtClean="0">
                <a:solidFill>
                  <a:srgbClr val="000000"/>
                </a:solidFill>
                <a:latin typeface="Arial"/>
              </a:rPr>
              <a:t>MEC or NMSK Committee Member</a:t>
            </a:r>
          </a:p>
        </p:txBody>
      </p:sp>
      <p:sp>
        <p:nvSpPr>
          <p:cNvPr id="111" name="AutoShape 76"/>
          <p:cNvSpPr>
            <a:spLocks noChangeArrowheads="1"/>
          </p:cNvSpPr>
          <p:nvPr/>
        </p:nvSpPr>
        <p:spPr bwMode="auto">
          <a:xfrm>
            <a:off x="4415012" y="4033556"/>
            <a:ext cx="1829875" cy="713160"/>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latin typeface="Arial"/>
                <a:cs typeface="Times New Roman" pitchFamily="18" charset="0"/>
              </a:rPr>
              <a:t>USU Associate Professor</a:t>
            </a:r>
          </a:p>
          <a:p>
            <a:pPr eaLnBrk="0" hangingPunct="0"/>
            <a:r>
              <a:rPr lang="en-US" sz="1000" dirty="0" smtClean="0">
                <a:latin typeface="Arial"/>
                <a:cs typeface="Times New Roman" pitchFamily="18" charset="0"/>
              </a:rPr>
              <a:t>Med Exec Committee Chair</a:t>
            </a:r>
          </a:p>
          <a:p>
            <a:pPr eaLnBrk="0" hangingPunct="0"/>
            <a:r>
              <a:rPr lang="en-US" sz="1000" dirty="0" smtClean="0">
                <a:latin typeface="Arial"/>
                <a:cs typeface="Times New Roman" pitchFamily="18" charset="0"/>
              </a:rPr>
              <a:t>Chief Medical Officer</a:t>
            </a:r>
          </a:p>
          <a:p>
            <a:pPr eaLnBrk="0" hangingPunct="0"/>
            <a:r>
              <a:rPr lang="en-US" sz="1000" dirty="0" smtClean="0">
                <a:latin typeface="Arial"/>
                <a:cs typeface="Times New Roman" pitchFamily="18" charset="0"/>
              </a:rPr>
              <a:t>Assistant Program Director</a:t>
            </a:r>
          </a:p>
          <a:p>
            <a:pPr eaLnBrk="0" hangingPunct="0"/>
            <a:endParaRPr lang="en-US" sz="1000" dirty="0">
              <a:solidFill>
                <a:srgbClr val="000000"/>
              </a:solidFill>
              <a:latin typeface="Arial"/>
              <a:cs typeface="Times New Roman" pitchFamily="18" charset="0"/>
            </a:endParaRPr>
          </a:p>
        </p:txBody>
      </p:sp>
      <p:sp>
        <p:nvSpPr>
          <p:cNvPr id="112" name="AutoShape 28"/>
          <p:cNvSpPr>
            <a:spLocks noChangeArrowheads="1"/>
          </p:cNvSpPr>
          <p:nvPr/>
        </p:nvSpPr>
        <p:spPr bwMode="auto">
          <a:xfrm>
            <a:off x="6255787" y="4041420"/>
            <a:ext cx="1687795" cy="705295"/>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USU Professor</a:t>
            </a:r>
          </a:p>
          <a:p>
            <a:pPr eaLnBrk="0" hangingPunct="0"/>
            <a:r>
              <a:rPr lang="en-US" sz="1000" dirty="0" smtClean="0">
                <a:solidFill>
                  <a:srgbClr val="000000"/>
                </a:solidFill>
                <a:latin typeface="Arial"/>
                <a:cs typeface="Times New Roman" pitchFamily="18" charset="0"/>
              </a:rPr>
              <a:t>Specialty Leader</a:t>
            </a:r>
          </a:p>
          <a:p>
            <a:pPr eaLnBrk="0" hangingPunct="0"/>
            <a:r>
              <a:rPr lang="en-US" sz="1000" dirty="0" smtClean="0">
                <a:latin typeface="Arial"/>
                <a:cs typeface="Times New Roman" pitchFamily="18" charset="0"/>
              </a:rPr>
              <a:t>NMSK CC Chair</a:t>
            </a:r>
          </a:p>
          <a:p>
            <a:pPr eaLnBrk="0" hangingPunct="0"/>
            <a:r>
              <a:rPr lang="en-US" sz="1000" dirty="0" smtClean="0">
                <a:latin typeface="Arial"/>
                <a:cs typeface="Times New Roman" pitchFamily="18" charset="0"/>
              </a:rPr>
              <a:t>Program Director</a:t>
            </a:r>
          </a:p>
        </p:txBody>
      </p:sp>
      <p:pic>
        <p:nvPicPr>
          <p:cNvPr id="92"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67" r="10412" b="65895"/>
          <a:stretch/>
        </p:blipFill>
        <p:spPr bwMode="auto">
          <a:xfrm>
            <a:off x="6553705" y="2007091"/>
            <a:ext cx="426840" cy="270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641" r="29050" b="71346"/>
          <a:stretch/>
        </p:blipFill>
        <p:spPr bwMode="auto">
          <a:xfrm>
            <a:off x="4623740" y="2018479"/>
            <a:ext cx="292762" cy="271901"/>
          </a:xfrm>
          <a:prstGeom prst="rect">
            <a:avLst/>
          </a:prstGeom>
          <a:solidFill>
            <a:srgbClr val="CCECFF"/>
          </a:solidFill>
          <a:ln>
            <a:noFill/>
          </a:ln>
          <a:effectLst>
            <a:softEdge rad="25400"/>
          </a:effectLst>
          <a:extLst/>
        </p:spPr>
      </p:pic>
      <p:pic>
        <p:nvPicPr>
          <p:cNvPr id="94"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298" t="1510" r="28267" b="69953"/>
          <a:stretch/>
        </p:blipFill>
        <p:spPr bwMode="auto">
          <a:xfrm>
            <a:off x="2759647" y="2019064"/>
            <a:ext cx="297183" cy="281120"/>
          </a:xfrm>
          <a:prstGeom prst="rect">
            <a:avLst/>
          </a:prstGeom>
          <a:noFill/>
          <a:ln>
            <a:noFill/>
          </a:ln>
          <a:effectLst>
            <a:softEdge rad="25400"/>
          </a:effectLst>
          <a:extLst/>
        </p:spPr>
      </p:pic>
      <p:pic>
        <p:nvPicPr>
          <p:cNvPr id="95"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341" t="1634" r="18549" b="68868"/>
          <a:stretch/>
        </p:blipFill>
        <p:spPr bwMode="auto">
          <a:xfrm>
            <a:off x="963966" y="2028131"/>
            <a:ext cx="284719" cy="269328"/>
          </a:xfrm>
          <a:prstGeom prst="rect">
            <a:avLst/>
          </a:prstGeom>
          <a:noFill/>
          <a:ln>
            <a:noFill/>
          </a:ln>
          <a:effectLst>
            <a:softEdge rad="254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rot="16200000">
            <a:off x="-1013026" y="3889273"/>
            <a:ext cx="3004349" cy="492443"/>
          </a:xfrm>
          <a:prstGeom prst="rect">
            <a:avLst/>
          </a:prstGeom>
          <a:noFill/>
        </p:spPr>
        <p:txBody>
          <a:bodyPr wrap="none" rtlCol="0">
            <a:spAutoFit/>
          </a:bodyPr>
          <a:lstStyle/>
          <a:p>
            <a:pPr algn="ctr"/>
            <a:r>
              <a:rPr lang="en-US" sz="1400" b="1" u="sng" dirty="0" smtClean="0"/>
              <a:t>Opportunities</a:t>
            </a:r>
          </a:p>
          <a:p>
            <a:pPr algn="ctr"/>
            <a:r>
              <a:rPr lang="en-US" sz="1200" u="sng" dirty="0" smtClean="0"/>
              <a:t>Educational</a:t>
            </a:r>
            <a:r>
              <a:rPr lang="en-US" sz="1200" dirty="0" smtClean="0"/>
              <a:t>  </a:t>
            </a:r>
            <a:r>
              <a:rPr lang="en-US" sz="1200" u="sng" dirty="0" smtClean="0"/>
              <a:t> Clinical</a:t>
            </a:r>
            <a:r>
              <a:rPr lang="en-US" sz="1200" dirty="0" smtClean="0"/>
              <a:t>              </a:t>
            </a:r>
            <a:r>
              <a:rPr lang="en-US" sz="1200" u="sng" dirty="0" smtClean="0"/>
              <a:t>Operational</a:t>
            </a:r>
            <a:endParaRPr lang="en-US" sz="1200" u="sng" dirty="0"/>
          </a:p>
        </p:txBody>
      </p:sp>
      <p:sp>
        <p:nvSpPr>
          <p:cNvPr id="34" name="AutoShape 29"/>
          <p:cNvSpPr>
            <a:spLocks noChangeArrowheads="1"/>
          </p:cNvSpPr>
          <p:nvPr/>
        </p:nvSpPr>
        <p:spPr bwMode="auto">
          <a:xfrm>
            <a:off x="737452" y="4762443"/>
            <a:ext cx="3685622" cy="705296"/>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BROC/BMDOC, AROC/AMDOC</a:t>
            </a:r>
            <a:endParaRPr lang="en-US" sz="1000" dirty="0">
              <a:solidFill>
                <a:srgbClr val="000000"/>
              </a:solidFill>
              <a:latin typeface="Arial"/>
              <a:cs typeface="Times New Roman" pitchFamily="18" charset="0"/>
            </a:endParaRPr>
          </a:p>
          <a:p>
            <a:pPr eaLnBrk="0" hangingPunct="0"/>
            <a:r>
              <a:rPr lang="en-US" sz="1000" dirty="0">
                <a:solidFill>
                  <a:srgbClr val="000000"/>
                </a:solidFill>
                <a:latin typeface="Arial"/>
                <a:cs typeface="Times New Roman" pitchFamily="18" charset="0"/>
              </a:rPr>
              <a:t>LSS </a:t>
            </a:r>
            <a:r>
              <a:rPr lang="en-US" sz="1000" dirty="0" smtClean="0">
                <a:solidFill>
                  <a:srgbClr val="000000"/>
                </a:solidFill>
                <a:latin typeface="Arial"/>
                <a:cs typeface="Times New Roman" pitchFamily="18" charset="0"/>
              </a:rPr>
              <a:t>Green/Yellow Belt</a:t>
            </a:r>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JPME1</a:t>
            </a:r>
          </a:p>
          <a:p>
            <a:pPr eaLnBrk="0" hangingPunct="0"/>
            <a:r>
              <a:rPr lang="en-US" sz="1000" dirty="0" smtClean="0">
                <a:solidFill>
                  <a:srgbClr val="000000"/>
                </a:solidFill>
                <a:latin typeface="Arial"/>
                <a:cs typeface="Times New Roman" pitchFamily="18" charset="0"/>
              </a:rPr>
              <a:t>Tropical Medicine/Med Excellence</a:t>
            </a:r>
            <a:endParaRPr lang="en-US" sz="1000" dirty="0">
              <a:solidFill>
                <a:srgbClr val="000000"/>
              </a:solidFill>
              <a:latin typeface="Arial"/>
              <a:cs typeface="Times New Roman" pitchFamily="18" charset="0"/>
            </a:endParaRPr>
          </a:p>
        </p:txBody>
      </p:sp>
      <p:sp>
        <p:nvSpPr>
          <p:cNvPr id="35" name="AutoShape 29"/>
          <p:cNvSpPr>
            <a:spLocks noChangeArrowheads="1"/>
          </p:cNvSpPr>
          <p:nvPr/>
        </p:nvSpPr>
        <p:spPr bwMode="auto">
          <a:xfrm>
            <a:off x="4424291" y="4754579"/>
            <a:ext cx="1819728"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i="1"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Degree </a:t>
            </a:r>
            <a:r>
              <a:rPr lang="en-US" sz="1000" smtClean="0">
                <a:solidFill>
                  <a:srgbClr val="000000"/>
                </a:solidFill>
                <a:latin typeface="Arial"/>
                <a:cs typeface="Times New Roman" pitchFamily="18" charset="0"/>
              </a:rPr>
              <a:t>- MPH</a:t>
            </a:r>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LSS Black Belt</a:t>
            </a:r>
          </a:p>
          <a:p>
            <a:pPr eaLnBrk="0" hangingPunct="0"/>
            <a:r>
              <a:rPr lang="en-US" sz="1000" dirty="0" smtClean="0">
                <a:solidFill>
                  <a:srgbClr val="000000"/>
                </a:solidFill>
                <a:latin typeface="Arial"/>
                <a:cs typeface="Times New Roman" pitchFamily="18" charset="0"/>
              </a:rPr>
              <a:t>JPME2</a:t>
            </a:r>
          </a:p>
          <a:p>
            <a:pPr eaLnBrk="0" hangingPunct="0"/>
            <a:r>
              <a:rPr lang="en-US" sz="1000" dirty="0" smtClean="0">
                <a:solidFill>
                  <a:srgbClr val="000000"/>
                </a:solidFill>
                <a:latin typeface="Arial"/>
                <a:cs typeface="Times New Roman" pitchFamily="18" charset="0"/>
              </a:rPr>
              <a:t>QSLA</a:t>
            </a: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7" name="AutoShape 29"/>
          <p:cNvSpPr>
            <a:spLocks noChangeArrowheads="1"/>
          </p:cNvSpPr>
          <p:nvPr/>
        </p:nvSpPr>
        <p:spPr bwMode="auto">
          <a:xfrm>
            <a:off x="6255787" y="4754579"/>
            <a:ext cx="1687795"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Degree- MBA, MHA</a:t>
            </a:r>
          </a:p>
          <a:p>
            <a:pPr eaLnBrk="0" hangingPunct="0"/>
            <a:r>
              <a:rPr lang="en-US" sz="1000" dirty="0" smtClean="0">
                <a:solidFill>
                  <a:srgbClr val="000000"/>
                </a:solidFill>
                <a:latin typeface="Arial"/>
                <a:cs typeface="Times New Roman" pitchFamily="18" charset="0"/>
              </a:rPr>
              <a:t>LSS Master Black Belt</a:t>
            </a:r>
          </a:p>
          <a:p>
            <a:pPr eaLnBrk="0" hangingPunct="0"/>
            <a:r>
              <a:rPr lang="en-US" sz="1000" dirty="0" smtClean="0">
                <a:solidFill>
                  <a:srgbClr val="000000"/>
                </a:solidFill>
                <a:latin typeface="Arial"/>
                <a:cs typeface="Times New Roman" pitchFamily="18" charset="0"/>
              </a:rPr>
              <a:t>Navy Senior Leader Course</a:t>
            </a:r>
          </a:p>
          <a:p>
            <a:pPr eaLnBrk="0" hangingPunct="0"/>
            <a:r>
              <a:rPr lang="en-US" sz="1000" dirty="0" smtClean="0">
                <a:solidFill>
                  <a:srgbClr val="000000"/>
                </a:solidFill>
                <a:latin typeface="Arial"/>
                <a:cs typeface="Times New Roman" pitchFamily="18" charset="0"/>
              </a:rPr>
              <a:t>Naval War College</a:t>
            </a:r>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8" name="TextBox 37"/>
          <p:cNvSpPr txBox="1"/>
          <p:nvPr/>
        </p:nvSpPr>
        <p:spPr>
          <a:xfrm>
            <a:off x="737452" y="5475603"/>
            <a:ext cx="7206130" cy="1015663"/>
          </a:xfrm>
          <a:prstGeom prst="rect">
            <a:avLst/>
          </a:prstGeom>
          <a:noFill/>
          <a:ln>
            <a:solidFill>
              <a:schemeClr val="tx1"/>
            </a:solidFill>
            <a:prstDash val="solid"/>
          </a:ln>
        </p:spPr>
        <p:txBody>
          <a:bodyPr wrap="square" rtlCol="0">
            <a:spAutoFit/>
          </a:bodyPr>
          <a:lstStyle/>
          <a:p>
            <a:r>
              <a:rPr lang="en-US" sz="1000" b="1" dirty="0"/>
              <a:t>Operational </a:t>
            </a:r>
            <a:r>
              <a:rPr lang="en-US" sz="1000" b="1" dirty="0" smtClean="0"/>
              <a:t>Billets </a:t>
            </a:r>
            <a:r>
              <a:rPr lang="en-US" sz="1000" dirty="0" smtClean="0"/>
              <a:t>are </a:t>
            </a:r>
            <a:r>
              <a:rPr lang="en-US" sz="1000" dirty="0"/>
              <a:t>central to career </a:t>
            </a:r>
            <a:r>
              <a:rPr lang="en-US" sz="1000" dirty="0" smtClean="0"/>
              <a:t>progression and to the development of operational competency.  You should have completed at least one tour by the time you are in zone for CDR, if not more.  A senior operational tour </a:t>
            </a:r>
            <a:r>
              <a:rPr lang="en-US" sz="1000" smtClean="0"/>
              <a:t>or exec operational </a:t>
            </a:r>
            <a:r>
              <a:rPr lang="en-US" sz="1000" dirty="0" smtClean="0"/>
              <a:t>tour should be completed by the time you are in zone for CAPT.  Exec Operational billets are increasingly nominative.</a:t>
            </a:r>
            <a:r>
              <a:rPr lang="en-US" sz="1000" dirty="0"/>
              <a:t/>
            </a:r>
            <a:br>
              <a:rPr lang="en-US" sz="1000" dirty="0"/>
            </a:br>
            <a:r>
              <a:rPr lang="en-US" sz="1000" b="1" dirty="0" smtClean="0"/>
              <a:t>MTF Leadership </a:t>
            </a:r>
            <a:r>
              <a:rPr lang="en-US" sz="1000" dirty="0" smtClean="0"/>
              <a:t>demonstrates clinical expertise and leadership: Chairing committees, leading divisions, departments and directorates.  The guidance above does not supplant but rather compliments demonstrating operational and clinical expertise.</a:t>
            </a:r>
            <a:endParaRPr lang="en-US" sz="1000" b="1" dirty="0" smtClean="0"/>
          </a:p>
          <a:p>
            <a:r>
              <a:rPr lang="en-US" sz="1000" b="1" dirty="0" smtClean="0">
                <a:solidFill>
                  <a:srgbClr val="000000"/>
                </a:solidFill>
                <a:latin typeface="Arial"/>
              </a:rPr>
              <a:t>Bottom Line</a:t>
            </a:r>
            <a:r>
              <a:rPr lang="en-US" sz="1000" dirty="0" smtClean="0">
                <a:solidFill>
                  <a:srgbClr val="000000"/>
                </a:solidFill>
                <a:latin typeface="Arial"/>
              </a:rPr>
              <a:t>: </a:t>
            </a:r>
            <a:r>
              <a:rPr lang="en-US" sz="1000" dirty="0">
                <a:solidFill>
                  <a:srgbClr val="000000"/>
                </a:solidFill>
                <a:latin typeface="Arial"/>
              </a:rPr>
              <a:t>Keeping operational currency </a:t>
            </a:r>
            <a:r>
              <a:rPr lang="en-US" sz="1000" dirty="0" smtClean="0">
                <a:solidFill>
                  <a:srgbClr val="000000"/>
                </a:solidFill>
                <a:latin typeface="Arial"/>
              </a:rPr>
              <a:t>and relevancy will </a:t>
            </a:r>
            <a:r>
              <a:rPr lang="en-US" sz="1000" dirty="0">
                <a:solidFill>
                  <a:srgbClr val="000000"/>
                </a:solidFill>
                <a:latin typeface="Arial"/>
              </a:rPr>
              <a:t>be critical moving forward to justify Navy Medicine in uniform</a:t>
            </a:r>
            <a:r>
              <a:rPr lang="en-US" sz="1000" dirty="0" smtClean="0">
                <a:solidFill>
                  <a:srgbClr val="000000"/>
                </a:solidFill>
                <a:latin typeface="Arial"/>
              </a:rPr>
              <a:t>.</a:t>
            </a:r>
            <a:endParaRPr lang="en-US" sz="1000" b="1" dirty="0">
              <a:solidFill>
                <a:srgbClr val="000000"/>
              </a:solidFill>
              <a:latin typeface="Arial"/>
            </a:endParaRPr>
          </a:p>
        </p:txBody>
      </p:sp>
      <p:sp>
        <p:nvSpPr>
          <p:cNvPr id="7" name="TextBox 6"/>
          <p:cNvSpPr txBox="1"/>
          <p:nvPr/>
        </p:nvSpPr>
        <p:spPr>
          <a:xfrm>
            <a:off x="2330787" y="2436965"/>
            <a:ext cx="2084225" cy="707886"/>
          </a:xfrm>
          <a:prstGeom prst="rect">
            <a:avLst/>
          </a:prstGeom>
          <a:noFill/>
        </p:spPr>
        <p:txBody>
          <a:bodyPr wrap="none" rtlCol="0">
            <a:spAutoFit/>
          </a:bodyPr>
          <a:lstStyle/>
          <a:p>
            <a:pPr eaLnBrk="0" hangingPunct="0"/>
            <a:r>
              <a:rPr lang="en-US" sz="1000" b="1" u="sng" dirty="0" smtClean="0">
                <a:latin typeface="Arial"/>
              </a:rPr>
              <a:t>SENIOR OPERATIONAL</a:t>
            </a:r>
          </a:p>
          <a:p>
            <a:pPr eaLnBrk="0" hangingPunct="0"/>
            <a:r>
              <a:rPr lang="en-US" sz="1000" dirty="0">
                <a:solidFill>
                  <a:srgbClr val="000000"/>
                </a:solidFill>
                <a:latin typeface="Arial"/>
              </a:rPr>
              <a:t>Regional/Group </a:t>
            </a:r>
            <a:r>
              <a:rPr lang="en-US" sz="1000" dirty="0" smtClean="0">
                <a:solidFill>
                  <a:srgbClr val="000000"/>
                </a:solidFill>
                <a:latin typeface="Arial"/>
              </a:rPr>
              <a:t>FS/UMO</a:t>
            </a:r>
          </a:p>
          <a:p>
            <a:pPr eaLnBrk="0" hangingPunct="0"/>
            <a:r>
              <a:rPr lang="en-US" sz="1000" dirty="0" smtClean="0">
                <a:solidFill>
                  <a:srgbClr val="000000"/>
                </a:solidFill>
                <a:latin typeface="Arial"/>
              </a:rPr>
              <a:t>Large Deck/Group </a:t>
            </a:r>
            <a:r>
              <a:rPr lang="en-US" sz="1000" dirty="0">
                <a:solidFill>
                  <a:srgbClr val="000000"/>
                </a:solidFill>
                <a:latin typeface="Arial"/>
              </a:rPr>
              <a:t>SMO</a:t>
            </a:r>
          </a:p>
          <a:p>
            <a:pPr eaLnBrk="0" hangingPunct="0"/>
            <a:r>
              <a:rPr lang="en-US" sz="1000" dirty="0">
                <a:solidFill>
                  <a:srgbClr val="000000"/>
                </a:solidFill>
                <a:latin typeface="Arial"/>
              </a:rPr>
              <a:t>Regimental </a:t>
            </a:r>
            <a:r>
              <a:rPr lang="en-US" sz="1000" dirty="0" smtClean="0">
                <a:solidFill>
                  <a:srgbClr val="000000"/>
                </a:solidFill>
                <a:latin typeface="Arial"/>
              </a:rPr>
              <a:t>Surgeon/</a:t>
            </a:r>
            <a:r>
              <a:rPr lang="en-US" sz="1000" dirty="0" err="1" smtClean="0">
                <a:solidFill>
                  <a:srgbClr val="000000"/>
                </a:solidFill>
                <a:latin typeface="Arial"/>
              </a:rPr>
              <a:t>MedBN</a:t>
            </a:r>
            <a:r>
              <a:rPr lang="en-US" sz="1000" dirty="0" smtClean="0">
                <a:solidFill>
                  <a:srgbClr val="000000"/>
                </a:solidFill>
                <a:latin typeface="Arial"/>
              </a:rPr>
              <a:t> staff</a:t>
            </a:r>
            <a:endParaRPr lang="en-US" sz="1000" dirty="0">
              <a:solidFill>
                <a:srgbClr val="000000"/>
              </a:solidFill>
              <a:latin typeface="Arial"/>
            </a:endParaRPr>
          </a:p>
        </p:txBody>
      </p:sp>
      <p:sp>
        <p:nvSpPr>
          <p:cNvPr id="8" name="TextBox 7"/>
          <p:cNvSpPr txBox="1"/>
          <p:nvPr/>
        </p:nvSpPr>
        <p:spPr>
          <a:xfrm>
            <a:off x="1019464" y="3081372"/>
            <a:ext cx="3302507" cy="861774"/>
          </a:xfrm>
          <a:prstGeom prst="rect">
            <a:avLst/>
          </a:prstGeom>
          <a:noFill/>
        </p:spPr>
        <p:txBody>
          <a:bodyPr wrap="none" rtlCol="0">
            <a:spAutoFit/>
          </a:bodyPr>
          <a:lstStyle/>
          <a:p>
            <a:pPr eaLnBrk="0" hangingPunct="0"/>
            <a:r>
              <a:rPr lang="en-US" sz="1000" dirty="0">
                <a:solidFill>
                  <a:srgbClr val="000000"/>
                </a:solidFill>
                <a:latin typeface="Arial"/>
              </a:rPr>
              <a:t>Fleet Surgical </a:t>
            </a:r>
            <a:r>
              <a:rPr lang="en-US" sz="1000" dirty="0" smtClean="0">
                <a:solidFill>
                  <a:srgbClr val="000000"/>
                </a:solidFill>
                <a:latin typeface="Arial"/>
              </a:rPr>
              <a:t>Team member, GHE </a:t>
            </a:r>
            <a:r>
              <a:rPr lang="en-US" sz="1000" dirty="0">
                <a:solidFill>
                  <a:srgbClr val="000000"/>
                </a:solidFill>
                <a:latin typeface="Arial"/>
              </a:rPr>
              <a:t>Staff </a:t>
            </a:r>
            <a:r>
              <a:rPr lang="en-US" sz="1000" dirty="0" smtClean="0">
                <a:solidFill>
                  <a:srgbClr val="000000"/>
                </a:solidFill>
                <a:latin typeface="Arial"/>
              </a:rPr>
              <a:t>Officer,</a:t>
            </a:r>
          </a:p>
          <a:p>
            <a:pPr eaLnBrk="0" hangingPunct="0"/>
            <a:r>
              <a:rPr lang="en-US" sz="1000" dirty="0" smtClean="0">
                <a:solidFill>
                  <a:srgbClr val="000000"/>
                </a:solidFill>
                <a:latin typeface="Arial"/>
                <a:cs typeface="Times New Roman" pitchFamily="18" charset="0"/>
              </a:rPr>
              <a:t>T-AH deployment, Individual </a:t>
            </a:r>
            <a:r>
              <a:rPr lang="en-US" sz="1000" dirty="0" err="1">
                <a:solidFill>
                  <a:srgbClr val="000000"/>
                </a:solidFill>
                <a:latin typeface="Arial"/>
                <a:cs typeface="Times New Roman" pitchFamily="18" charset="0"/>
              </a:rPr>
              <a:t>Augmentee</a:t>
            </a:r>
            <a:r>
              <a:rPr lang="en-US" sz="1000" dirty="0">
                <a:solidFill>
                  <a:srgbClr val="000000"/>
                </a:solidFill>
                <a:latin typeface="Arial"/>
                <a:cs typeface="Times New Roman" pitchFamily="18" charset="0"/>
              </a:rPr>
              <a:t> (AFG, </a:t>
            </a:r>
            <a:r>
              <a:rPr lang="en-US" sz="1000" dirty="0" err="1">
                <a:solidFill>
                  <a:srgbClr val="000000"/>
                </a:solidFill>
                <a:latin typeface="Arial"/>
                <a:cs typeface="Times New Roman" pitchFamily="18" charset="0"/>
              </a:rPr>
              <a:t>HoA</a:t>
            </a:r>
            <a:r>
              <a:rPr lang="en-US" sz="1000" dirty="0" smtClean="0">
                <a:solidFill>
                  <a:srgbClr val="000000"/>
                </a:solidFill>
                <a:latin typeface="Arial"/>
                <a:cs typeface="Times New Roman" pitchFamily="18" charset="0"/>
              </a:rPr>
              <a:t>)</a:t>
            </a:r>
          </a:p>
          <a:p>
            <a:pPr eaLnBrk="0" hangingPunct="0"/>
            <a:endParaRPr lang="en-US" sz="1000" dirty="0">
              <a:solidFill>
                <a:srgbClr val="EB6115"/>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r>
              <a:rPr lang="en-US" sz="1000" i="1" dirty="0" smtClean="0">
                <a:effectLst>
                  <a:outerShdw blurRad="38100" dist="38100" dir="2700000" algn="tl">
                    <a:srgbClr val="000000">
                      <a:alpha val="43137"/>
                    </a:srgbClr>
                  </a:outerShdw>
                </a:effectLst>
              </a:rPr>
              <a:t>Must complete at least one tour before in zone for CDR</a:t>
            </a:r>
            <a:endParaRPr lang="en-US" sz="10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939338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77"/>
          <p:cNvGrpSpPr>
            <a:grpSpLocks/>
          </p:cNvGrpSpPr>
          <p:nvPr/>
        </p:nvGrpSpPr>
        <p:grpSpPr bwMode="auto">
          <a:xfrm>
            <a:off x="563570" y="1897487"/>
            <a:ext cx="8310893" cy="380389"/>
            <a:chOff x="100" y="2555"/>
            <a:chExt cx="5664" cy="413"/>
          </a:xfrm>
        </p:grpSpPr>
        <p:sp>
          <p:nvSpPr>
            <p:cNvPr id="105" name="Line 79"/>
            <p:cNvSpPr>
              <a:spLocks noChangeShapeType="1"/>
            </p:cNvSpPr>
            <p:nvPr/>
          </p:nvSpPr>
          <p:spPr bwMode="auto">
            <a:xfrm flipV="1">
              <a:off x="202" y="2660"/>
              <a:ext cx="5467" cy="1"/>
            </a:xfrm>
            <a:prstGeom prst="line">
              <a:avLst/>
            </a:prstGeom>
            <a:noFill/>
            <a:ln w="25400">
              <a:solidFill>
                <a:schemeClr val="tx1"/>
              </a:solidFill>
              <a:round/>
              <a:headEnd/>
              <a:tailEnd type="triangle" w="med" len="med"/>
            </a:ln>
          </p:spPr>
          <p:txBody>
            <a:bodyPr wrap="none" anchor="ctr"/>
            <a:lstStyle/>
            <a:p>
              <a:pPr eaLnBrk="0" hangingPunct="0"/>
              <a:endParaRPr lang="en-US" sz="2400">
                <a:solidFill>
                  <a:srgbClr val="000000"/>
                </a:solidFill>
                <a:latin typeface="Arial"/>
              </a:endParaRPr>
            </a:p>
          </p:txBody>
        </p:sp>
        <p:sp>
          <p:nvSpPr>
            <p:cNvPr id="104" name="Rectangle 78"/>
            <p:cNvSpPr>
              <a:spLocks noChangeArrowheads="1"/>
            </p:cNvSpPr>
            <p:nvPr/>
          </p:nvSpPr>
          <p:spPr bwMode="auto">
            <a:xfrm>
              <a:off x="100" y="2601"/>
              <a:ext cx="5664" cy="367"/>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1600" dirty="0">
                  <a:solidFill>
                    <a:srgbClr val="000000"/>
                  </a:solidFill>
                  <a:latin typeface="Times New Roman" pitchFamily="18" charset="0"/>
                  <a:cs typeface="Times New Roman" pitchFamily="18" charset="0"/>
                </a:rPr>
                <a:t> </a:t>
              </a:r>
              <a:r>
                <a:rPr lang="en-US" sz="1400" b="1" dirty="0">
                  <a:solidFill>
                    <a:srgbClr val="000000"/>
                  </a:solidFill>
                  <a:latin typeface="Arial"/>
                  <a:cs typeface="Times New Roman" pitchFamily="18" charset="0"/>
                </a:rPr>
                <a:t> </a:t>
              </a:r>
              <a:r>
                <a:rPr lang="en-US" sz="1400" b="1" dirty="0" smtClean="0">
                  <a:solidFill>
                    <a:srgbClr val="000000"/>
                  </a:solidFill>
                  <a:latin typeface="Arial"/>
                  <a:cs typeface="Times New Roman" pitchFamily="18" charset="0"/>
                </a:rPr>
                <a:t>                                       </a:t>
              </a:r>
              <a:r>
                <a:rPr lang="en-US" sz="1000" b="1" dirty="0" smtClean="0">
                  <a:solidFill>
                    <a:srgbClr val="000000"/>
                  </a:solidFill>
                  <a:latin typeface="Arial"/>
                  <a:cs typeface="Times New Roman" pitchFamily="18" charset="0"/>
                </a:rPr>
                <a:t>6                                                12                                                    18                                          24         </a:t>
              </a:r>
              <a:r>
                <a:rPr lang="en-US" sz="1400" b="1" dirty="0" smtClean="0">
                  <a:solidFill>
                    <a:srgbClr val="000000"/>
                  </a:solidFill>
                  <a:latin typeface="Arial"/>
                  <a:cs typeface="Times New Roman" pitchFamily="18" charset="0"/>
                </a:rPr>
                <a:t>   </a:t>
              </a:r>
              <a:endParaRPr lang="en-US" sz="1400" b="1" dirty="0">
                <a:solidFill>
                  <a:srgbClr val="000000"/>
                </a:solidFill>
                <a:latin typeface="Arial"/>
                <a:cs typeface="Times New Roman" pitchFamily="18" charset="0"/>
              </a:endParaRPr>
            </a:p>
          </p:txBody>
        </p:sp>
        <p:sp>
          <p:nvSpPr>
            <p:cNvPr id="106" name="Line 80"/>
            <p:cNvSpPr>
              <a:spLocks noChangeShapeType="1"/>
            </p:cNvSpPr>
            <p:nvPr/>
          </p:nvSpPr>
          <p:spPr bwMode="auto">
            <a:xfrm>
              <a:off x="204" y="2555"/>
              <a:ext cx="0" cy="191"/>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5" name="Line 93"/>
            <p:cNvSpPr>
              <a:spLocks noChangeShapeType="1"/>
            </p:cNvSpPr>
            <p:nvPr/>
          </p:nvSpPr>
          <p:spPr bwMode="auto">
            <a:xfrm flipH="1">
              <a:off x="3788" y="2653"/>
              <a:ext cx="0" cy="80"/>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7" name="Line 95"/>
            <p:cNvSpPr>
              <a:spLocks noChangeShapeType="1"/>
            </p:cNvSpPr>
            <p:nvPr/>
          </p:nvSpPr>
          <p:spPr bwMode="auto">
            <a:xfrm>
              <a:off x="4766" y="2653"/>
              <a:ext cx="0" cy="68"/>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2" name="Line 100"/>
            <p:cNvSpPr>
              <a:spLocks noChangeShapeType="1"/>
            </p:cNvSpPr>
            <p:nvPr/>
          </p:nvSpPr>
          <p:spPr bwMode="auto">
            <a:xfrm>
              <a:off x="2555" y="2660"/>
              <a:ext cx="0" cy="73"/>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5" name="Line 103"/>
            <p:cNvSpPr>
              <a:spLocks noChangeShapeType="1"/>
            </p:cNvSpPr>
            <p:nvPr/>
          </p:nvSpPr>
          <p:spPr bwMode="auto">
            <a:xfrm flipH="1">
              <a:off x="1435" y="2674"/>
              <a:ext cx="0" cy="59"/>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grpSp>
      <p:sp>
        <p:nvSpPr>
          <p:cNvPr id="3091" name="Rectangle 80"/>
          <p:cNvSpPr>
            <a:spLocks noChangeArrowheads="1"/>
          </p:cNvSpPr>
          <p:nvPr/>
        </p:nvSpPr>
        <p:spPr bwMode="auto">
          <a:xfrm>
            <a:off x="1143000" y="381000"/>
            <a:ext cx="7744800" cy="553998"/>
          </a:xfrm>
          <a:prstGeom prst="rect">
            <a:avLst/>
          </a:prstGeom>
          <a:noFill/>
          <a:ln w="9525">
            <a:noFill/>
            <a:miter lim="800000"/>
            <a:headEnd/>
            <a:tailEnd/>
          </a:ln>
        </p:spPr>
        <p:txBody>
          <a:bodyPr wrap="square" lIns="0" tIns="0" rIns="0" bIns="0">
            <a:spAutoFit/>
          </a:bodyPr>
          <a:lstStyle/>
          <a:p>
            <a:pPr algn="ctr" eaLnBrk="0" hangingPunct="0"/>
            <a:r>
              <a:rPr lang="en-US" sz="3600" b="1" dirty="0" smtClean="0">
                <a:solidFill>
                  <a:srgbClr val="000000"/>
                </a:solidFill>
                <a:latin typeface="Arial"/>
                <a:cs typeface="Times New Roman" pitchFamily="18" charset="0"/>
              </a:rPr>
              <a:t>MC </a:t>
            </a:r>
            <a:r>
              <a:rPr lang="en-US" sz="3600" b="1" dirty="0" smtClean="0">
                <a:latin typeface="Arial"/>
                <a:cs typeface="Times New Roman" pitchFamily="18" charset="0"/>
              </a:rPr>
              <a:t>Undersea Medicine </a:t>
            </a:r>
            <a:r>
              <a:rPr lang="en-US" sz="3600" b="1" dirty="0" smtClean="0">
                <a:solidFill>
                  <a:srgbClr val="000000"/>
                </a:solidFill>
                <a:latin typeface="Arial"/>
                <a:cs typeface="Times New Roman" pitchFamily="18" charset="0"/>
              </a:rPr>
              <a:t>Planner</a:t>
            </a:r>
            <a:endParaRPr lang="en-US" sz="3600" b="1" dirty="0">
              <a:solidFill>
                <a:srgbClr val="000000"/>
              </a:solidFill>
              <a:latin typeface="Arial"/>
              <a:cs typeface="Times New Roman" pitchFamily="18" charset="0"/>
            </a:endParaRPr>
          </a:p>
        </p:txBody>
      </p:sp>
      <p:sp>
        <p:nvSpPr>
          <p:cNvPr id="57" name="AutoShape 28"/>
          <p:cNvSpPr>
            <a:spLocks noChangeArrowheads="1"/>
          </p:cNvSpPr>
          <p:nvPr/>
        </p:nvSpPr>
        <p:spPr bwMode="auto">
          <a:xfrm>
            <a:off x="6244019" y="2300123"/>
            <a:ext cx="1699564" cy="1733432"/>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SENIOR EXECUTIVE</a:t>
            </a:r>
          </a:p>
          <a:p>
            <a:pPr eaLnBrk="0" hangingPunct="0"/>
            <a:r>
              <a:rPr lang="en-US" sz="1000" dirty="0" smtClean="0">
                <a:solidFill>
                  <a:srgbClr val="000000"/>
                </a:solidFill>
                <a:latin typeface="Arial"/>
                <a:cs typeface="Times New Roman" pitchFamily="18" charset="0"/>
              </a:rPr>
              <a:t>TYCOM, Fleet, MEF</a:t>
            </a:r>
          </a:p>
          <a:p>
            <a:pPr eaLnBrk="0" hangingPunct="0"/>
            <a:r>
              <a:rPr lang="en-US" sz="1000" dirty="0">
                <a:latin typeface="Arial"/>
                <a:cs typeface="Times New Roman" pitchFamily="18" charset="0"/>
              </a:rPr>
              <a:t>Branch Head </a:t>
            </a:r>
            <a:r>
              <a:rPr lang="en-US" sz="1000" dirty="0" smtClean="0">
                <a:latin typeface="Arial"/>
                <a:cs typeface="Times New Roman" pitchFamily="18" charset="0"/>
              </a:rPr>
              <a:t>UM</a:t>
            </a:r>
            <a:endParaRPr lang="en-US" sz="1000" dirty="0" smtClean="0">
              <a:solidFill>
                <a:srgbClr val="000000"/>
              </a:solidFill>
              <a:latin typeface="Arial"/>
              <a:cs typeface="Times New Roman" pitchFamily="18" charset="0"/>
            </a:endParaRPr>
          </a:p>
          <a:p>
            <a:pPr marL="171450" indent="-171450" eaLnBrk="0" hangingPunct="0">
              <a:buFontTx/>
              <a:buChar char="-"/>
            </a:pPr>
            <a:r>
              <a:rPr lang="en-US" sz="1000" dirty="0" smtClean="0">
                <a:solidFill>
                  <a:srgbClr val="000000"/>
                </a:solidFill>
                <a:latin typeface="Arial"/>
                <a:cs typeface="Times New Roman" pitchFamily="18" charset="0"/>
              </a:rPr>
              <a:t>All nominative positions</a:t>
            </a:r>
          </a:p>
          <a:p>
            <a:pPr marL="171450" indent="-171450" eaLnBrk="0" hangingPunct="0">
              <a:buFontTx/>
              <a:buChar char="-"/>
            </a:pPr>
            <a:r>
              <a:rPr lang="en-US" sz="1000" dirty="0" smtClean="0">
                <a:solidFill>
                  <a:srgbClr val="000000"/>
                </a:solidFill>
                <a:latin typeface="Arial"/>
                <a:cs typeface="Times New Roman" pitchFamily="18" charset="0"/>
              </a:rPr>
              <a:t>Selected by corps chief</a:t>
            </a:r>
          </a:p>
          <a:p>
            <a:pPr marL="171450" indent="-171450" eaLnBrk="0" hangingPunct="0">
              <a:buFontTx/>
              <a:buChar char="-"/>
            </a:pPr>
            <a:r>
              <a:rPr lang="en-US" sz="1000" dirty="0" smtClean="0">
                <a:solidFill>
                  <a:srgbClr val="000000"/>
                </a:solidFill>
                <a:latin typeface="Arial"/>
                <a:cs typeface="Times New Roman" pitchFamily="18" charset="0"/>
              </a:rPr>
              <a:t>Must have significant</a:t>
            </a:r>
          </a:p>
          <a:p>
            <a:pPr eaLnBrk="0" hangingPunct="0"/>
            <a:r>
              <a:rPr lang="en-US" sz="1000" dirty="0" smtClean="0">
                <a:solidFill>
                  <a:srgbClr val="000000"/>
                </a:solidFill>
                <a:latin typeface="Arial"/>
                <a:cs typeface="Times New Roman" pitchFamily="18" charset="0"/>
              </a:rPr>
              <a:t>operational experience</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Talk to SL, detailer and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Corps Chief leadership to</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Inquire.</a:t>
            </a:r>
          </a:p>
        </p:txBody>
      </p:sp>
      <p:sp>
        <p:nvSpPr>
          <p:cNvPr id="58" name="AutoShape 29"/>
          <p:cNvSpPr>
            <a:spLocks noChangeArrowheads="1"/>
          </p:cNvSpPr>
          <p:nvPr/>
        </p:nvSpPr>
        <p:spPr bwMode="auto">
          <a:xfrm>
            <a:off x="713236" y="2297458"/>
            <a:ext cx="3711055" cy="1750541"/>
          </a:xfrm>
          <a:prstGeom prst="roundRect">
            <a:avLst>
              <a:gd name="adj" fmla="val 16667"/>
            </a:avLst>
          </a:prstGeom>
          <a:solidFill>
            <a:srgbClr val="CCECFF"/>
          </a:solidFill>
          <a:ln w="9525">
            <a:solidFill>
              <a:schemeClr val="tx1"/>
            </a:solidFill>
            <a:round/>
            <a:headEnd/>
            <a:tailEnd/>
          </a:ln>
        </p:spPr>
        <p:txBody>
          <a:bodyPr wrap="none" lIns="36576" numCol="2" anchor="ctr"/>
          <a:lstStyle/>
          <a:p>
            <a:pPr eaLnBrk="0" hangingPunct="0"/>
            <a:r>
              <a:rPr lang="en-US" sz="1000" b="1" u="sng" dirty="0" smtClean="0">
                <a:solidFill>
                  <a:srgbClr val="000000"/>
                </a:solidFill>
                <a:latin typeface="Arial"/>
                <a:cs typeface="Times New Roman" pitchFamily="18" charset="0"/>
              </a:rPr>
              <a:t>JUNIOR OPERATIONAL    </a:t>
            </a:r>
          </a:p>
          <a:p>
            <a:pPr eaLnBrk="0" hangingPunct="0"/>
            <a:r>
              <a:rPr lang="en-US" sz="1000" dirty="0" smtClean="0">
                <a:solidFill>
                  <a:srgbClr val="000000"/>
                </a:solidFill>
                <a:latin typeface="Arial"/>
                <a:cs typeface="Times New Roman" pitchFamily="18" charset="0"/>
              </a:rPr>
              <a:t>Unit UMO</a:t>
            </a:r>
          </a:p>
          <a:p>
            <a:pPr eaLnBrk="0" hangingPunct="0"/>
            <a:r>
              <a:rPr lang="en-US" sz="1000" dirty="0" smtClean="0">
                <a:solidFill>
                  <a:srgbClr val="000000"/>
                </a:solidFill>
                <a:latin typeface="Arial"/>
                <a:cs typeface="Times New Roman" pitchFamily="18" charset="0"/>
              </a:rPr>
              <a:t>Small Deck SMO</a:t>
            </a:r>
          </a:p>
          <a:p>
            <a:pPr eaLnBrk="0" hangingPunct="0"/>
            <a:r>
              <a:rPr lang="en-US" sz="1000" dirty="0" smtClean="0">
                <a:solidFill>
                  <a:srgbClr val="000000"/>
                </a:solidFill>
                <a:latin typeface="Arial"/>
                <a:cs typeface="Times New Roman" pitchFamily="18" charset="0"/>
              </a:rPr>
              <a:t>USMC Battalion Surgeon</a:t>
            </a: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91" name="Text Box 67"/>
          <p:cNvSpPr txBox="1">
            <a:spLocks noChangeArrowheads="1"/>
          </p:cNvSpPr>
          <p:nvPr/>
        </p:nvSpPr>
        <p:spPr bwMode="auto">
          <a:xfrm>
            <a:off x="218402" y="1134009"/>
            <a:ext cx="8707195" cy="779059"/>
          </a:xfrm>
          <a:prstGeom prst="rect">
            <a:avLst/>
          </a:prstGeom>
          <a:noFill/>
          <a:ln w="9525">
            <a:noFill/>
            <a:miter lim="800000"/>
            <a:headEnd/>
            <a:tailEnd/>
          </a:ln>
          <a:effectLst/>
        </p:spPr>
        <p:txBody>
          <a:bodyPr wrap="square">
            <a:spAutoFit/>
          </a:bodyPr>
          <a:lstStyle/>
          <a:p>
            <a:pPr eaLnBrk="0" hangingPunct="0">
              <a:lnSpc>
                <a:spcPct val="85000"/>
              </a:lnSpc>
              <a:defRPr/>
            </a:pPr>
            <a:r>
              <a:rPr lang="en-US" sz="1050" b="1" dirty="0">
                <a:solidFill>
                  <a:srgbClr val="000000"/>
                </a:solidFill>
                <a:latin typeface="Arial"/>
              </a:rPr>
              <a:t>Intent: </a:t>
            </a:r>
            <a:r>
              <a:rPr lang="en-US" sz="1050" dirty="0">
                <a:solidFill>
                  <a:srgbClr val="000000"/>
                </a:solidFill>
                <a:latin typeface="Arial"/>
              </a:rPr>
              <a:t>The Navy </a:t>
            </a:r>
            <a:r>
              <a:rPr lang="en-US" sz="1050" dirty="0" smtClean="0">
                <a:solidFill>
                  <a:srgbClr val="000000"/>
                </a:solidFill>
                <a:latin typeface="Arial"/>
              </a:rPr>
              <a:t>MC Career Progression slide displays the larger leadership and promotional spectrum with an operational focus.  This slide specifically addresses opportunities within the </a:t>
            </a:r>
            <a:r>
              <a:rPr lang="en-US" sz="1050" dirty="0" smtClean="0">
                <a:latin typeface="Arial"/>
              </a:rPr>
              <a:t>Undersea Medicine </a:t>
            </a:r>
            <a:r>
              <a:rPr lang="en-US" sz="1050" dirty="0" smtClean="0">
                <a:solidFill>
                  <a:srgbClr val="000000"/>
                </a:solidFill>
                <a:latin typeface="Arial"/>
              </a:rPr>
              <a:t>career pathway and suitable operational billets.</a:t>
            </a:r>
            <a:r>
              <a:rPr lang="en-US" sz="1050" dirty="0">
                <a:solidFill>
                  <a:srgbClr val="000000"/>
                </a:solidFill>
                <a:latin typeface="Arial"/>
              </a:rPr>
              <a:t/>
            </a:r>
            <a:br>
              <a:rPr lang="en-US" sz="1050" dirty="0">
                <a:solidFill>
                  <a:srgbClr val="000000"/>
                </a:solidFill>
                <a:latin typeface="Arial"/>
              </a:rPr>
            </a:br>
            <a:r>
              <a:rPr lang="en-US" sz="1050" b="1" dirty="0" smtClean="0">
                <a:solidFill>
                  <a:srgbClr val="000000"/>
                </a:solidFill>
                <a:latin typeface="Arial"/>
              </a:rPr>
              <a:t>Expectations</a:t>
            </a:r>
            <a:r>
              <a:rPr lang="en-US" sz="1050" b="1" dirty="0">
                <a:solidFill>
                  <a:srgbClr val="000000"/>
                </a:solidFill>
                <a:latin typeface="Arial"/>
              </a:rPr>
              <a:t>:</a:t>
            </a:r>
            <a:r>
              <a:rPr lang="en-US" sz="1050" dirty="0">
                <a:solidFill>
                  <a:srgbClr val="000000"/>
                </a:solidFill>
                <a:latin typeface="Arial"/>
              </a:rPr>
              <a:t> </a:t>
            </a:r>
            <a:r>
              <a:rPr lang="en-US" sz="1050" dirty="0" smtClean="0">
                <a:solidFill>
                  <a:srgbClr val="000000"/>
                </a:solidFill>
                <a:latin typeface="Arial"/>
              </a:rPr>
              <a:t>The career minded Navy Physician is expected to balance the demands of excellence as a physician against those of operational medicine leadership.  Maintaining currency in the three domains listed below is optimal and requires intentional career management.  The listed opportunities are illustrative but not exhaustive.  </a:t>
            </a:r>
            <a:endParaRPr lang="en-US" sz="1050" b="1" dirty="0">
              <a:solidFill>
                <a:srgbClr val="000000"/>
              </a:solidFill>
              <a:latin typeface="Arial"/>
            </a:endParaRPr>
          </a:p>
        </p:txBody>
      </p:sp>
      <p:sp>
        <p:nvSpPr>
          <p:cNvPr id="98" name="AutoShape 76"/>
          <p:cNvSpPr>
            <a:spLocks noChangeArrowheads="1"/>
          </p:cNvSpPr>
          <p:nvPr/>
        </p:nvSpPr>
        <p:spPr bwMode="auto">
          <a:xfrm>
            <a:off x="4424292" y="2298221"/>
            <a:ext cx="1810447" cy="1735334"/>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EXECUTIVE OPERATIONAL</a:t>
            </a:r>
          </a:p>
          <a:p>
            <a:pPr eaLnBrk="0" hangingPunct="0"/>
            <a:r>
              <a:rPr lang="en-US" sz="1000" dirty="0" smtClean="0">
                <a:solidFill>
                  <a:srgbClr val="000000"/>
                </a:solidFill>
                <a:latin typeface="Arial"/>
                <a:cs typeface="Times New Roman" pitchFamily="18" charset="0"/>
              </a:rPr>
              <a:t>Group </a:t>
            </a:r>
            <a:r>
              <a:rPr lang="en-US" sz="1000" dirty="0">
                <a:solidFill>
                  <a:srgbClr val="000000"/>
                </a:solidFill>
                <a:latin typeface="Arial"/>
                <a:cs typeface="Times New Roman" pitchFamily="18" charset="0"/>
              </a:rPr>
              <a:t>UMO</a:t>
            </a:r>
          </a:p>
          <a:p>
            <a:pPr eaLnBrk="0" hangingPunct="0"/>
            <a:r>
              <a:rPr lang="en-US" sz="1000" dirty="0" smtClean="0">
                <a:solidFill>
                  <a:srgbClr val="000000"/>
                </a:solidFill>
                <a:latin typeface="Arial"/>
                <a:cs typeface="Times New Roman" pitchFamily="18" charset="0"/>
              </a:rPr>
              <a:t>CATF Surgeon/FST OIC</a:t>
            </a:r>
          </a:p>
          <a:p>
            <a:pPr eaLnBrk="0" hangingPunct="0"/>
            <a:r>
              <a:rPr lang="en-US" sz="1000" dirty="0" smtClean="0">
                <a:solidFill>
                  <a:srgbClr val="000000"/>
                </a:solidFill>
                <a:latin typeface="Arial"/>
                <a:cs typeface="Times New Roman" pitchFamily="18" charset="0"/>
              </a:rPr>
              <a:t>MARDIV/MLG/Wing Surgeon</a:t>
            </a:r>
          </a:p>
          <a:p>
            <a:pPr eaLnBrk="0" hangingPunct="0"/>
            <a:r>
              <a:rPr lang="en-US" sz="1000" dirty="0" smtClean="0">
                <a:solidFill>
                  <a:srgbClr val="000000"/>
                </a:solidFill>
                <a:latin typeface="Arial"/>
                <a:cs typeface="Times New Roman" pitchFamily="18" charset="0"/>
              </a:rPr>
              <a:t>T-AH Director</a:t>
            </a:r>
          </a:p>
          <a:p>
            <a:pPr eaLnBrk="0" hangingPunct="0"/>
            <a:r>
              <a:rPr lang="en-US" sz="1000" dirty="0" smtClean="0">
                <a:solidFill>
                  <a:srgbClr val="000000"/>
                </a:solidFill>
                <a:latin typeface="Arial"/>
                <a:cs typeface="Times New Roman" pitchFamily="18" charset="0"/>
              </a:rPr>
              <a:t>Senior GHE billet</a:t>
            </a:r>
          </a:p>
          <a:p>
            <a:pPr eaLnBrk="0" hangingPunct="0"/>
            <a:r>
              <a:rPr lang="en-US" sz="1000" dirty="0" smtClean="0">
                <a:latin typeface="Arial"/>
                <a:cs typeface="Times New Roman" pitchFamily="18" charset="0"/>
              </a:rPr>
              <a:t>NUMI OIC </a:t>
            </a:r>
          </a:p>
          <a:p>
            <a:pPr eaLnBrk="0" hangingPunct="0"/>
            <a:r>
              <a:rPr lang="en-US" sz="1000" dirty="0" smtClean="0">
                <a:latin typeface="Arial"/>
                <a:cs typeface="Times New Roman" pitchFamily="18" charset="0"/>
              </a:rPr>
              <a:t>PEP with UK </a:t>
            </a:r>
          </a:p>
          <a:p>
            <a:pPr eaLnBrk="0" hangingPunct="0"/>
            <a:r>
              <a:rPr lang="en-US" sz="1000" dirty="0" smtClean="0">
                <a:latin typeface="Arial"/>
                <a:cs typeface="Times New Roman" pitchFamily="18" charset="0"/>
              </a:rPr>
              <a:t>Research Commands </a:t>
            </a:r>
            <a:endParaRPr lang="en-US" sz="1000" dirty="0">
              <a:latin typeface="Arial"/>
              <a:cs typeface="Times New Roman" pitchFamily="18" charset="0"/>
            </a:endParaRPr>
          </a:p>
        </p:txBody>
      </p:sp>
      <p:sp>
        <p:nvSpPr>
          <p:cNvPr id="110" name="AutoShape 75"/>
          <p:cNvSpPr>
            <a:spLocks noChangeArrowheads="1"/>
          </p:cNvSpPr>
          <p:nvPr/>
        </p:nvSpPr>
        <p:spPr bwMode="auto">
          <a:xfrm>
            <a:off x="737452" y="4055864"/>
            <a:ext cx="3686839" cy="699487"/>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rPr>
              <a:t>Res/Fellowship/Board Cert  </a:t>
            </a:r>
            <a:r>
              <a:rPr lang="en-US" sz="1000" b="1" dirty="0" smtClean="0">
                <a:effectLst>
                  <a:outerShdw blurRad="38100" dist="38100" dir="2700000" algn="tl">
                    <a:srgbClr val="000000">
                      <a:alpha val="43137"/>
                    </a:srgbClr>
                  </a:outerShdw>
                </a:effectLst>
                <a:latin typeface="Arial"/>
                <a:sym typeface="Wingdings" panose="05000000000000000000" pitchFamily="2" charset="2"/>
              </a:rPr>
              <a:t> </a:t>
            </a:r>
            <a:r>
              <a:rPr lang="en-US" sz="1000" i="1" dirty="0" smtClean="0">
                <a:effectLst>
                  <a:outerShdw blurRad="38100" dist="38100" dir="2700000" algn="tl">
                    <a:srgbClr val="000000">
                      <a:alpha val="43137"/>
                    </a:srgbClr>
                  </a:outerShdw>
                </a:effectLst>
                <a:latin typeface="Arial"/>
                <a:sym typeface="Wingdings" panose="05000000000000000000" pitchFamily="2" charset="2"/>
              </a:rPr>
              <a:t>Must be board certified by CDR</a:t>
            </a:r>
            <a:endParaRPr lang="en-US" sz="1000" i="1" dirty="0" smtClean="0">
              <a:effectLst>
                <a:outerShdw blurRad="38100" dist="38100" dir="2700000" algn="tl">
                  <a:srgbClr val="000000">
                    <a:alpha val="43137"/>
                  </a:srgbClr>
                </a:outerShdw>
              </a:effectLst>
              <a:latin typeface="Arial"/>
            </a:endParaRPr>
          </a:p>
          <a:p>
            <a:pPr eaLnBrk="0" hangingPunct="0"/>
            <a:r>
              <a:rPr lang="en-US" sz="1000" dirty="0" smtClean="0">
                <a:solidFill>
                  <a:srgbClr val="000000"/>
                </a:solidFill>
                <a:latin typeface="Arial"/>
              </a:rPr>
              <a:t>USU Assistant Professor</a:t>
            </a:r>
          </a:p>
          <a:p>
            <a:pPr eaLnBrk="0" hangingPunct="0"/>
            <a:r>
              <a:rPr lang="en-US" sz="1000" dirty="0" smtClean="0">
                <a:solidFill>
                  <a:srgbClr val="000000"/>
                </a:solidFill>
                <a:latin typeface="Arial"/>
              </a:rPr>
              <a:t>MEC Committee Member</a:t>
            </a:r>
          </a:p>
          <a:p>
            <a:pPr eaLnBrk="0" hangingPunct="0"/>
            <a:r>
              <a:rPr lang="en-US" sz="1000" dirty="0" smtClean="0">
                <a:solidFill>
                  <a:srgbClr val="000000"/>
                </a:solidFill>
                <a:latin typeface="Arial"/>
              </a:rPr>
              <a:t>House Staff Council</a:t>
            </a:r>
          </a:p>
        </p:txBody>
      </p:sp>
      <p:sp>
        <p:nvSpPr>
          <p:cNvPr id="111" name="AutoShape 76"/>
          <p:cNvSpPr>
            <a:spLocks noChangeArrowheads="1"/>
          </p:cNvSpPr>
          <p:nvPr/>
        </p:nvSpPr>
        <p:spPr bwMode="auto">
          <a:xfrm>
            <a:off x="4415012" y="4033556"/>
            <a:ext cx="1829875" cy="713160"/>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Associate Master Clinician</a:t>
            </a:r>
          </a:p>
          <a:p>
            <a:pPr eaLnBrk="0" hangingPunct="0"/>
            <a:r>
              <a:rPr lang="en-US" sz="1000" dirty="0" smtClean="0">
                <a:latin typeface="Arial"/>
                <a:cs typeface="Times New Roman" pitchFamily="18" charset="0"/>
              </a:rPr>
              <a:t>USU Associate Professor</a:t>
            </a:r>
          </a:p>
          <a:p>
            <a:pPr eaLnBrk="0" hangingPunct="0"/>
            <a:r>
              <a:rPr lang="en-US" sz="1000" dirty="0" smtClean="0">
                <a:latin typeface="Arial"/>
                <a:cs typeface="Times New Roman" pitchFamily="18" charset="0"/>
              </a:rPr>
              <a:t>Med Exec Committee Chair</a:t>
            </a:r>
          </a:p>
          <a:p>
            <a:pPr eaLnBrk="0" hangingPunct="0"/>
            <a:endParaRPr lang="en-US" sz="1000" dirty="0">
              <a:solidFill>
                <a:srgbClr val="000000"/>
              </a:solidFill>
              <a:latin typeface="Arial"/>
              <a:cs typeface="Times New Roman" pitchFamily="18" charset="0"/>
            </a:endParaRPr>
          </a:p>
        </p:txBody>
      </p:sp>
      <p:sp>
        <p:nvSpPr>
          <p:cNvPr id="112" name="AutoShape 28"/>
          <p:cNvSpPr>
            <a:spLocks noChangeArrowheads="1"/>
          </p:cNvSpPr>
          <p:nvPr/>
        </p:nvSpPr>
        <p:spPr bwMode="auto">
          <a:xfrm>
            <a:off x="6255787" y="4041420"/>
            <a:ext cx="1687795" cy="705295"/>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Master Clinician</a:t>
            </a:r>
          </a:p>
          <a:p>
            <a:pPr eaLnBrk="0" hangingPunct="0"/>
            <a:r>
              <a:rPr lang="en-US" sz="1000" dirty="0" smtClean="0">
                <a:solidFill>
                  <a:srgbClr val="000000"/>
                </a:solidFill>
                <a:latin typeface="Arial"/>
                <a:cs typeface="Times New Roman" pitchFamily="18" charset="0"/>
              </a:rPr>
              <a:t>USU Professor</a:t>
            </a:r>
          </a:p>
          <a:p>
            <a:pPr eaLnBrk="0" hangingPunct="0"/>
            <a:r>
              <a:rPr lang="en-US" sz="1000" dirty="0" smtClean="0">
                <a:solidFill>
                  <a:srgbClr val="000000"/>
                </a:solidFill>
                <a:latin typeface="Arial"/>
                <a:cs typeface="Times New Roman" pitchFamily="18" charset="0"/>
              </a:rPr>
              <a:t>Specialty Leader</a:t>
            </a:r>
          </a:p>
        </p:txBody>
      </p:sp>
      <p:pic>
        <p:nvPicPr>
          <p:cNvPr id="92"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67" r="10412" b="65895"/>
          <a:stretch/>
        </p:blipFill>
        <p:spPr bwMode="auto">
          <a:xfrm>
            <a:off x="6553705" y="2007091"/>
            <a:ext cx="426840" cy="270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641" r="29050" b="71346"/>
          <a:stretch/>
        </p:blipFill>
        <p:spPr bwMode="auto">
          <a:xfrm>
            <a:off x="4623740" y="2018479"/>
            <a:ext cx="292762" cy="271901"/>
          </a:xfrm>
          <a:prstGeom prst="rect">
            <a:avLst/>
          </a:prstGeom>
          <a:solidFill>
            <a:srgbClr val="CCECFF"/>
          </a:solidFill>
          <a:ln>
            <a:noFill/>
          </a:ln>
          <a:effectLst>
            <a:softEdge rad="25400"/>
          </a:effectLst>
          <a:extLst/>
        </p:spPr>
      </p:pic>
      <p:pic>
        <p:nvPicPr>
          <p:cNvPr id="94"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298" t="1510" r="28267" b="69953"/>
          <a:stretch/>
        </p:blipFill>
        <p:spPr bwMode="auto">
          <a:xfrm>
            <a:off x="2759647" y="2019064"/>
            <a:ext cx="297183" cy="281120"/>
          </a:xfrm>
          <a:prstGeom prst="rect">
            <a:avLst/>
          </a:prstGeom>
          <a:noFill/>
          <a:ln>
            <a:noFill/>
          </a:ln>
          <a:effectLst>
            <a:softEdge rad="25400"/>
          </a:effectLst>
          <a:extLst/>
        </p:spPr>
      </p:pic>
      <p:pic>
        <p:nvPicPr>
          <p:cNvPr id="95"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341" t="1634" r="18549" b="68868"/>
          <a:stretch/>
        </p:blipFill>
        <p:spPr bwMode="auto">
          <a:xfrm>
            <a:off x="963966" y="2028131"/>
            <a:ext cx="284719" cy="269328"/>
          </a:xfrm>
          <a:prstGeom prst="rect">
            <a:avLst/>
          </a:prstGeom>
          <a:noFill/>
          <a:ln>
            <a:noFill/>
          </a:ln>
          <a:effectLst>
            <a:softEdge rad="254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rot="16200000">
            <a:off x="-1013026" y="3889273"/>
            <a:ext cx="3004349" cy="492443"/>
          </a:xfrm>
          <a:prstGeom prst="rect">
            <a:avLst/>
          </a:prstGeom>
          <a:noFill/>
        </p:spPr>
        <p:txBody>
          <a:bodyPr wrap="none" rtlCol="0">
            <a:spAutoFit/>
          </a:bodyPr>
          <a:lstStyle/>
          <a:p>
            <a:pPr algn="ctr"/>
            <a:r>
              <a:rPr lang="en-US" sz="1400" b="1" u="sng" dirty="0" smtClean="0"/>
              <a:t>Opportunities</a:t>
            </a:r>
          </a:p>
          <a:p>
            <a:pPr algn="ctr"/>
            <a:r>
              <a:rPr lang="en-US" sz="1200" u="sng" dirty="0" smtClean="0"/>
              <a:t>Educational</a:t>
            </a:r>
            <a:r>
              <a:rPr lang="en-US" sz="1200" dirty="0" smtClean="0"/>
              <a:t>  </a:t>
            </a:r>
            <a:r>
              <a:rPr lang="en-US" sz="1200" u="sng" dirty="0" smtClean="0"/>
              <a:t> Clinical</a:t>
            </a:r>
            <a:r>
              <a:rPr lang="en-US" sz="1200" dirty="0" smtClean="0"/>
              <a:t>              </a:t>
            </a:r>
            <a:r>
              <a:rPr lang="en-US" sz="1200" u="sng" dirty="0" smtClean="0"/>
              <a:t>Operational</a:t>
            </a:r>
            <a:endParaRPr lang="en-US" sz="1200" u="sng" dirty="0"/>
          </a:p>
        </p:txBody>
      </p:sp>
      <p:sp>
        <p:nvSpPr>
          <p:cNvPr id="34" name="AutoShape 29"/>
          <p:cNvSpPr>
            <a:spLocks noChangeArrowheads="1"/>
          </p:cNvSpPr>
          <p:nvPr/>
        </p:nvSpPr>
        <p:spPr bwMode="auto">
          <a:xfrm>
            <a:off x="737452" y="4762443"/>
            <a:ext cx="3685622" cy="705296"/>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BROC/BMDOC, AROC/AMDOC</a:t>
            </a:r>
            <a:endParaRPr lang="en-US" sz="1000" dirty="0">
              <a:solidFill>
                <a:srgbClr val="000000"/>
              </a:solidFill>
              <a:latin typeface="Arial"/>
              <a:cs typeface="Times New Roman" pitchFamily="18" charset="0"/>
            </a:endParaRPr>
          </a:p>
          <a:p>
            <a:pPr eaLnBrk="0" hangingPunct="0"/>
            <a:r>
              <a:rPr lang="en-US" sz="1000" dirty="0">
                <a:solidFill>
                  <a:srgbClr val="000000"/>
                </a:solidFill>
                <a:latin typeface="Arial"/>
                <a:cs typeface="Times New Roman" pitchFamily="18" charset="0"/>
              </a:rPr>
              <a:t>LSS </a:t>
            </a:r>
            <a:r>
              <a:rPr lang="en-US" sz="1000" dirty="0" smtClean="0">
                <a:solidFill>
                  <a:srgbClr val="000000"/>
                </a:solidFill>
                <a:latin typeface="Arial"/>
                <a:cs typeface="Times New Roman" pitchFamily="18" charset="0"/>
              </a:rPr>
              <a:t>Green/Yellow Belt</a:t>
            </a:r>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JPME1</a:t>
            </a:r>
          </a:p>
          <a:p>
            <a:pPr eaLnBrk="0" hangingPunct="0"/>
            <a:r>
              <a:rPr lang="en-US" sz="1000" dirty="0" smtClean="0">
                <a:solidFill>
                  <a:srgbClr val="000000"/>
                </a:solidFill>
                <a:latin typeface="Arial"/>
                <a:cs typeface="Times New Roman" pitchFamily="18" charset="0"/>
              </a:rPr>
              <a:t>Tropical Medicine/Med Excellence</a:t>
            </a:r>
            <a:endParaRPr lang="en-US" sz="1000" dirty="0">
              <a:solidFill>
                <a:srgbClr val="000000"/>
              </a:solidFill>
              <a:latin typeface="Arial"/>
              <a:cs typeface="Times New Roman" pitchFamily="18" charset="0"/>
            </a:endParaRPr>
          </a:p>
        </p:txBody>
      </p:sp>
      <p:sp>
        <p:nvSpPr>
          <p:cNvPr id="35" name="AutoShape 29"/>
          <p:cNvSpPr>
            <a:spLocks noChangeArrowheads="1"/>
          </p:cNvSpPr>
          <p:nvPr/>
        </p:nvSpPr>
        <p:spPr bwMode="auto">
          <a:xfrm>
            <a:off x="4424291" y="4754579"/>
            <a:ext cx="1819728"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i="1"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in Public Health</a:t>
            </a:r>
          </a:p>
          <a:p>
            <a:pPr eaLnBrk="0" hangingPunct="0"/>
            <a:r>
              <a:rPr lang="en-US" sz="1000" dirty="0" smtClean="0">
                <a:solidFill>
                  <a:srgbClr val="000000"/>
                </a:solidFill>
                <a:latin typeface="Arial"/>
                <a:cs typeface="Times New Roman" pitchFamily="18" charset="0"/>
              </a:rPr>
              <a:t>LSS Black Belt</a:t>
            </a:r>
          </a:p>
          <a:p>
            <a:pPr eaLnBrk="0" hangingPunct="0"/>
            <a:r>
              <a:rPr lang="en-US" sz="1000" dirty="0" smtClean="0">
                <a:solidFill>
                  <a:srgbClr val="000000"/>
                </a:solidFill>
                <a:latin typeface="Arial"/>
                <a:cs typeface="Times New Roman" pitchFamily="18" charset="0"/>
              </a:rPr>
              <a:t>JPME2</a:t>
            </a:r>
          </a:p>
          <a:p>
            <a:pPr eaLnBrk="0" hangingPunct="0"/>
            <a:r>
              <a:rPr lang="en-US" sz="1000" dirty="0" smtClean="0">
                <a:solidFill>
                  <a:srgbClr val="000000"/>
                </a:solidFill>
                <a:latin typeface="Arial"/>
                <a:cs typeface="Times New Roman" pitchFamily="18" charset="0"/>
              </a:rPr>
              <a:t>Peer Reviewer</a:t>
            </a: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7" name="AutoShape 29"/>
          <p:cNvSpPr>
            <a:spLocks noChangeArrowheads="1"/>
          </p:cNvSpPr>
          <p:nvPr/>
        </p:nvSpPr>
        <p:spPr bwMode="auto">
          <a:xfrm>
            <a:off x="6255787" y="4754579"/>
            <a:ext cx="1687795"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Degree- MBA, MHA</a:t>
            </a:r>
          </a:p>
          <a:p>
            <a:pPr eaLnBrk="0" hangingPunct="0"/>
            <a:r>
              <a:rPr lang="en-US" sz="1000" dirty="0" smtClean="0">
                <a:solidFill>
                  <a:srgbClr val="000000"/>
                </a:solidFill>
                <a:latin typeface="Arial"/>
                <a:cs typeface="Times New Roman" pitchFamily="18" charset="0"/>
              </a:rPr>
              <a:t>LSS Master Black Belt</a:t>
            </a:r>
          </a:p>
          <a:p>
            <a:pPr eaLnBrk="0" hangingPunct="0"/>
            <a:r>
              <a:rPr lang="en-US" sz="1000" dirty="0" smtClean="0">
                <a:solidFill>
                  <a:srgbClr val="000000"/>
                </a:solidFill>
                <a:latin typeface="Arial"/>
                <a:cs typeface="Times New Roman" pitchFamily="18" charset="0"/>
              </a:rPr>
              <a:t>Navy Senior Leader Course</a:t>
            </a:r>
          </a:p>
          <a:p>
            <a:pPr eaLnBrk="0" hangingPunct="0"/>
            <a:r>
              <a:rPr lang="en-US" sz="1000" dirty="0" smtClean="0">
                <a:solidFill>
                  <a:srgbClr val="000000"/>
                </a:solidFill>
                <a:latin typeface="Arial"/>
                <a:cs typeface="Times New Roman" pitchFamily="18" charset="0"/>
              </a:rPr>
              <a:t>Naval War College</a:t>
            </a:r>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8" name="TextBox 37"/>
          <p:cNvSpPr txBox="1"/>
          <p:nvPr/>
        </p:nvSpPr>
        <p:spPr>
          <a:xfrm>
            <a:off x="737452" y="5475603"/>
            <a:ext cx="7206130" cy="1015663"/>
          </a:xfrm>
          <a:prstGeom prst="rect">
            <a:avLst/>
          </a:prstGeom>
          <a:noFill/>
          <a:ln>
            <a:solidFill>
              <a:schemeClr val="tx1"/>
            </a:solidFill>
            <a:prstDash val="solid"/>
          </a:ln>
        </p:spPr>
        <p:txBody>
          <a:bodyPr wrap="square" rtlCol="0">
            <a:spAutoFit/>
          </a:bodyPr>
          <a:lstStyle/>
          <a:p>
            <a:r>
              <a:rPr lang="en-US" sz="1000" b="1" dirty="0"/>
              <a:t>Operational </a:t>
            </a:r>
            <a:r>
              <a:rPr lang="en-US" sz="1000" b="1" dirty="0" smtClean="0"/>
              <a:t>Billets </a:t>
            </a:r>
            <a:r>
              <a:rPr lang="en-US" sz="1000" dirty="0" smtClean="0"/>
              <a:t>are </a:t>
            </a:r>
            <a:r>
              <a:rPr lang="en-US" sz="1000" dirty="0"/>
              <a:t>central to career </a:t>
            </a:r>
            <a:r>
              <a:rPr lang="en-US" sz="1000" dirty="0" smtClean="0"/>
              <a:t>progression and to the development of operational competency.  You should have completed at least one tour by the time you are in zone for CDR, if not more.  A senior operational tour or exec operational tour should be complete by the time you are in zone for CAPT.  Executive Operational billets are increasingly nominative.</a:t>
            </a:r>
            <a:r>
              <a:rPr lang="en-US" sz="1000" dirty="0"/>
              <a:t/>
            </a:r>
            <a:br>
              <a:rPr lang="en-US" sz="1000" dirty="0"/>
            </a:br>
            <a:r>
              <a:rPr lang="en-US" sz="1000" b="1" dirty="0" smtClean="0"/>
              <a:t>MTF Leadership </a:t>
            </a:r>
            <a:r>
              <a:rPr lang="en-US" sz="1000" dirty="0" smtClean="0"/>
              <a:t>demonstrates clinical expertise and leadership: Chairing committees, leading divisions, departments and directorates.  The guidance above does not supplant but rather compliments demonstrating operational and clinical expertise.</a:t>
            </a:r>
            <a:endParaRPr lang="en-US" sz="1000" b="1" dirty="0" smtClean="0"/>
          </a:p>
          <a:p>
            <a:r>
              <a:rPr lang="en-US" sz="1000" b="1" dirty="0" smtClean="0">
                <a:solidFill>
                  <a:srgbClr val="000000"/>
                </a:solidFill>
                <a:latin typeface="Arial"/>
              </a:rPr>
              <a:t>Bottom Line</a:t>
            </a:r>
            <a:r>
              <a:rPr lang="en-US" sz="1000" dirty="0" smtClean="0">
                <a:solidFill>
                  <a:srgbClr val="000000"/>
                </a:solidFill>
                <a:latin typeface="Arial"/>
              </a:rPr>
              <a:t>: </a:t>
            </a:r>
            <a:r>
              <a:rPr lang="en-US" sz="1000" dirty="0">
                <a:solidFill>
                  <a:srgbClr val="000000"/>
                </a:solidFill>
                <a:latin typeface="Arial"/>
              </a:rPr>
              <a:t>Keeping operational currency </a:t>
            </a:r>
            <a:r>
              <a:rPr lang="en-US" sz="1000" dirty="0" smtClean="0">
                <a:solidFill>
                  <a:srgbClr val="000000"/>
                </a:solidFill>
                <a:latin typeface="Arial"/>
              </a:rPr>
              <a:t>and relevancy will </a:t>
            </a:r>
            <a:r>
              <a:rPr lang="en-US" sz="1000" dirty="0">
                <a:solidFill>
                  <a:srgbClr val="000000"/>
                </a:solidFill>
                <a:latin typeface="Arial"/>
              </a:rPr>
              <a:t>be critical moving forward to justify Navy Medicine in uniform</a:t>
            </a:r>
            <a:r>
              <a:rPr lang="en-US" sz="1000" dirty="0" smtClean="0">
                <a:solidFill>
                  <a:srgbClr val="000000"/>
                </a:solidFill>
                <a:latin typeface="Arial"/>
              </a:rPr>
              <a:t>.</a:t>
            </a:r>
            <a:endParaRPr lang="en-US" sz="1000" b="1" dirty="0">
              <a:solidFill>
                <a:srgbClr val="000000"/>
              </a:solidFill>
              <a:latin typeface="Arial"/>
            </a:endParaRPr>
          </a:p>
        </p:txBody>
      </p:sp>
      <p:sp>
        <p:nvSpPr>
          <p:cNvPr id="7" name="TextBox 6"/>
          <p:cNvSpPr txBox="1"/>
          <p:nvPr/>
        </p:nvSpPr>
        <p:spPr>
          <a:xfrm>
            <a:off x="2330787" y="2436965"/>
            <a:ext cx="2084225" cy="707886"/>
          </a:xfrm>
          <a:prstGeom prst="rect">
            <a:avLst/>
          </a:prstGeom>
          <a:noFill/>
        </p:spPr>
        <p:txBody>
          <a:bodyPr wrap="none" rtlCol="0">
            <a:spAutoFit/>
          </a:bodyPr>
          <a:lstStyle/>
          <a:p>
            <a:pPr eaLnBrk="0" hangingPunct="0"/>
            <a:r>
              <a:rPr lang="en-US" sz="1000" b="1" u="sng" dirty="0" smtClean="0">
                <a:latin typeface="Arial"/>
              </a:rPr>
              <a:t>SENIOR OPERATIONAL</a:t>
            </a:r>
          </a:p>
          <a:p>
            <a:pPr eaLnBrk="0" hangingPunct="0"/>
            <a:r>
              <a:rPr lang="en-US" sz="1000" dirty="0" smtClean="0">
                <a:solidFill>
                  <a:srgbClr val="000000"/>
                </a:solidFill>
                <a:latin typeface="Arial"/>
              </a:rPr>
              <a:t>Regional/Group UMO</a:t>
            </a:r>
          </a:p>
          <a:p>
            <a:pPr eaLnBrk="0" hangingPunct="0"/>
            <a:r>
              <a:rPr lang="en-US" sz="1000" dirty="0" smtClean="0">
                <a:solidFill>
                  <a:srgbClr val="000000"/>
                </a:solidFill>
                <a:latin typeface="Arial"/>
              </a:rPr>
              <a:t>Large Deck/Group </a:t>
            </a:r>
            <a:r>
              <a:rPr lang="en-US" sz="1000" dirty="0">
                <a:solidFill>
                  <a:srgbClr val="000000"/>
                </a:solidFill>
                <a:latin typeface="Arial"/>
              </a:rPr>
              <a:t>SMO</a:t>
            </a:r>
          </a:p>
          <a:p>
            <a:pPr eaLnBrk="0" hangingPunct="0"/>
            <a:r>
              <a:rPr lang="en-US" sz="1000" dirty="0">
                <a:solidFill>
                  <a:srgbClr val="000000"/>
                </a:solidFill>
                <a:latin typeface="Arial"/>
              </a:rPr>
              <a:t>Regimental </a:t>
            </a:r>
            <a:r>
              <a:rPr lang="en-US" sz="1000" dirty="0" smtClean="0">
                <a:solidFill>
                  <a:srgbClr val="000000"/>
                </a:solidFill>
                <a:latin typeface="Arial"/>
              </a:rPr>
              <a:t>Surgeon/</a:t>
            </a:r>
            <a:r>
              <a:rPr lang="en-US" sz="1000" dirty="0" err="1" smtClean="0">
                <a:solidFill>
                  <a:srgbClr val="000000"/>
                </a:solidFill>
                <a:latin typeface="Arial"/>
              </a:rPr>
              <a:t>MedBN</a:t>
            </a:r>
            <a:r>
              <a:rPr lang="en-US" sz="1000" dirty="0" smtClean="0">
                <a:solidFill>
                  <a:srgbClr val="000000"/>
                </a:solidFill>
                <a:latin typeface="Arial"/>
              </a:rPr>
              <a:t> staff</a:t>
            </a:r>
            <a:endParaRPr lang="en-US" sz="1000" dirty="0">
              <a:solidFill>
                <a:srgbClr val="000000"/>
              </a:solidFill>
              <a:latin typeface="Arial"/>
            </a:endParaRPr>
          </a:p>
        </p:txBody>
      </p:sp>
      <p:sp>
        <p:nvSpPr>
          <p:cNvPr id="8" name="TextBox 7"/>
          <p:cNvSpPr txBox="1"/>
          <p:nvPr/>
        </p:nvSpPr>
        <p:spPr>
          <a:xfrm>
            <a:off x="1019464" y="3081372"/>
            <a:ext cx="3405099" cy="1015663"/>
          </a:xfrm>
          <a:prstGeom prst="rect">
            <a:avLst/>
          </a:prstGeom>
          <a:noFill/>
        </p:spPr>
        <p:txBody>
          <a:bodyPr wrap="none" rtlCol="0">
            <a:spAutoFit/>
          </a:bodyPr>
          <a:lstStyle/>
          <a:p>
            <a:pPr eaLnBrk="0" hangingPunct="0"/>
            <a:r>
              <a:rPr lang="en-US" sz="1000" dirty="0">
                <a:solidFill>
                  <a:srgbClr val="000000"/>
                </a:solidFill>
                <a:latin typeface="Arial"/>
              </a:rPr>
              <a:t>Fleet Surgical </a:t>
            </a:r>
            <a:r>
              <a:rPr lang="en-US" sz="1000" dirty="0" smtClean="0">
                <a:solidFill>
                  <a:srgbClr val="000000"/>
                </a:solidFill>
                <a:latin typeface="Arial"/>
              </a:rPr>
              <a:t>Team member, GHE </a:t>
            </a:r>
            <a:r>
              <a:rPr lang="en-US" sz="1000" dirty="0">
                <a:solidFill>
                  <a:srgbClr val="000000"/>
                </a:solidFill>
                <a:latin typeface="Arial"/>
              </a:rPr>
              <a:t>Staff </a:t>
            </a:r>
            <a:r>
              <a:rPr lang="en-US" sz="1000" dirty="0" smtClean="0">
                <a:solidFill>
                  <a:srgbClr val="000000"/>
                </a:solidFill>
                <a:latin typeface="Arial"/>
              </a:rPr>
              <a:t>Officer,</a:t>
            </a:r>
          </a:p>
          <a:p>
            <a:pPr eaLnBrk="0" hangingPunct="0"/>
            <a:r>
              <a:rPr lang="en-US" sz="1000" dirty="0" smtClean="0">
                <a:solidFill>
                  <a:srgbClr val="000000"/>
                </a:solidFill>
                <a:latin typeface="Arial"/>
                <a:cs typeface="Times New Roman" pitchFamily="18" charset="0"/>
              </a:rPr>
              <a:t>T-AH deployment, Individual </a:t>
            </a:r>
            <a:r>
              <a:rPr lang="en-US" sz="1000" dirty="0" err="1">
                <a:solidFill>
                  <a:srgbClr val="000000"/>
                </a:solidFill>
                <a:latin typeface="Arial"/>
                <a:cs typeface="Times New Roman" pitchFamily="18" charset="0"/>
              </a:rPr>
              <a:t>Augmentee</a:t>
            </a:r>
            <a:r>
              <a:rPr lang="en-US" sz="1000" dirty="0">
                <a:solidFill>
                  <a:srgbClr val="000000"/>
                </a:solidFill>
                <a:latin typeface="Arial"/>
                <a:cs typeface="Times New Roman" pitchFamily="18" charset="0"/>
              </a:rPr>
              <a:t> (AFG, </a:t>
            </a:r>
            <a:r>
              <a:rPr lang="en-US" sz="1000" dirty="0" err="1">
                <a:solidFill>
                  <a:srgbClr val="000000"/>
                </a:solidFill>
                <a:latin typeface="Arial"/>
                <a:cs typeface="Times New Roman" pitchFamily="18" charset="0"/>
              </a:rPr>
              <a:t>HoA</a:t>
            </a:r>
            <a:r>
              <a:rPr lang="en-US" sz="1000" dirty="0" smtClean="0">
                <a:solidFill>
                  <a:srgbClr val="000000"/>
                </a:solidFill>
                <a:latin typeface="Arial"/>
                <a:cs typeface="Times New Roman" pitchFamily="18" charset="0"/>
              </a:rPr>
              <a:t>)</a:t>
            </a:r>
          </a:p>
          <a:p>
            <a:pPr eaLnBrk="0" hangingPunct="0"/>
            <a:endParaRPr lang="en-US" sz="1000" dirty="0">
              <a:solidFill>
                <a:srgbClr val="EB6115"/>
              </a:solidFill>
              <a:latin typeface="Arial"/>
              <a:cs typeface="Times New Roman" pitchFamily="18" charset="0"/>
            </a:endParaRPr>
          </a:p>
          <a:p>
            <a:pPr eaLnBrk="0" hangingPunct="0"/>
            <a:r>
              <a:rPr lang="en-US" sz="1000" dirty="0" smtClean="0">
                <a:latin typeface="Arial"/>
                <a:cs typeface="Times New Roman" pitchFamily="18" charset="0"/>
              </a:rPr>
              <a:t>UMOs: Research at NEDU, NSMRL or NMRC</a:t>
            </a:r>
          </a:p>
          <a:p>
            <a:pPr eaLnBrk="0" hangingPunct="0"/>
            <a:endParaRPr lang="en-US" sz="1000" dirty="0">
              <a:solidFill>
                <a:srgbClr val="000000"/>
              </a:solidFill>
              <a:latin typeface="Arial"/>
              <a:cs typeface="Times New Roman" pitchFamily="18" charset="0"/>
            </a:endParaRPr>
          </a:p>
          <a:p>
            <a:r>
              <a:rPr lang="en-US" sz="1000" i="1" dirty="0" smtClean="0">
                <a:effectLst>
                  <a:outerShdw blurRad="38100" dist="38100" dir="2700000" algn="tl">
                    <a:srgbClr val="000000">
                      <a:alpha val="43137"/>
                    </a:srgbClr>
                  </a:outerShdw>
                </a:effectLst>
              </a:rPr>
              <a:t>Must complete at least one tour before in zone for CDR</a:t>
            </a:r>
            <a:endParaRPr lang="en-US" sz="10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971131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77"/>
          <p:cNvGrpSpPr>
            <a:grpSpLocks/>
          </p:cNvGrpSpPr>
          <p:nvPr/>
        </p:nvGrpSpPr>
        <p:grpSpPr bwMode="auto">
          <a:xfrm>
            <a:off x="563570" y="1897487"/>
            <a:ext cx="8310893" cy="380389"/>
            <a:chOff x="100" y="2555"/>
            <a:chExt cx="5664" cy="413"/>
          </a:xfrm>
        </p:grpSpPr>
        <p:sp>
          <p:nvSpPr>
            <p:cNvPr id="105" name="Line 79"/>
            <p:cNvSpPr>
              <a:spLocks noChangeShapeType="1"/>
            </p:cNvSpPr>
            <p:nvPr/>
          </p:nvSpPr>
          <p:spPr bwMode="auto">
            <a:xfrm flipV="1">
              <a:off x="202" y="2660"/>
              <a:ext cx="5467" cy="1"/>
            </a:xfrm>
            <a:prstGeom prst="line">
              <a:avLst/>
            </a:prstGeom>
            <a:noFill/>
            <a:ln w="25400">
              <a:solidFill>
                <a:schemeClr val="tx1"/>
              </a:solidFill>
              <a:round/>
              <a:headEnd/>
              <a:tailEnd type="triangle" w="med" len="med"/>
            </a:ln>
          </p:spPr>
          <p:txBody>
            <a:bodyPr wrap="none" anchor="ctr"/>
            <a:lstStyle/>
            <a:p>
              <a:pPr eaLnBrk="0" hangingPunct="0"/>
              <a:endParaRPr lang="en-US" sz="2400">
                <a:solidFill>
                  <a:srgbClr val="000000"/>
                </a:solidFill>
                <a:latin typeface="Arial"/>
              </a:endParaRPr>
            </a:p>
          </p:txBody>
        </p:sp>
        <p:sp>
          <p:nvSpPr>
            <p:cNvPr id="104" name="Rectangle 78"/>
            <p:cNvSpPr>
              <a:spLocks noChangeArrowheads="1"/>
            </p:cNvSpPr>
            <p:nvPr/>
          </p:nvSpPr>
          <p:spPr bwMode="auto">
            <a:xfrm>
              <a:off x="100" y="2601"/>
              <a:ext cx="5664" cy="367"/>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1600" dirty="0">
                  <a:solidFill>
                    <a:srgbClr val="000000"/>
                  </a:solidFill>
                  <a:latin typeface="Times New Roman" pitchFamily="18" charset="0"/>
                  <a:cs typeface="Times New Roman" pitchFamily="18" charset="0"/>
                </a:rPr>
                <a:t> </a:t>
              </a:r>
              <a:r>
                <a:rPr lang="en-US" sz="1400" b="1" dirty="0">
                  <a:solidFill>
                    <a:srgbClr val="000000"/>
                  </a:solidFill>
                  <a:latin typeface="Arial"/>
                  <a:cs typeface="Times New Roman" pitchFamily="18" charset="0"/>
                </a:rPr>
                <a:t> </a:t>
              </a:r>
              <a:r>
                <a:rPr lang="en-US" sz="1400" b="1" dirty="0" smtClean="0">
                  <a:solidFill>
                    <a:srgbClr val="000000"/>
                  </a:solidFill>
                  <a:latin typeface="Arial"/>
                  <a:cs typeface="Times New Roman" pitchFamily="18" charset="0"/>
                </a:rPr>
                <a:t>                                       </a:t>
              </a:r>
              <a:r>
                <a:rPr lang="en-US" sz="1000" b="1" dirty="0" smtClean="0">
                  <a:solidFill>
                    <a:srgbClr val="000000"/>
                  </a:solidFill>
                  <a:latin typeface="Arial"/>
                  <a:cs typeface="Times New Roman" pitchFamily="18" charset="0"/>
                </a:rPr>
                <a:t>6                                                12                                                    18                                          24         </a:t>
              </a:r>
              <a:r>
                <a:rPr lang="en-US" sz="1400" b="1" dirty="0" smtClean="0">
                  <a:solidFill>
                    <a:srgbClr val="000000"/>
                  </a:solidFill>
                  <a:latin typeface="Arial"/>
                  <a:cs typeface="Times New Roman" pitchFamily="18" charset="0"/>
                </a:rPr>
                <a:t>   </a:t>
              </a:r>
              <a:endParaRPr lang="en-US" sz="1400" b="1" dirty="0">
                <a:solidFill>
                  <a:srgbClr val="000000"/>
                </a:solidFill>
                <a:latin typeface="Arial"/>
                <a:cs typeface="Times New Roman" pitchFamily="18" charset="0"/>
              </a:endParaRPr>
            </a:p>
          </p:txBody>
        </p:sp>
        <p:sp>
          <p:nvSpPr>
            <p:cNvPr id="106" name="Line 80"/>
            <p:cNvSpPr>
              <a:spLocks noChangeShapeType="1"/>
            </p:cNvSpPr>
            <p:nvPr/>
          </p:nvSpPr>
          <p:spPr bwMode="auto">
            <a:xfrm>
              <a:off x="204" y="2555"/>
              <a:ext cx="0" cy="191"/>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5" name="Line 93"/>
            <p:cNvSpPr>
              <a:spLocks noChangeShapeType="1"/>
            </p:cNvSpPr>
            <p:nvPr/>
          </p:nvSpPr>
          <p:spPr bwMode="auto">
            <a:xfrm flipH="1">
              <a:off x="3788" y="2653"/>
              <a:ext cx="0" cy="80"/>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27" name="Line 95"/>
            <p:cNvSpPr>
              <a:spLocks noChangeShapeType="1"/>
            </p:cNvSpPr>
            <p:nvPr/>
          </p:nvSpPr>
          <p:spPr bwMode="auto">
            <a:xfrm>
              <a:off x="4766" y="2653"/>
              <a:ext cx="0" cy="68"/>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2" name="Line 100"/>
            <p:cNvSpPr>
              <a:spLocks noChangeShapeType="1"/>
            </p:cNvSpPr>
            <p:nvPr/>
          </p:nvSpPr>
          <p:spPr bwMode="auto">
            <a:xfrm>
              <a:off x="2555" y="2660"/>
              <a:ext cx="0" cy="73"/>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sp>
          <p:nvSpPr>
            <p:cNvPr id="135" name="Line 103"/>
            <p:cNvSpPr>
              <a:spLocks noChangeShapeType="1"/>
            </p:cNvSpPr>
            <p:nvPr/>
          </p:nvSpPr>
          <p:spPr bwMode="auto">
            <a:xfrm flipH="1">
              <a:off x="1435" y="2674"/>
              <a:ext cx="0" cy="59"/>
            </a:xfrm>
            <a:prstGeom prst="line">
              <a:avLst/>
            </a:prstGeom>
            <a:noFill/>
            <a:ln w="12700">
              <a:solidFill>
                <a:schemeClr val="tx1"/>
              </a:solidFill>
              <a:round/>
              <a:headEnd type="none" w="sm" len="sm"/>
              <a:tailEnd type="none" w="sm" len="sm"/>
            </a:ln>
          </p:spPr>
          <p:txBody>
            <a:bodyPr wrap="none" anchor="ctr"/>
            <a:lstStyle/>
            <a:p>
              <a:pPr eaLnBrk="0" hangingPunct="0"/>
              <a:endParaRPr lang="en-US" sz="2400">
                <a:solidFill>
                  <a:srgbClr val="000000"/>
                </a:solidFill>
                <a:latin typeface="Arial"/>
              </a:endParaRPr>
            </a:p>
          </p:txBody>
        </p:sp>
      </p:grpSp>
      <p:sp>
        <p:nvSpPr>
          <p:cNvPr id="3091" name="Rectangle 80"/>
          <p:cNvSpPr>
            <a:spLocks noChangeArrowheads="1"/>
          </p:cNvSpPr>
          <p:nvPr/>
        </p:nvSpPr>
        <p:spPr bwMode="auto">
          <a:xfrm>
            <a:off x="1143000" y="381000"/>
            <a:ext cx="7744800" cy="553998"/>
          </a:xfrm>
          <a:prstGeom prst="rect">
            <a:avLst/>
          </a:prstGeom>
          <a:noFill/>
          <a:ln w="9525">
            <a:noFill/>
            <a:miter lim="800000"/>
            <a:headEnd/>
            <a:tailEnd/>
          </a:ln>
        </p:spPr>
        <p:txBody>
          <a:bodyPr wrap="square" lIns="0" tIns="0" rIns="0" bIns="0">
            <a:spAutoFit/>
          </a:bodyPr>
          <a:lstStyle/>
          <a:p>
            <a:pPr algn="ctr" eaLnBrk="0" hangingPunct="0"/>
            <a:r>
              <a:rPr lang="en-US" sz="3600" b="1" dirty="0" smtClean="0">
                <a:latin typeface="Arial"/>
                <a:cs typeface="Times New Roman" pitchFamily="18" charset="0"/>
              </a:rPr>
              <a:t>MC Urology </a:t>
            </a:r>
            <a:r>
              <a:rPr lang="en-US" sz="3600" b="1" dirty="0" smtClean="0">
                <a:solidFill>
                  <a:srgbClr val="000000"/>
                </a:solidFill>
                <a:latin typeface="Arial"/>
                <a:cs typeface="Times New Roman" pitchFamily="18" charset="0"/>
              </a:rPr>
              <a:t>Planner</a:t>
            </a:r>
            <a:endParaRPr lang="en-US" sz="3600" b="1" dirty="0">
              <a:solidFill>
                <a:srgbClr val="000000"/>
              </a:solidFill>
              <a:latin typeface="Arial"/>
              <a:cs typeface="Times New Roman" pitchFamily="18" charset="0"/>
            </a:endParaRPr>
          </a:p>
        </p:txBody>
      </p:sp>
      <p:sp>
        <p:nvSpPr>
          <p:cNvPr id="57" name="AutoShape 28"/>
          <p:cNvSpPr>
            <a:spLocks noChangeArrowheads="1"/>
          </p:cNvSpPr>
          <p:nvPr/>
        </p:nvSpPr>
        <p:spPr bwMode="auto">
          <a:xfrm>
            <a:off x="6244019" y="2300123"/>
            <a:ext cx="1699564" cy="1733432"/>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SENIOR EXECUTIVE</a:t>
            </a:r>
          </a:p>
          <a:p>
            <a:pPr eaLnBrk="0" hangingPunct="0"/>
            <a:r>
              <a:rPr lang="en-US" sz="1000" dirty="0" smtClean="0">
                <a:solidFill>
                  <a:srgbClr val="000000"/>
                </a:solidFill>
                <a:latin typeface="Arial"/>
                <a:cs typeface="Times New Roman" pitchFamily="18" charset="0"/>
              </a:rPr>
              <a:t>TYCOM, Fleet, MEF</a:t>
            </a:r>
          </a:p>
          <a:p>
            <a:pPr marL="171450" indent="-171450" eaLnBrk="0" hangingPunct="0">
              <a:buFontTx/>
              <a:buChar char="-"/>
            </a:pPr>
            <a:r>
              <a:rPr lang="en-US" sz="1000" dirty="0" smtClean="0">
                <a:solidFill>
                  <a:srgbClr val="000000"/>
                </a:solidFill>
                <a:latin typeface="Arial"/>
                <a:cs typeface="Times New Roman" pitchFamily="18" charset="0"/>
              </a:rPr>
              <a:t>All nominative positions</a:t>
            </a:r>
          </a:p>
          <a:p>
            <a:pPr marL="171450" indent="-171450" eaLnBrk="0" hangingPunct="0">
              <a:buFontTx/>
              <a:buChar char="-"/>
            </a:pPr>
            <a:r>
              <a:rPr lang="en-US" sz="1000" dirty="0" smtClean="0">
                <a:solidFill>
                  <a:srgbClr val="000000"/>
                </a:solidFill>
                <a:latin typeface="Arial"/>
                <a:cs typeface="Times New Roman" pitchFamily="18" charset="0"/>
              </a:rPr>
              <a:t>Selected by corps chief</a:t>
            </a:r>
          </a:p>
          <a:p>
            <a:pPr marL="171450" indent="-171450" eaLnBrk="0" hangingPunct="0">
              <a:buFontTx/>
              <a:buChar char="-"/>
            </a:pPr>
            <a:r>
              <a:rPr lang="en-US" sz="1000" dirty="0" smtClean="0">
                <a:solidFill>
                  <a:srgbClr val="000000"/>
                </a:solidFill>
                <a:latin typeface="Arial"/>
                <a:cs typeface="Times New Roman" pitchFamily="18" charset="0"/>
              </a:rPr>
              <a:t>Must have significant</a:t>
            </a:r>
          </a:p>
          <a:p>
            <a:pPr eaLnBrk="0" hangingPunct="0"/>
            <a:r>
              <a:rPr lang="en-US" sz="1000" dirty="0">
                <a:solidFill>
                  <a:srgbClr val="000000"/>
                </a:solidFill>
                <a:latin typeface="Arial"/>
                <a:cs typeface="Times New Roman" pitchFamily="18" charset="0"/>
              </a:rPr>
              <a:t>o</a:t>
            </a:r>
            <a:r>
              <a:rPr lang="en-US" sz="1000" dirty="0" smtClean="0">
                <a:solidFill>
                  <a:srgbClr val="000000"/>
                </a:solidFill>
                <a:latin typeface="Arial"/>
                <a:cs typeface="Times New Roman" pitchFamily="18" charset="0"/>
              </a:rPr>
              <a:t>perational experience</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Talk to SL, detailer and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Corps Chief leadership to</a:t>
            </a:r>
          </a:p>
          <a:p>
            <a:pPr eaLnBrk="0" hangingPunct="0"/>
            <a:r>
              <a:rPr lang="en-US" sz="1000" i="1" dirty="0">
                <a:effectLst>
                  <a:outerShdw blurRad="38100" dist="38100" dir="2700000" algn="tl">
                    <a:srgbClr val="000000">
                      <a:alpha val="43137"/>
                    </a:srgbClr>
                  </a:outerShdw>
                </a:effectLst>
                <a:latin typeface="Arial"/>
                <a:cs typeface="Times New Roman" pitchFamily="18" charset="0"/>
              </a:rPr>
              <a:t>i</a:t>
            </a:r>
            <a:r>
              <a:rPr lang="en-US" sz="1000" i="1" dirty="0" smtClean="0">
                <a:effectLst>
                  <a:outerShdw blurRad="38100" dist="38100" dir="2700000" algn="tl">
                    <a:srgbClr val="000000">
                      <a:alpha val="43137"/>
                    </a:srgbClr>
                  </a:outerShdw>
                </a:effectLst>
                <a:latin typeface="Arial"/>
                <a:cs typeface="Times New Roman" pitchFamily="18" charset="0"/>
              </a:rPr>
              <a:t>nquire about nominative </a:t>
            </a:r>
          </a:p>
          <a:p>
            <a:pPr eaLnBrk="0" hangingPunct="0"/>
            <a:r>
              <a:rPr lang="en-US" sz="1000" i="1" dirty="0" smtClean="0">
                <a:effectLst>
                  <a:outerShdw blurRad="38100" dist="38100" dir="2700000" algn="tl">
                    <a:srgbClr val="000000">
                      <a:alpha val="43137"/>
                    </a:srgbClr>
                  </a:outerShdw>
                </a:effectLst>
                <a:latin typeface="Arial"/>
                <a:cs typeface="Times New Roman" pitchFamily="18" charset="0"/>
              </a:rPr>
              <a:t>billets.</a:t>
            </a:r>
          </a:p>
        </p:txBody>
      </p:sp>
      <p:sp>
        <p:nvSpPr>
          <p:cNvPr id="58" name="AutoShape 29"/>
          <p:cNvSpPr>
            <a:spLocks noChangeArrowheads="1"/>
          </p:cNvSpPr>
          <p:nvPr/>
        </p:nvSpPr>
        <p:spPr bwMode="auto">
          <a:xfrm>
            <a:off x="713236" y="2297458"/>
            <a:ext cx="3711055" cy="1750541"/>
          </a:xfrm>
          <a:prstGeom prst="roundRect">
            <a:avLst>
              <a:gd name="adj" fmla="val 16667"/>
            </a:avLst>
          </a:prstGeom>
          <a:solidFill>
            <a:srgbClr val="CCECFF"/>
          </a:solidFill>
          <a:ln w="9525">
            <a:solidFill>
              <a:schemeClr val="tx1"/>
            </a:solidFill>
            <a:round/>
            <a:headEnd/>
            <a:tailEnd/>
          </a:ln>
        </p:spPr>
        <p:txBody>
          <a:bodyPr wrap="none" lIns="36576" numCol="2" anchor="ctr"/>
          <a:lstStyle/>
          <a:p>
            <a:pPr eaLnBrk="0" hangingPunct="0"/>
            <a:r>
              <a:rPr lang="en-US" sz="1000" b="1" u="sng" dirty="0" smtClean="0">
                <a:solidFill>
                  <a:srgbClr val="000000"/>
                </a:solidFill>
                <a:latin typeface="Arial"/>
                <a:cs typeface="Times New Roman" pitchFamily="18" charset="0"/>
              </a:rPr>
              <a:t>JUNIOR OPERATIONAL    </a:t>
            </a:r>
          </a:p>
          <a:p>
            <a:pPr eaLnBrk="0" hangingPunct="0"/>
            <a:r>
              <a:rPr lang="en-US" sz="1000" dirty="0" smtClean="0">
                <a:solidFill>
                  <a:srgbClr val="000000"/>
                </a:solidFill>
                <a:latin typeface="Arial"/>
                <a:cs typeface="Times New Roman" pitchFamily="18" charset="0"/>
              </a:rPr>
              <a:t>Squadron/Unit FS or UMO</a:t>
            </a:r>
          </a:p>
          <a:p>
            <a:pPr eaLnBrk="0" hangingPunct="0"/>
            <a:r>
              <a:rPr lang="en-US" sz="1000" dirty="0" smtClean="0">
                <a:solidFill>
                  <a:srgbClr val="000000"/>
                </a:solidFill>
                <a:latin typeface="Arial"/>
                <a:cs typeface="Times New Roman" pitchFamily="18" charset="0"/>
              </a:rPr>
              <a:t>LSD/LPD SMO</a:t>
            </a:r>
          </a:p>
          <a:p>
            <a:pPr eaLnBrk="0" hangingPunct="0"/>
            <a:r>
              <a:rPr lang="en-US" sz="1000" dirty="0" smtClean="0">
                <a:solidFill>
                  <a:srgbClr val="000000"/>
                </a:solidFill>
                <a:latin typeface="Arial"/>
                <a:cs typeface="Times New Roman" pitchFamily="18" charset="0"/>
              </a:rPr>
              <a:t>USMC Battalion Surgeon</a:t>
            </a: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smtClean="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91" name="Text Box 67"/>
          <p:cNvSpPr txBox="1">
            <a:spLocks noChangeArrowheads="1"/>
          </p:cNvSpPr>
          <p:nvPr/>
        </p:nvSpPr>
        <p:spPr bwMode="auto">
          <a:xfrm>
            <a:off x="218402" y="1134009"/>
            <a:ext cx="8707195" cy="779059"/>
          </a:xfrm>
          <a:prstGeom prst="rect">
            <a:avLst/>
          </a:prstGeom>
          <a:noFill/>
          <a:ln w="9525">
            <a:noFill/>
            <a:miter lim="800000"/>
            <a:headEnd/>
            <a:tailEnd/>
          </a:ln>
          <a:effectLst/>
        </p:spPr>
        <p:txBody>
          <a:bodyPr wrap="square">
            <a:spAutoFit/>
          </a:bodyPr>
          <a:lstStyle/>
          <a:p>
            <a:pPr eaLnBrk="0" hangingPunct="0">
              <a:lnSpc>
                <a:spcPct val="85000"/>
              </a:lnSpc>
              <a:defRPr/>
            </a:pPr>
            <a:r>
              <a:rPr lang="en-US" sz="1050" b="1" dirty="0">
                <a:solidFill>
                  <a:srgbClr val="000000"/>
                </a:solidFill>
                <a:latin typeface="Arial"/>
              </a:rPr>
              <a:t>Intent: </a:t>
            </a:r>
            <a:r>
              <a:rPr lang="en-US" sz="1050" dirty="0">
                <a:solidFill>
                  <a:srgbClr val="000000"/>
                </a:solidFill>
                <a:latin typeface="Arial"/>
              </a:rPr>
              <a:t>The Navy </a:t>
            </a:r>
            <a:r>
              <a:rPr lang="en-US" sz="1050" dirty="0" smtClean="0">
                <a:solidFill>
                  <a:srgbClr val="000000"/>
                </a:solidFill>
                <a:latin typeface="Arial"/>
              </a:rPr>
              <a:t>MC Career Progression slide displays the larger leadership and promotional spectrum with an operational focus.  This slide specifically addresses opportunities within the </a:t>
            </a:r>
            <a:r>
              <a:rPr lang="en-US" sz="1050" dirty="0" smtClean="0">
                <a:latin typeface="Arial"/>
              </a:rPr>
              <a:t>Urology </a:t>
            </a:r>
            <a:r>
              <a:rPr lang="en-US" sz="1050" dirty="0" smtClean="0">
                <a:solidFill>
                  <a:srgbClr val="000000"/>
                </a:solidFill>
                <a:latin typeface="Arial"/>
              </a:rPr>
              <a:t>career pathway and suitable operational billets.</a:t>
            </a:r>
            <a:r>
              <a:rPr lang="en-US" sz="1050" dirty="0">
                <a:solidFill>
                  <a:srgbClr val="000000"/>
                </a:solidFill>
                <a:latin typeface="Arial"/>
              </a:rPr>
              <a:t/>
            </a:r>
            <a:br>
              <a:rPr lang="en-US" sz="1050" dirty="0">
                <a:solidFill>
                  <a:srgbClr val="000000"/>
                </a:solidFill>
                <a:latin typeface="Arial"/>
              </a:rPr>
            </a:br>
            <a:r>
              <a:rPr lang="en-US" sz="1050" b="1" dirty="0" smtClean="0">
                <a:solidFill>
                  <a:srgbClr val="000000"/>
                </a:solidFill>
                <a:latin typeface="Arial"/>
              </a:rPr>
              <a:t>Expectations</a:t>
            </a:r>
            <a:r>
              <a:rPr lang="en-US" sz="1050" b="1" dirty="0">
                <a:solidFill>
                  <a:srgbClr val="000000"/>
                </a:solidFill>
                <a:latin typeface="Arial"/>
              </a:rPr>
              <a:t>:</a:t>
            </a:r>
            <a:r>
              <a:rPr lang="en-US" sz="1050" dirty="0">
                <a:solidFill>
                  <a:srgbClr val="000000"/>
                </a:solidFill>
                <a:latin typeface="Arial"/>
              </a:rPr>
              <a:t> </a:t>
            </a:r>
            <a:r>
              <a:rPr lang="en-US" sz="1050" dirty="0" smtClean="0">
                <a:solidFill>
                  <a:srgbClr val="000000"/>
                </a:solidFill>
                <a:latin typeface="Arial"/>
              </a:rPr>
              <a:t>The career minded Navy Physician is expected to balance the demands of excellence as a physician against those of operational medicine leadership.  Maintaining currency in the three domains listed below is optimal and requires intentional career management.  The listed opportunities are illustrative but not exhaustive.  </a:t>
            </a:r>
            <a:endParaRPr lang="en-US" sz="1050" b="1" dirty="0">
              <a:solidFill>
                <a:srgbClr val="000000"/>
              </a:solidFill>
              <a:latin typeface="Arial"/>
            </a:endParaRPr>
          </a:p>
        </p:txBody>
      </p:sp>
      <p:sp>
        <p:nvSpPr>
          <p:cNvPr id="98" name="AutoShape 76"/>
          <p:cNvSpPr>
            <a:spLocks noChangeArrowheads="1"/>
          </p:cNvSpPr>
          <p:nvPr/>
        </p:nvSpPr>
        <p:spPr bwMode="auto">
          <a:xfrm>
            <a:off x="4424292" y="2298221"/>
            <a:ext cx="1810447" cy="1735334"/>
          </a:xfrm>
          <a:prstGeom prst="roundRect">
            <a:avLst>
              <a:gd name="adj" fmla="val 16667"/>
            </a:avLst>
          </a:prstGeom>
          <a:solidFill>
            <a:srgbClr val="CCECFF"/>
          </a:solidFill>
          <a:ln w="9525">
            <a:solidFill>
              <a:schemeClr val="tx1"/>
            </a:solidFill>
            <a:round/>
            <a:headEnd/>
            <a:tailEnd/>
          </a:ln>
        </p:spPr>
        <p:txBody>
          <a:bodyPr wrap="none" lIns="36576" anchor="ctr"/>
          <a:lstStyle/>
          <a:p>
            <a:pPr eaLnBrk="0" hangingPunct="0"/>
            <a:r>
              <a:rPr lang="en-US" sz="1000" b="1" u="sng" dirty="0" smtClean="0">
                <a:solidFill>
                  <a:srgbClr val="000000"/>
                </a:solidFill>
                <a:latin typeface="Arial"/>
                <a:cs typeface="Times New Roman" pitchFamily="18" charset="0"/>
              </a:rPr>
              <a:t>EXECUTIVE OPERATIONAL</a:t>
            </a:r>
          </a:p>
          <a:p>
            <a:pPr eaLnBrk="0" hangingPunct="0"/>
            <a:r>
              <a:rPr lang="en-US" sz="1000" dirty="0" smtClean="0">
                <a:solidFill>
                  <a:srgbClr val="000000"/>
                </a:solidFill>
                <a:latin typeface="Arial"/>
                <a:cs typeface="Times New Roman" pitchFamily="18" charset="0"/>
              </a:rPr>
              <a:t>CVN/LHD/LHA SMO</a:t>
            </a:r>
          </a:p>
          <a:p>
            <a:pPr eaLnBrk="0" hangingPunct="0"/>
            <a:r>
              <a:rPr lang="en-US" sz="1000" dirty="0">
                <a:solidFill>
                  <a:srgbClr val="000000"/>
                </a:solidFill>
                <a:latin typeface="Arial"/>
                <a:cs typeface="Times New Roman" pitchFamily="18" charset="0"/>
              </a:rPr>
              <a:t>Group UMO</a:t>
            </a:r>
          </a:p>
          <a:p>
            <a:pPr eaLnBrk="0" hangingPunct="0"/>
            <a:r>
              <a:rPr lang="en-US" sz="1000" dirty="0" smtClean="0">
                <a:solidFill>
                  <a:srgbClr val="000000"/>
                </a:solidFill>
                <a:latin typeface="Arial"/>
                <a:cs typeface="Times New Roman" pitchFamily="18" charset="0"/>
              </a:rPr>
              <a:t>CATF Surgeon/FST OIC</a:t>
            </a:r>
          </a:p>
          <a:p>
            <a:pPr eaLnBrk="0" hangingPunct="0"/>
            <a:r>
              <a:rPr lang="en-US" sz="1000" dirty="0" smtClean="0">
                <a:solidFill>
                  <a:srgbClr val="000000"/>
                </a:solidFill>
                <a:latin typeface="Arial"/>
                <a:cs typeface="Times New Roman" pitchFamily="18" charset="0"/>
              </a:rPr>
              <a:t>MARDIV/MLG/Wing Surgeon</a:t>
            </a:r>
          </a:p>
          <a:p>
            <a:pPr eaLnBrk="0" hangingPunct="0"/>
            <a:r>
              <a:rPr lang="en-US" sz="1000" dirty="0" smtClean="0">
                <a:solidFill>
                  <a:srgbClr val="000000"/>
                </a:solidFill>
                <a:latin typeface="Arial"/>
                <a:cs typeface="Times New Roman" pitchFamily="18" charset="0"/>
              </a:rPr>
              <a:t>T-AH Director</a:t>
            </a:r>
          </a:p>
          <a:p>
            <a:pPr eaLnBrk="0" hangingPunct="0"/>
            <a:r>
              <a:rPr lang="en-US" sz="1000" dirty="0" smtClean="0">
                <a:solidFill>
                  <a:srgbClr val="000000"/>
                </a:solidFill>
                <a:latin typeface="Arial"/>
                <a:cs typeface="Times New Roman" pitchFamily="18" charset="0"/>
              </a:rPr>
              <a:t>Senior GHE billet</a:t>
            </a:r>
          </a:p>
          <a:p>
            <a:pPr eaLnBrk="0" hangingPunct="0"/>
            <a:endParaRPr lang="en-US" sz="1000" dirty="0">
              <a:solidFill>
                <a:srgbClr val="000000"/>
              </a:solidFill>
              <a:latin typeface="Arial"/>
              <a:cs typeface="Times New Roman" pitchFamily="18" charset="0"/>
            </a:endParaRPr>
          </a:p>
          <a:p>
            <a:pPr eaLnBrk="0" hangingPunct="0"/>
            <a:endParaRPr lang="en-US" sz="1000" i="1" dirty="0">
              <a:solidFill>
                <a:srgbClr val="FF0000"/>
              </a:solidFill>
              <a:latin typeface="Arial"/>
              <a:cs typeface="Times New Roman" pitchFamily="18" charset="0"/>
            </a:endParaRPr>
          </a:p>
          <a:p>
            <a:pPr eaLnBrk="0" hangingPunct="0"/>
            <a:endParaRPr lang="en-US" sz="1000" i="1" dirty="0" smtClean="0">
              <a:solidFill>
                <a:srgbClr val="FF0000"/>
              </a:solidFill>
              <a:latin typeface="Arial"/>
              <a:cs typeface="Times New Roman" pitchFamily="18" charset="0"/>
            </a:endParaRPr>
          </a:p>
        </p:txBody>
      </p:sp>
      <p:sp>
        <p:nvSpPr>
          <p:cNvPr id="110" name="AutoShape 75"/>
          <p:cNvSpPr>
            <a:spLocks noChangeArrowheads="1"/>
          </p:cNvSpPr>
          <p:nvPr/>
        </p:nvSpPr>
        <p:spPr bwMode="auto">
          <a:xfrm>
            <a:off x="737452" y="4055864"/>
            <a:ext cx="3686839" cy="699487"/>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rPr>
              <a:t>Res/Fellowship/Board Cert  </a:t>
            </a:r>
            <a:r>
              <a:rPr lang="en-US" sz="1000" b="1" dirty="0" smtClean="0">
                <a:effectLst>
                  <a:outerShdw blurRad="38100" dist="38100" dir="2700000" algn="tl">
                    <a:srgbClr val="000000">
                      <a:alpha val="43137"/>
                    </a:srgbClr>
                  </a:outerShdw>
                </a:effectLst>
                <a:latin typeface="Arial"/>
                <a:sym typeface="Wingdings" panose="05000000000000000000" pitchFamily="2" charset="2"/>
              </a:rPr>
              <a:t> </a:t>
            </a:r>
            <a:r>
              <a:rPr lang="en-US" sz="1000" i="1" dirty="0" smtClean="0">
                <a:effectLst>
                  <a:outerShdw blurRad="38100" dist="38100" dir="2700000" algn="tl">
                    <a:srgbClr val="000000">
                      <a:alpha val="43137"/>
                    </a:srgbClr>
                  </a:outerShdw>
                </a:effectLst>
                <a:latin typeface="Arial"/>
                <a:sym typeface="Wingdings" panose="05000000000000000000" pitchFamily="2" charset="2"/>
              </a:rPr>
              <a:t>Must be board certified by CDR</a:t>
            </a:r>
            <a:endParaRPr lang="en-US" sz="1000" i="1" dirty="0" smtClean="0">
              <a:effectLst>
                <a:outerShdw blurRad="38100" dist="38100" dir="2700000" algn="tl">
                  <a:srgbClr val="000000">
                    <a:alpha val="43137"/>
                  </a:srgbClr>
                </a:outerShdw>
              </a:effectLst>
              <a:latin typeface="Arial"/>
            </a:endParaRPr>
          </a:p>
          <a:p>
            <a:pPr eaLnBrk="0" hangingPunct="0"/>
            <a:r>
              <a:rPr lang="en-US" sz="1000" dirty="0" smtClean="0">
                <a:solidFill>
                  <a:srgbClr val="000000"/>
                </a:solidFill>
                <a:latin typeface="Arial"/>
              </a:rPr>
              <a:t>USU Assistant Professor</a:t>
            </a:r>
          </a:p>
          <a:p>
            <a:pPr eaLnBrk="0" hangingPunct="0"/>
            <a:r>
              <a:rPr lang="en-US" sz="1000" dirty="0" smtClean="0">
                <a:solidFill>
                  <a:srgbClr val="000000"/>
                </a:solidFill>
                <a:latin typeface="Arial"/>
              </a:rPr>
              <a:t>MEC Committee Member</a:t>
            </a:r>
          </a:p>
          <a:p>
            <a:pPr eaLnBrk="0" hangingPunct="0"/>
            <a:r>
              <a:rPr lang="en-US" sz="1000" dirty="0" smtClean="0">
                <a:solidFill>
                  <a:srgbClr val="000000"/>
                </a:solidFill>
                <a:latin typeface="Arial"/>
              </a:rPr>
              <a:t>House Staff Council</a:t>
            </a:r>
          </a:p>
        </p:txBody>
      </p:sp>
      <p:sp>
        <p:nvSpPr>
          <p:cNvPr id="111" name="AutoShape 76"/>
          <p:cNvSpPr>
            <a:spLocks noChangeArrowheads="1"/>
          </p:cNvSpPr>
          <p:nvPr/>
        </p:nvSpPr>
        <p:spPr bwMode="auto">
          <a:xfrm>
            <a:off x="4415012" y="4033556"/>
            <a:ext cx="1829875" cy="713160"/>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Associate Master Clinician</a:t>
            </a:r>
          </a:p>
          <a:p>
            <a:pPr eaLnBrk="0" hangingPunct="0"/>
            <a:r>
              <a:rPr lang="en-US" sz="1000" dirty="0" smtClean="0">
                <a:latin typeface="Arial"/>
                <a:cs typeface="Times New Roman" pitchFamily="18" charset="0"/>
              </a:rPr>
              <a:t>USU Associate Professor</a:t>
            </a:r>
          </a:p>
          <a:p>
            <a:pPr eaLnBrk="0" hangingPunct="0"/>
            <a:r>
              <a:rPr lang="en-US" sz="1000" dirty="0" smtClean="0">
                <a:latin typeface="Arial"/>
                <a:cs typeface="Times New Roman" pitchFamily="18" charset="0"/>
              </a:rPr>
              <a:t>Med Exec Committee Chair</a:t>
            </a:r>
          </a:p>
          <a:p>
            <a:pPr eaLnBrk="0" hangingPunct="0"/>
            <a:r>
              <a:rPr lang="en-US" sz="1000" dirty="0" smtClean="0">
                <a:latin typeface="Arial"/>
                <a:cs typeface="Times New Roman" pitchFamily="18" charset="0"/>
              </a:rPr>
              <a:t>Urology </a:t>
            </a:r>
            <a:r>
              <a:rPr lang="en-US" sz="1000" smtClean="0">
                <a:latin typeface="Arial"/>
                <a:cs typeface="Times New Roman" pitchFamily="18" charset="0"/>
              </a:rPr>
              <a:t>Program Director</a:t>
            </a:r>
            <a:endParaRPr lang="en-US" sz="1000" dirty="0" smtClean="0">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112" name="AutoShape 28"/>
          <p:cNvSpPr>
            <a:spLocks noChangeArrowheads="1"/>
          </p:cNvSpPr>
          <p:nvPr/>
        </p:nvSpPr>
        <p:spPr bwMode="auto">
          <a:xfrm>
            <a:off x="6255787" y="4041420"/>
            <a:ext cx="1687795" cy="705295"/>
          </a:xfrm>
          <a:prstGeom prst="roundRect">
            <a:avLst>
              <a:gd name="adj" fmla="val 16667"/>
            </a:avLst>
          </a:prstGeom>
          <a:solidFill>
            <a:schemeClr val="bg1">
              <a:lumMod val="85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Master Clinician</a:t>
            </a:r>
          </a:p>
          <a:p>
            <a:pPr eaLnBrk="0" hangingPunct="0"/>
            <a:r>
              <a:rPr lang="en-US" sz="1000" dirty="0" smtClean="0">
                <a:solidFill>
                  <a:srgbClr val="000000"/>
                </a:solidFill>
                <a:latin typeface="Arial"/>
                <a:cs typeface="Times New Roman" pitchFamily="18" charset="0"/>
              </a:rPr>
              <a:t>USU Professor</a:t>
            </a:r>
          </a:p>
          <a:p>
            <a:pPr eaLnBrk="0" hangingPunct="0"/>
            <a:r>
              <a:rPr lang="en-US" sz="1000" dirty="0" smtClean="0">
                <a:solidFill>
                  <a:srgbClr val="000000"/>
                </a:solidFill>
                <a:latin typeface="Arial"/>
                <a:cs typeface="Times New Roman" pitchFamily="18" charset="0"/>
              </a:rPr>
              <a:t>Specialty Leader</a:t>
            </a:r>
          </a:p>
        </p:txBody>
      </p:sp>
      <p:pic>
        <p:nvPicPr>
          <p:cNvPr id="92"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67" r="10412" b="65895"/>
          <a:stretch/>
        </p:blipFill>
        <p:spPr bwMode="auto">
          <a:xfrm>
            <a:off x="6553705" y="2007091"/>
            <a:ext cx="426840" cy="270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641" r="29050" b="71346"/>
          <a:stretch/>
        </p:blipFill>
        <p:spPr bwMode="auto">
          <a:xfrm>
            <a:off x="4623740" y="2018479"/>
            <a:ext cx="292762" cy="271901"/>
          </a:xfrm>
          <a:prstGeom prst="rect">
            <a:avLst/>
          </a:prstGeom>
          <a:solidFill>
            <a:srgbClr val="CCECFF"/>
          </a:solidFill>
          <a:ln>
            <a:noFill/>
          </a:ln>
          <a:effectLst>
            <a:softEdge rad="25400"/>
          </a:effectLst>
          <a:extLst/>
        </p:spPr>
      </p:pic>
      <p:pic>
        <p:nvPicPr>
          <p:cNvPr id="94"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298" t="1510" r="28267" b="69953"/>
          <a:stretch/>
        </p:blipFill>
        <p:spPr bwMode="auto">
          <a:xfrm>
            <a:off x="2759647" y="2019064"/>
            <a:ext cx="297183" cy="281120"/>
          </a:xfrm>
          <a:prstGeom prst="rect">
            <a:avLst/>
          </a:prstGeom>
          <a:noFill/>
          <a:ln>
            <a:noFill/>
          </a:ln>
          <a:effectLst>
            <a:softEdge rad="25400"/>
          </a:effectLst>
          <a:extLst/>
        </p:spPr>
      </p:pic>
      <p:pic>
        <p:nvPicPr>
          <p:cNvPr id="95"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341" t="1634" r="18549" b="68868"/>
          <a:stretch/>
        </p:blipFill>
        <p:spPr bwMode="auto">
          <a:xfrm>
            <a:off x="963966" y="2028131"/>
            <a:ext cx="284719" cy="269328"/>
          </a:xfrm>
          <a:prstGeom prst="rect">
            <a:avLst/>
          </a:prstGeom>
          <a:noFill/>
          <a:ln>
            <a:noFill/>
          </a:ln>
          <a:effectLst>
            <a:softEdge rad="254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rot="16200000">
            <a:off x="-1013026" y="3889273"/>
            <a:ext cx="3004349" cy="492443"/>
          </a:xfrm>
          <a:prstGeom prst="rect">
            <a:avLst/>
          </a:prstGeom>
          <a:noFill/>
        </p:spPr>
        <p:txBody>
          <a:bodyPr wrap="none" rtlCol="0">
            <a:spAutoFit/>
          </a:bodyPr>
          <a:lstStyle/>
          <a:p>
            <a:pPr algn="ctr"/>
            <a:r>
              <a:rPr lang="en-US" sz="1400" b="1" u="sng" dirty="0" smtClean="0"/>
              <a:t>Opportunities</a:t>
            </a:r>
          </a:p>
          <a:p>
            <a:pPr algn="ctr"/>
            <a:r>
              <a:rPr lang="en-US" sz="1200" u="sng" dirty="0" smtClean="0"/>
              <a:t>Educational</a:t>
            </a:r>
            <a:r>
              <a:rPr lang="en-US" sz="1200" dirty="0" smtClean="0"/>
              <a:t>  </a:t>
            </a:r>
            <a:r>
              <a:rPr lang="en-US" sz="1200" u="sng" dirty="0" smtClean="0"/>
              <a:t> Clinical</a:t>
            </a:r>
            <a:r>
              <a:rPr lang="en-US" sz="1200" dirty="0" smtClean="0"/>
              <a:t>              </a:t>
            </a:r>
            <a:r>
              <a:rPr lang="en-US" sz="1200" u="sng" dirty="0" smtClean="0"/>
              <a:t>Operational</a:t>
            </a:r>
            <a:endParaRPr lang="en-US" sz="1200" u="sng" dirty="0"/>
          </a:p>
        </p:txBody>
      </p:sp>
      <p:sp>
        <p:nvSpPr>
          <p:cNvPr id="34" name="AutoShape 29"/>
          <p:cNvSpPr>
            <a:spLocks noChangeArrowheads="1"/>
          </p:cNvSpPr>
          <p:nvPr/>
        </p:nvSpPr>
        <p:spPr bwMode="auto">
          <a:xfrm>
            <a:off x="737452" y="4762443"/>
            <a:ext cx="3685622" cy="705296"/>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r>
              <a:rPr lang="en-US" sz="1000" dirty="0" smtClean="0">
                <a:solidFill>
                  <a:srgbClr val="000000"/>
                </a:solidFill>
                <a:latin typeface="Arial"/>
                <a:cs typeface="Times New Roman" pitchFamily="18" charset="0"/>
              </a:rPr>
              <a:t>BROC/BMDOC, AROC/AMDOC</a:t>
            </a:r>
            <a:endParaRPr lang="en-US" sz="1000" dirty="0">
              <a:solidFill>
                <a:srgbClr val="000000"/>
              </a:solidFill>
              <a:latin typeface="Arial"/>
              <a:cs typeface="Times New Roman" pitchFamily="18" charset="0"/>
            </a:endParaRPr>
          </a:p>
          <a:p>
            <a:pPr eaLnBrk="0" hangingPunct="0"/>
            <a:r>
              <a:rPr lang="en-US" sz="1000" dirty="0">
                <a:solidFill>
                  <a:srgbClr val="000000"/>
                </a:solidFill>
                <a:latin typeface="Arial"/>
                <a:cs typeface="Times New Roman" pitchFamily="18" charset="0"/>
              </a:rPr>
              <a:t>LSS </a:t>
            </a:r>
            <a:r>
              <a:rPr lang="en-US" sz="1000" dirty="0" smtClean="0">
                <a:solidFill>
                  <a:srgbClr val="000000"/>
                </a:solidFill>
                <a:latin typeface="Arial"/>
                <a:cs typeface="Times New Roman" pitchFamily="18" charset="0"/>
              </a:rPr>
              <a:t>Green/Yellow Belt</a:t>
            </a:r>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JPME1</a:t>
            </a:r>
          </a:p>
          <a:p>
            <a:pPr eaLnBrk="0" hangingPunct="0"/>
            <a:r>
              <a:rPr lang="en-US" sz="1000" dirty="0" smtClean="0">
                <a:solidFill>
                  <a:srgbClr val="000000"/>
                </a:solidFill>
                <a:latin typeface="Arial"/>
                <a:cs typeface="Times New Roman" pitchFamily="18" charset="0"/>
              </a:rPr>
              <a:t>Tropical Medicine/Med Excellence</a:t>
            </a:r>
            <a:endParaRPr lang="en-US" sz="1000" dirty="0">
              <a:solidFill>
                <a:srgbClr val="000000"/>
              </a:solidFill>
              <a:latin typeface="Arial"/>
              <a:cs typeface="Times New Roman" pitchFamily="18" charset="0"/>
            </a:endParaRPr>
          </a:p>
        </p:txBody>
      </p:sp>
      <p:sp>
        <p:nvSpPr>
          <p:cNvPr id="35" name="AutoShape 29"/>
          <p:cNvSpPr>
            <a:spLocks noChangeArrowheads="1"/>
          </p:cNvSpPr>
          <p:nvPr/>
        </p:nvSpPr>
        <p:spPr bwMode="auto">
          <a:xfrm>
            <a:off x="4424291" y="4754579"/>
            <a:ext cx="1819728"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600" i="1"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in Public Health</a:t>
            </a:r>
          </a:p>
          <a:p>
            <a:pPr eaLnBrk="0" hangingPunct="0"/>
            <a:r>
              <a:rPr lang="en-US" sz="1000" dirty="0" smtClean="0">
                <a:solidFill>
                  <a:srgbClr val="000000"/>
                </a:solidFill>
                <a:latin typeface="Arial"/>
                <a:cs typeface="Times New Roman" pitchFamily="18" charset="0"/>
              </a:rPr>
              <a:t>LSS Black Belt</a:t>
            </a:r>
          </a:p>
          <a:p>
            <a:pPr eaLnBrk="0" hangingPunct="0"/>
            <a:r>
              <a:rPr lang="en-US" sz="1000" dirty="0" smtClean="0">
                <a:solidFill>
                  <a:srgbClr val="000000"/>
                </a:solidFill>
                <a:latin typeface="Arial"/>
                <a:cs typeface="Times New Roman" pitchFamily="18" charset="0"/>
              </a:rPr>
              <a:t>JPME2</a:t>
            </a:r>
          </a:p>
          <a:p>
            <a:pPr eaLnBrk="0" hangingPunct="0"/>
            <a:r>
              <a:rPr lang="en-US" sz="1000" dirty="0" smtClean="0">
                <a:solidFill>
                  <a:srgbClr val="000000"/>
                </a:solidFill>
                <a:latin typeface="Arial"/>
                <a:cs typeface="Times New Roman" pitchFamily="18" charset="0"/>
              </a:rPr>
              <a:t>Peer Reviewer</a:t>
            </a:r>
          </a:p>
          <a:p>
            <a:pPr eaLnBrk="0" hangingPunct="0"/>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7" name="AutoShape 29"/>
          <p:cNvSpPr>
            <a:spLocks noChangeArrowheads="1"/>
          </p:cNvSpPr>
          <p:nvPr/>
        </p:nvSpPr>
        <p:spPr bwMode="auto">
          <a:xfrm>
            <a:off x="6255787" y="4754579"/>
            <a:ext cx="1687795" cy="713160"/>
          </a:xfrm>
          <a:prstGeom prst="roundRect">
            <a:avLst>
              <a:gd name="adj" fmla="val 16667"/>
            </a:avLst>
          </a:prstGeom>
          <a:solidFill>
            <a:schemeClr val="accent3">
              <a:lumMod val="60000"/>
              <a:lumOff val="40000"/>
            </a:schemeClr>
          </a:solidFill>
          <a:ln w="9525">
            <a:solidFill>
              <a:schemeClr val="tx1"/>
            </a:solidFill>
            <a:round/>
            <a:headEnd/>
            <a:tailEnd/>
          </a:ln>
        </p:spPr>
        <p:txBody>
          <a:bodyPr wrap="none" lIns="36576" anchor="ctr"/>
          <a:lstStyle/>
          <a:p>
            <a:pPr eaLnBrk="0" hangingPunct="0"/>
            <a:endParaRPr lang="en-US" sz="1000" dirty="0" smtClean="0">
              <a:solidFill>
                <a:srgbClr val="000000"/>
              </a:solidFill>
              <a:latin typeface="Arial"/>
              <a:cs typeface="Times New Roman" pitchFamily="18" charset="0"/>
            </a:endParaRPr>
          </a:p>
          <a:p>
            <a:pPr eaLnBrk="0" hangingPunct="0"/>
            <a:r>
              <a:rPr lang="en-US" sz="1000" dirty="0" smtClean="0">
                <a:solidFill>
                  <a:srgbClr val="000000"/>
                </a:solidFill>
                <a:latin typeface="Arial"/>
                <a:cs typeface="Times New Roman" pitchFamily="18" charset="0"/>
              </a:rPr>
              <a:t>Masters Degree- MBA, MHA</a:t>
            </a:r>
          </a:p>
          <a:p>
            <a:pPr eaLnBrk="0" hangingPunct="0"/>
            <a:r>
              <a:rPr lang="en-US" sz="1000" dirty="0" smtClean="0">
                <a:solidFill>
                  <a:srgbClr val="000000"/>
                </a:solidFill>
                <a:latin typeface="Arial"/>
                <a:cs typeface="Times New Roman" pitchFamily="18" charset="0"/>
              </a:rPr>
              <a:t>LSS Master Black Belt</a:t>
            </a:r>
          </a:p>
          <a:p>
            <a:pPr eaLnBrk="0" hangingPunct="0"/>
            <a:r>
              <a:rPr lang="en-US" sz="1000" dirty="0" smtClean="0">
                <a:solidFill>
                  <a:srgbClr val="000000"/>
                </a:solidFill>
                <a:latin typeface="Arial"/>
                <a:cs typeface="Times New Roman" pitchFamily="18" charset="0"/>
              </a:rPr>
              <a:t>Navy Senior Leader Course</a:t>
            </a:r>
          </a:p>
          <a:p>
            <a:pPr eaLnBrk="0" hangingPunct="0"/>
            <a:r>
              <a:rPr lang="en-US" sz="1000" dirty="0" smtClean="0">
                <a:solidFill>
                  <a:srgbClr val="000000"/>
                </a:solidFill>
                <a:latin typeface="Arial"/>
                <a:cs typeface="Times New Roman" pitchFamily="18" charset="0"/>
              </a:rPr>
              <a:t>Naval War College</a:t>
            </a:r>
            <a:endParaRPr lang="en-US" sz="1000" dirty="0">
              <a:solidFill>
                <a:srgbClr val="00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p:txBody>
      </p:sp>
      <p:sp>
        <p:nvSpPr>
          <p:cNvPr id="38" name="TextBox 37"/>
          <p:cNvSpPr txBox="1"/>
          <p:nvPr/>
        </p:nvSpPr>
        <p:spPr>
          <a:xfrm>
            <a:off x="737452" y="5475603"/>
            <a:ext cx="7206130" cy="1015663"/>
          </a:xfrm>
          <a:prstGeom prst="rect">
            <a:avLst/>
          </a:prstGeom>
          <a:noFill/>
          <a:ln>
            <a:solidFill>
              <a:schemeClr val="tx1"/>
            </a:solidFill>
            <a:prstDash val="solid"/>
          </a:ln>
        </p:spPr>
        <p:txBody>
          <a:bodyPr wrap="square" rtlCol="0">
            <a:spAutoFit/>
          </a:bodyPr>
          <a:lstStyle/>
          <a:p>
            <a:r>
              <a:rPr lang="en-US" sz="1000" b="1" dirty="0"/>
              <a:t>Operational </a:t>
            </a:r>
            <a:r>
              <a:rPr lang="en-US" sz="1000" b="1" dirty="0" smtClean="0"/>
              <a:t>Billets </a:t>
            </a:r>
            <a:r>
              <a:rPr lang="en-US" sz="1000" dirty="0" smtClean="0"/>
              <a:t>are </a:t>
            </a:r>
            <a:r>
              <a:rPr lang="en-US" sz="1000" dirty="0"/>
              <a:t>central to career </a:t>
            </a:r>
            <a:r>
              <a:rPr lang="en-US" sz="1000" dirty="0" smtClean="0"/>
              <a:t>progression and to the development of operational competency.  You should have completed at least one tour by the time you are in zone for CDR, if not more.  A senior operational tour or exec operational tour should be in your record by the time you are in zone for CAPT.  Executive Operational billets are increasingly nominative.</a:t>
            </a:r>
            <a:r>
              <a:rPr lang="en-US" sz="1000" dirty="0"/>
              <a:t/>
            </a:r>
            <a:br>
              <a:rPr lang="en-US" sz="1000" dirty="0"/>
            </a:br>
            <a:r>
              <a:rPr lang="en-US" sz="1000" b="1" dirty="0" smtClean="0"/>
              <a:t>MTF Leadership </a:t>
            </a:r>
            <a:r>
              <a:rPr lang="en-US" sz="1000" dirty="0" smtClean="0"/>
              <a:t>demonstrates clinical expertise and leadership: Chairing committees, leading divisions, departments and directorates.  The guidance above does not supplant but rather compliments demonstrating operational and clinical expertise.</a:t>
            </a:r>
            <a:endParaRPr lang="en-US" sz="1000" b="1" dirty="0" smtClean="0"/>
          </a:p>
          <a:p>
            <a:r>
              <a:rPr lang="en-US" sz="1000" b="1" dirty="0" smtClean="0">
                <a:solidFill>
                  <a:srgbClr val="000000"/>
                </a:solidFill>
                <a:latin typeface="Arial"/>
              </a:rPr>
              <a:t>Bottom Line</a:t>
            </a:r>
            <a:r>
              <a:rPr lang="en-US" sz="1000" dirty="0" smtClean="0">
                <a:solidFill>
                  <a:srgbClr val="000000"/>
                </a:solidFill>
                <a:latin typeface="Arial"/>
              </a:rPr>
              <a:t>: </a:t>
            </a:r>
            <a:r>
              <a:rPr lang="en-US" sz="1000" dirty="0">
                <a:solidFill>
                  <a:srgbClr val="000000"/>
                </a:solidFill>
                <a:latin typeface="Arial"/>
              </a:rPr>
              <a:t>Keeping operational currency </a:t>
            </a:r>
            <a:r>
              <a:rPr lang="en-US" sz="1000" dirty="0" smtClean="0">
                <a:solidFill>
                  <a:srgbClr val="000000"/>
                </a:solidFill>
                <a:latin typeface="Arial"/>
              </a:rPr>
              <a:t>and relevancy will </a:t>
            </a:r>
            <a:r>
              <a:rPr lang="en-US" sz="1000" dirty="0">
                <a:solidFill>
                  <a:srgbClr val="000000"/>
                </a:solidFill>
                <a:latin typeface="Arial"/>
              </a:rPr>
              <a:t>be critical moving forward to justify Navy Medicine in uniform</a:t>
            </a:r>
            <a:r>
              <a:rPr lang="en-US" sz="1000" dirty="0" smtClean="0">
                <a:solidFill>
                  <a:srgbClr val="000000"/>
                </a:solidFill>
                <a:latin typeface="Arial"/>
              </a:rPr>
              <a:t>.</a:t>
            </a:r>
            <a:endParaRPr lang="en-US" sz="1000" b="1" dirty="0">
              <a:solidFill>
                <a:srgbClr val="000000"/>
              </a:solidFill>
              <a:latin typeface="Arial"/>
            </a:endParaRPr>
          </a:p>
        </p:txBody>
      </p:sp>
      <p:sp>
        <p:nvSpPr>
          <p:cNvPr id="7" name="TextBox 6"/>
          <p:cNvSpPr txBox="1"/>
          <p:nvPr/>
        </p:nvSpPr>
        <p:spPr>
          <a:xfrm>
            <a:off x="2330787" y="2436965"/>
            <a:ext cx="2084225" cy="707886"/>
          </a:xfrm>
          <a:prstGeom prst="rect">
            <a:avLst/>
          </a:prstGeom>
          <a:noFill/>
        </p:spPr>
        <p:txBody>
          <a:bodyPr wrap="none" rtlCol="0">
            <a:spAutoFit/>
          </a:bodyPr>
          <a:lstStyle/>
          <a:p>
            <a:pPr eaLnBrk="0" hangingPunct="0"/>
            <a:r>
              <a:rPr lang="en-US" sz="1000" b="1" u="sng" dirty="0" smtClean="0">
                <a:latin typeface="Arial"/>
              </a:rPr>
              <a:t>SENIOR OPERATIONAL</a:t>
            </a:r>
          </a:p>
          <a:p>
            <a:pPr eaLnBrk="0" hangingPunct="0"/>
            <a:r>
              <a:rPr lang="en-US" sz="1000" dirty="0">
                <a:solidFill>
                  <a:srgbClr val="000000"/>
                </a:solidFill>
                <a:latin typeface="Arial"/>
              </a:rPr>
              <a:t>Regional/Group </a:t>
            </a:r>
            <a:r>
              <a:rPr lang="en-US" sz="1000" dirty="0" smtClean="0">
                <a:solidFill>
                  <a:srgbClr val="000000"/>
                </a:solidFill>
                <a:latin typeface="Arial"/>
              </a:rPr>
              <a:t>FS/UMO</a:t>
            </a:r>
          </a:p>
          <a:p>
            <a:pPr eaLnBrk="0" hangingPunct="0"/>
            <a:r>
              <a:rPr lang="en-US" sz="1000" dirty="0" smtClean="0">
                <a:solidFill>
                  <a:srgbClr val="000000"/>
                </a:solidFill>
                <a:latin typeface="Arial"/>
              </a:rPr>
              <a:t>Large Deck/Group </a:t>
            </a:r>
            <a:r>
              <a:rPr lang="en-US" sz="1000" dirty="0">
                <a:solidFill>
                  <a:srgbClr val="000000"/>
                </a:solidFill>
                <a:latin typeface="Arial"/>
              </a:rPr>
              <a:t>SMO</a:t>
            </a:r>
          </a:p>
          <a:p>
            <a:pPr eaLnBrk="0" hangingPunct="0"/>
            <a:r>
              <a:rPr lang="en-US" sz="1000" dirty="0">
                <a:solidFill>
                  <a:srgbClr val="000000"/>
                </a:solidFill>
                <a:latin typeface="Arial"/>
              </a:rPr>
              <a:t>Regimental </a:t>
            </a:r>
            <a:r>
              <a:rPr lang="en-US" sz="1000" dirty="0" smtClean="0">
                <a:solidFill>
                  <a:srgbClr val="000000"/>
                </a:solidFill>
                <a:latin typeface="Arial"/>
              </a:rPr>
              <a:t>Surgeon/</a:t>
            </a:r>
            <a:r>
              <a:rPr lang="en-US" sz="1000" dirty="0" err="1" smtClean="0">
                <a:solidFill>
                  <a:srgbClr val="000000"/>
                </a:solidFill>
                <a:latin typeface="Arial"/>
              </a:rPr>
              <a:t>MedBN</a:t>
            </a:r>
            <a:r>
              <a:rPr lang="en-US" sz="1000" dirty="0" smtClean="0">
                <a:solidFill>
                  <a:srgbClr val="000000"/>
                </a:solidFill>
                <a:latin typeface="Arial"/>
              </a:rPr>
              <a:t> staff</a:t>
            </a:r>
            <a:endParaRPr lang="en-US" sz="1000" dirty="0">
              <a:solidFill>
                <a:srgbClr val="000000"/>
              </a:solidFill>
              <a:latin typeface="Arial"/>
            </a:endParaRPr>
          </a:p>
        </p:txBody>
      </p:sp>
      <p:sp>
        <p:nvSpPr>
          <p:cNvPr id="8" name="TextBox 7"/>
          <p:cNvSpPr txBox="1"/>
          <p:nvPr/>
        </p:nvSpPr>
        <p:spPr>
          <a:xfrm>
            <a:off x="1009279" y="3126959"/>
            <a:ext cx="3302507" cy="861774"/>
          </a:xfrm>
          <a:prstGeom prst="rect">
            <a:avLst/>
          </a:prstGeom>
          <a:noFill/>
        </p:spPr>
        <p:txBody>
          <a:bodyPr wrap="none" rtlCol="0">
            <a:spAutoFit/>
          </a:bodyPr>
          <a:lstStyle/>
          <a:p>
            <a:pPr eaLnBrk="0" hangingPunct="0"/>
            <a:r>
              <a:rPr lang="en-US" sz="1000" dirty="0">
                <a:solidFill>
                  <a:srgbClr val="000000"/>
                </a:solidFill>
                <a:latin typeface="Arial"/>
              </a:rPr>
              <a:t>Fleet Surgical </a:t>
            </a:r>
            <a:r>
              <a:rPr lang="en-US" sz="1000" dirty="0" smtClean="0">
                <a:solidFill>
                  <a:srgbClr val="000000"/>
                </a:solidFill>
                <a:latin typeface="Arial"/>
              </a:rPr>
              <a:t>Team member, GHE </a:t>
            </a:r>
            <a:r>
              <a:rPr lang="en-US" sz="1000" dirty="0">
                <a:solidFill>
                  <a:srgbClr val="000000"/>
                </a:solidFill>
                <a:latin typeface="Arial"/>
              </a:rPr>
              <a:t>Staff </a:t>
            </a:r>
            <a:r>
              <a:rPr lang="en-US" sz="1000" dirty="0" smtClean="0">
                <a:solidFill>
                  <a:srgbClr val="000000"/>
                </a:solidFill>
                <a:latin typeface="Arial"/>
              </a:rPr>
              <a:t>Officer,</a:t>
            </a:r>
          </a:p>
          <a:p>
            <a:pPr eaLnBrk="0" hangingPunct="0"/>
            <a:r>
              <a:rPr lang="en-US" sz="1000" dirty="0" smtClean="0">
                <a:solidFill>
                  <a:srgbClr val="000000"/>
                </a:solidFill>
                <a:latin typeface="Arial"/>
                <a:cs typeface="Times New Roman" pitchFamily="18" charset="0"/>
              </a:rPr>
              <a:t>T-AH deployment, Individual </a:t>
            </a:r>
            <a:r>
              <a:rPr lang="en-US" sz="1000" dirty="0" err="1">
                <a:solidFill>
                  <a:srgbClr val="000000"/>
                </a:solidFill>
                <a:latin typeface="Arial"/>
                <a:cs typeface="Times New Roman" pitchFamily="18" charset="0"/>
              </a:rPr>
              <a:t>Augmentee</a:t>
            </a:r>
            <a:r>
              <a:rPr lang="en-US" sz="1000" dirty="0">
                <a:solidFill>
                  <a:srgbClr val="000000"/>
                </a:solidFill>
                <a:latin typeface="Arial"/>
                <a:cs typeface="Times New Roman" pitchFamily="18" charset="0"/>
              </a:rPr>
              <a:t> (AFG, </a:t>
            </a:r>
            <a:r>
              <a:rPr lang="en-US" sz="1000" dirty="0" err="1">
                <a:solidFill>
                  <a:srgbClr val="000000"/>
                </a:solidFill>
                <a:latin typeface="Arial"/>
                <a:cs typeface="Times New Roman" pitchFamily="18" charset="0"/>
              </a:rPr>
              <a:t>HoA</a:t>
            </a:r>
            <a:r>
              <a:rPr lang="en-US" sz="1000" dirty="0" smtClean="0">
                <a:solidFill>
                  <a:srgbClr val="000000"/>
                </a:solidFill>
                <a:latin typeface="Arial"/>
                <a:cs typeface="Times New Roman" pitchFamily="18" charset="0"/>
              </a:rPr>
              <a:t>)</a:t>
            </a:r>
          </a:p>
          <a:p>
            <a:pPr eaLnBrk="0" hangingPunct="0"/>
            <a:endParaRPr lang="en-US" sz="1000" i="1" dirty="0" smtClean="0">
              <a:solidFill>
                <a:srgbClr val="FF0000"/>
              </a:solidFill>
              <a:latin typeface="Arial"/>
              <a:cs typeface="Times New Roman" pitchFamily="18" charset="0"/>
            </a:endParaRPr>
          </a:p>
          <a:p>
            <a:pPr eaLnBrk="0" hangingPunct="0"/>
            <a:endParaRPr lang="en-US" sz="1000" dirty="0">
              <a:solidFill>
                <a:srgbClr val="000000"/>
              </a:solidFill>
              <a:latin typeface="Arial"/>
              <a:cs typeface="Times New Roman" pitchFamily="18" charset="0"/>
            </a:endParaRPr>
          </a:p>
          <a:p>
            <a:r>
              <a:rPr lang="en-US" sz="1000" i="1" dirty="0" smtClean="0">
                <a:effectLst>
                  <a:outerShdw blurRad="38100" dist="38100" dir="2700000" algn="tl">
                    <a:srgbClr val="000000">
                      <a:alpha val="43137"/>
                    </a:srgbClr>
                  </a:outerShdw>
                </a:effectLst>
              </a:rPr>
              <a:t>Must complete at least one tour before in zone for CDR</a:t>
            </a:r>
            <a:endParaRPr lang="en-US" sz="10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07115267"/>
      </p:ext>
    </p:extLst>
  </p:cSld>
  <p:clrMapOvr>
    <a:masterClrMapping/>
  </p:clrMapOvr>
  <p:timing>
    <p:tnLst>
      <p:par>
        <p:cTn id="1" dur="indefinite" restart="never" nodeType="tmRoot"/>
      </p:par>
    </p:tnLst>
  </p:timing>
</p:sld>
</file>

<file path=ppt/theme/theme1.xml><?xml version="1.0" encoding="utf-8"?>
<a:theme xmlns:a="http://schemas.openxmlformats.org/drawingml/2006/main" name="MC BUMED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UMED Theme">
  <a:themeElements>
    <a:clrScheme name="Navy Colors">
      <a:dk1>
        <a:srgbClr val="000000"/>
      </a:dk1>
      <a:lt1>
        <a:srgbClr val="FFFFFF"/>
      </a:lt1>
      <a:dk2>
        <a:srgbClr val="80CCCC"/>
      </a:dk2>
      <a:lt2>
        <a:srgbClr val="3B9795"/>
      </a:lt2>
      <a:accent1>
        <a:srgbClr val="CCCCCC"/>
      </a:accent1>
      <a:accent2>
        <a:srgbClr val="CCCC99"/>
      </a:accent2>
      <a:accent3>
        <a:srgbClr val="0D498C"/>
      </a:accent3>
      <a:accent4>
        <a:srgbClr val="AB2D27"/>
      </a:accent4>
      <a:accent5>
        <a:srgbClr val="009350"/>
      </a:accent5>
      <a:accent6>
        <a:srgbClr val="0066A1"/>
      </a:accent6>
      <a:hlink>
        <a:srgbClr val="4066B2"/>
      </a:hlink>
      <a:folHlink>
        <a:srgbClr val="8099C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UMED Theme" id="{85C8A9F1-13F9-4D09-91FE-9FED62B4751C}" vid="{14B40406-304E-46FB-BCFF-754D87E6033F}"/>
    </a:ext>
  </a:extLst>
</a:theme>
</file>

<file path=ppt/theme/theme3.xml><?xml version="1.0" encoding="utf-8"?>
<a:theme xmlns:a="http://schemas.openxmlformats.org/drawingml/2006/main" name="14_Office Theme">
  <a:themeElements>
    <a:clrScheme name="Navy Colors">
      <a:dk1>
        <a:srgbClr val="000000"/>
      </a:dk1>
      <a:lt1>
        <a:srgbClr val="FFFFFF"/>
      </a:lt1>
      <a:dk2>
        <a:srgbClr val="80CCCC"/>
      </a:dk2>
      <a:lt2>
        <a:srgbClr val="3B9795"/>
      </a:lt2>
      <a:accent1>
        <a:srgbClr val="CCCCCC"/>
      </a:accent1>
      <a:accent2>
        <a:srgbClr val="CCCC99"/>
      </a:accent2>
      <a:accent3>
        <a:srgbClr val="0D498C"/>
      </a:accent3>
      <a:accent4>
        <a:srgbClr val="AB2D27"/>
      </a:accent4>
      <a:accent5>
        <a:srgbClr val="009350"/>
      </a:accent5>
      <a:accent6>
        <a:srgbClr val="0066A1"/>
      </a:accent6>
      <a:hlink>
        <a:srgbClr val="4066B2"/>
      </a:hlink>
      <a:folHlink>
        <a:srgbClr val="8099C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BUMED Theme">
  <a:themeElements>
    <a:clrScheme name="Navy Colors">
      <a:dk1>
        <a:srgbClr val="000000"/>
      </a:dk1>
      <a:lt1>
        <a:srgbClr val="FFFFFF"/>
      </a:lt1>
      <a:dk2>
        <a:srgbClr val="80CCCC"/>
      </a:dk2>
      <a:lt2>
        <a:srgbClr val="3B9795"/>
      </a:lt2>
      <a:accent1>
        <a:srgbClr val="CCCCCC"/>
      </a:accent1>
      <a:accent2>
        <a:srgbClr val="CCCC99"/>
      </a:accent2>
      <a:accent3>
        <a:srgbClr val="0D498C"/>
      </a:accent3>
      <a:accent4>
        <a:srgbClr val="AB2D27"/>
      </a:accent4>
      <a:accent5>
        <a:srgbClr val="009350"/>
      </a:accent5>
      <a:accent6>
        <a:srgbClr val="0066A1"/>
      </a:accent6>
      <a:hlink>
        <a:srgbClr val="4066B2"/>
      </a:hlink>
      <a:folHlink>
        <a:srgbClr val="8099C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UMED Theme" id="{85C8A9F1-13F9-4D09-91FE-9FED62B4751C}" vid="{14B40406-304E-46FB-BCFF-754D87E6033F}"/>
    </a:ext>
  </a:extLst>
</a:theme>
</file>

<file path=ppt/theme/theme5.xml><?xml version="1.0" encoding="utf-8"?>
<a:theme xmlns:a="http://schemas.openxmlformats.org/drawingml/2006/main" name="20_Office Theme">
  <a:themeElements>
    <a:clrScheme name="Navy Colors">
      <a:dk1>
        <a:srgbClr val="000000"/>
      </a:dk1>
      <a:lt1>
        <a:srgbClr val="FFFFFF"/>
      </a:lt1>
      <a:dk2>
        <a:srgbClr val="80CCCC"/>
      </a:dk2>
      <a:lt2>
        <a:srgbClr val="3B9795"/>
      </a:lt2>
      <a:accent1>
        <a:srgbClr val="CCCCCC"/>
      </a:accent1>
      <a:accent2>
        <a:srgbClr val="CCCC99"/>
      </a:accent2>
      <a:accent3>
        <a:srgbClr val="0D498C"/>
      </a:accent3>
      <a:accent4>
        <a:srgbClr val="AB2D27"/>
      </a:accent4>
      <a:accent5>
        <a:srgbClr val="009350"/>
      </a:accent5>
      <a:accent6>
        <a:srgbClr val="0066A1"/>
      </a:accent6>
      <a:hlink>
        <a:srgbClr val="4066B2"/>
      </a:hlink>
      <a:folHlink>
        <a:srgbClr val="8099C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21541</TotalTime>
  <Words>7585</Words>
  <Application>Microsoft Office PowerPoint</Application>
  <PresentationFormat>On-screen Show (4:3)</PresentationFormat>
  <Paragraphs>1738</Paragraphs>
  <Slides>25</Slides>
  <Notes>24</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25</vt:i4>
      </vt:variant>
    </vt:vector>
  </HeadingPairs>
  <TitlesOfParts>
    <vt:vector size="37" baseType="lpstr">
      <vt:lpstr>Arial</vt:lpstr>
      <vt:lpstr>Calibri</vt:lpstr>
      <vt:lpstr>Monotype Corsiva</vt:lpstr>
      <vt:lpstr>Stencil</vt:lpstr>
      <vt:lpstr>Times New Roman</vt:lpstr>
      <vt:lpstr>Verdana</vt:lpstr>
      <vt:lpstr>Wingdings</vt:lpstr>
      <vt:lpstr>MC BUMED Template</vt:lpstr>
      <vt:lpstr>BUMED Theme</vt:lpstr>
      <vt:lpstr>14_Office Theme</vt:lpstr>
      <vt:lpstr>1_BUMED Theme</vt:lpstr>
      <vt:lpstr>20_Office Theme</vt:lpstr>
      <vt:lpstr>MC Specialty Planners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BUMED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BUMED</dc:creator>
  <cp:lastModifiedBy>Keller, Anthony W. CAPT BUMED</cp:lastModifiedBy>
  <cp:revision>1001</cp:revision>
  <cp:lastPrinted>2020-01-21T14:00:04Z</cp:lastPrinted>
  <dcterms:created xsi:type="dcterms:W3CDTF">2008-09-16T18:54:26Z</dcterms:created>
  <dcterms:modified xsi:type="dcterms:W3CDTF">2020-09-03T16:04:29Z</dcterms:modified>
</cp:coreProperties>
</file>