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67" r:id="rId5"/>
    <p:sldMasterId id="2147483671" r:id="rId6"/>
    <p:sldMasterId id="2147483660" r:id="rId7"/>
  </p:sldMasterIdLst>
  <p:notesMasterIdLst>
    <p:notesMasterId r:id="rId9"/>
  </p:notesMasterIdLst>
  <p:sldIdLst>
    <p:sldId id="25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223"/>
    <a:srgbClr val="00281E"/>
    <a:srgbClr val="8C7B21"/>
    <a:srgbClr val="022A3A"/>
    <a:srgbClr val="E8B010"/>
    <a:srgbClr val="C41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31" autoAdjust="0"/>
    <p:restoredTop sz="92615" autoAdjust="0"/>
  </p:normalViewPr>
  <p:slideViewPr>
    <p:cSldViewPr snapToGrid="0">
      <p:cViewPr varScale="1">
        <p:scale>
          <a:sx n="82" d="100"/>
          <a:sy n="82" d="100"/>
        </p:scale>
        <p:origin x="170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1660D-CA43-4A10-B298-E299B3B5413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76CD9-4E5E-40EF-963D-D098B5F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2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4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M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274644" y="274638"/>
            <a:ext cx="78122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1274644" y="1471958"/>
            <a:ext cx="7812206" cy="4841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8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151792" y="274638"/>
            <a:ext cx="793505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0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Ps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274644" y="274638"/>
            <a:ext cx="78122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1274644" y="1471958"/>
            <a:ext cx="7812206" cy="4841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881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274885" y="274638"/>
            <a:ext cx="781196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5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338093"/>
            <a:ext cx="9144000" cy="519911"/>
          </a:xfrm>
          <a:prstGeom prst="rect">
            <a:avLst/>
          </a:prstGeom>
          <a:solidFill>
            <a:srgbClr val="022A3A"/>
          </a:solidFill>
          <a:ln w="15875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kern="1200" dirty="0" smtClean="0">
                <a:solidFill>
                  <a:srgbClr val="E8B01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      </a:t>
            </a:r>
            <a:r>
              <a:rPr lang="en-US" sz="1200" b="1" i="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  e   d   I   c   a   l     </a:t>
            </a:r>
            <a:r>
              <a:rPr lang="en-US" sz="1200" b="1" i="0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   o   w   e   r      f   o   r      N   a   v   a   l      S   u   p   e   r   I   o   r   I   t   y</a:t>
            </a:r>
            <a:r>
              <a:rPr lang="en-US" sz="1200" kern="1200" cap="all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      </a:t>
            </a:r>
            <a:r>
              <a:rPr lang="en-US" sz="1200" kern="1200" dirty="0" smtClean="0">
                <a:solidFill>
                  <a:srgbClr val="E8B01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</a:t>
            </a:r>
            <a:endParaRPr lang="en-US" sz="1200" b="1" i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0" y="225288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-648" y="2831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</a:t>
            </a:r>
            <a:r>
              <a:rPr lang="en-US" sz="1400" b="1" baseline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//FOR OFFICIAL USE ONLY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353220"/>
            <a:ext cx="9144000" cy="0"/>
          </a:xfrm>
          <a:prstGeom prst="line">
            <a:avLst/>
          </a:prstGeom>
          <a:ln w="57150">
            <a:solidFill>
              <a:srgbClr val="C41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129" y="511947"/>
            <a:ext cx="1259439" cy="1259439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0" y="6820205"/>
            <a:ext cx="9144000" cy="0"/>
          </a:xfrm>
          <a:prstGeom prst="line">
            <a:avLst/>
          </a:prstGeom>
          <a:ln w="57150">
            <a:solidFill>
              <a:srgbClr val="8C7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92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022A3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6092" y="292686"/>
            <a:ext cx="75481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6092" y="1471958"/>
            <a:ext cx="7820758" cy="4841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0" y="282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</a:t>
            </a:r>
            <a:r>
              <a:rPr lang="en-US" sz="1400" b="1" baseline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//FOR OFFICIAL USE ONLY</a:t>
            </a:r>
            <a:endParaRPr lang="en-US" sz="1400" b="1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65" y="282894"/>
            <a:ext cx="1259439" cy="125943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338093"/>
            <a:ext cx="9144000" cy="519911"/>
          </a:xfrm>
          <a:prstGeom prst="rect">
            <a:avLst/>
          </a:prstGeom>
          <a:solidFill>
            <a:srgbClr val="022A3A"/>
          </a:solidFill>
          <a:ln w="15875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kern="1200" dirty="0" smtClean="0">
                <a:solidFill>
                  <a:srgbClr val="E8B01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      </a:t>
            </a:r>
            <a:r>
              <a:rPr lang="en-US" sz="1200" b="1" i="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  e   d   I   c   a   l     </a:t>
            </a:r>
            <a:r>
              <a:rPr lang="en-US" sz="1200" b="1" i="0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   o   w   e   r      f   o   r      N   a   v   a   l      S   u   p   e   r   I   o   r   I   t   y</a:t>
            </a:r>
            <a:r>
              <a:rPr lang="en-US" sz="1200" kern="1200" cap="all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      </a:t>
            </a:r>
            <a:r>
              <a:rPr lang="en-US" sz="1200" kern="1200" dirty="0" smtClean="0">
                <a:solidFill>
                  <a:srgbClr val="E8B01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</a:t>
            </a:r>
            <a:endParaRPr lang="en-US" sz="1200" b="1" i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lide Number Placeholder 4"/>
          <p:cNvSpPr txBox="1">
            <a:spLocks/>
          </p:cNvSpPr>
          <p:nvPr userDrawn="1"/>
        </p:nvSpPr>
        <p:spPr>
          <a:xfrm>
            <a:off x="8616636" y="6456221"/>
            <a:ext cx="527364" cy="4437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119091-EBBD-481C-B2D5-747ACEA946BD}" type="slidenum">
              <a:rPr lang="en-US" sz="1200" smtClean="0">
                <a:solidFill>
                  <a:prstClr val="white">
                    <a:lumMod val="95000"/>
                  </a:prstClr>
                </a:solidFill>
              </a:rPr>
              <a:pPr algn="r"/>
              <a:t>‹#›</a:t>
            </a:fld>
            <a:endParaRPr lang="en-US" sz="1200" dirty="0">
              <a:solidFill>
                <a:prstClr val="white">
                  <a:lumMod val="95000"/>
                </a:prstClr>
              </a:solidFill>
            </a:endParaRP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0" y="6353220"/>
            <a:ext cx="9144000" cy="0"/>
          </a:xfrm>
          <a:prstGeom prst="line">
            <a:avLst/>
          </a:prstGeom>
          <a:ln w="57150">
            <a:solidFill>
              <a:srgbClr val="C41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0" y="6298527"/>
            <a:ext cx="9144000" cy="0"/>
          </a:xfrm>
          <a:prstGeom prst="line">
            <a:avLst/>
          </a:prstGeom>
          <a:ln w="57150">
            <a:solidFill>
              <a:srgbClr val="E8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6820205"/>
            <a:ext cx="9144000" cy="0"/>
          </a:xfrm>
          <a:prstGeom prst="line">
            <a:avLst/>
          </a:prstGeom>
          <a:ln w="57150">
            <a:solidFill>
              <a:srgbClr val="8C7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52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77" rtl="0" eaLnBrk="1" latinLnBrk="0" hangingPunct="1">
        <a:spcBef>
          <a:spcPct val="0"/>
        </a:spcBef>
        <a:buNone/>
        <a:defRPr sz="4000" b="1" kern="1200">
          <a:solidFill>
            <a:srgbClr val="022A3A"/>
          </a:solidFill>
          <a:effectLst/>
          <a:latin typeface="+mn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22A3A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22A3A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22A3A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22A3A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22A3A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4"/>
          <p:cNvSpPr txBox="1">
            <a:spLocks/>
          </p:cNvSpPr>
          <p:nvPr userDrawn="1"/>
        </p:nvSpPr>
        <p:spPr>
          <a:xfrm>
            <a:off x="8615222" y="6502742"/>
            <a:ext cx="527364" cy="381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119091-EBBD-481C-B2D5-747ACEA946BD}" type="slidenum">
              <a:rPr lang="en-US" sz="1200" smtClean="0">
                <a:solidFill>
                  <a:prstClr val="white">
                    <a:lumMod val="95000"/>
                  </a:prstClr>
                </a:solidFill>
              </a:rPr>
              <a:pPr algn="r"/>
              <a:t>‹#›</a:t>
            </a:fld>
            <a:endParaRPr lang="en-US" sz="12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283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</a:t>
            </a:r>
            <a:r>
              <a:rPr lang="en-US" sz="1600" b="1" baseline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//FOR OFFICIAL USE ONLY</a:t>
            </a:r>
            <a:endParaRPr lang="en-US" sz="1600" b="1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677687" y="468060"/>
            <a:ext cx="3812324" cy="5078191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6314725"/>
            <a:ext cx="9144000" cy="543276"/>
          </a:xfrm>
          <a:prstGeom prst="rect">
            <a:avLst/>
          </a:prstGeom>
          <a:solidFill>
            <a:srgbClr val="022A3A"/>
          </a:solidFill>
          <a:ln w="15875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kern="1200" dirty="0" smtClean="0">
                <a:solidFill>
                  <a:srgbClr val="E8B01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    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 e  o  p  l  e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  l  a  t  f  o  r  m  s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  e  r  f  o  r  m  a  n  c  e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  o  w  e  r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endParaRPr lang="en-US" sz="800" b="1" cap="all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616636" y="6437899"/>
            <a:ext cx="527364" cy="5082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119091-EBBD-481C-B2D5-747ACEA946BD}" type="slidenum">
              <a:rPr lang="en-US" sz="1200" smtClean="0">
                <a:solidFill>
                  <a:prstClr val="white">
                    <a:lumMod val="95000"/>
                  </a:prstClr>
                </a:solidFill>
              </a:rPr>
              <a:pPr algn="r"/>
              <a:t>‹#›</a:t>
            </a:fld>
            <a:endParaRPr lang="en-US" sz="1200" dirty="0">
              <a:solidFill>
                <a:prstClr val="white">
                  <a:lumMod val="95000"/>
                </a:prstClr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6353220"/>
            <a:ext cx="9144000" cy="0"/>
          </a:xfrm>
          <a:prstGeom prst="line">
            <a:avLst/>
          </a:prstGeom>
          <a:ln w="57150">
            <a:solidFill>
              <a:srgbClr val="C41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6298527"/>
            <a:ext cx="9144000" cy="0"/>
          </a:xfrm>
          <a:prstGeom prst="line">
            <a:avLst/>
          </a:prstGeom>
          <a:ln w="57150">
            <a:solidFill>
              <a:srgbClr val="E8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0" y="225288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129" y="846162"/>
            <a:ext cx="1259439" cy="1259439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0" y="6820205"/>
            <a:ext cx="9144000" cy="0"/>
          </a:xfrm>
          <a:prstGeom prst="line">
            <a:avLst/>
          </a:prstGeom>
          <a:ln w="57150">
            <a:solidFill>
              <a:srgbClr val="8C7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38595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022A3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0" y="2831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</a:t>
            </a:r>
            <a:r>
              <a:rPr lang="en-US" sz="1400" b="1" baseline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//FOR OFFICIAL USE ONLY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Placeholder 1"/>
          <p:cNvSpPr>
            <a:spLocks noGrp="1"/>
          </p:cNvSpPr>
          <p:nvPr>
            <p:ph type="title"/>
          </p:nvPr>
        </p:nvSpPr>
        <p:spPr>
          <a:xfrm>
            <a:off x="1274644" y="274638"/>
            <a:ext cx="78122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"/>
          </p:nvPr>
        </p:nvSpPr>
        <p:spPr>
          <a:xfrm>
            <a:off x="1274644" y="1471958"/>
            <a:ext cx="7812206" cy="4841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66" y="282894"/>
            <a:ext cx="1259439" cy="1259439"/>
          </a:xfrm>
          <a:prstGeom prst="rect">
            <a:avLst/>
          </a:prstGeom>
        </p:spPr>
      </p:pic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8615222" y="6502742"/>
            <a:ext cx="527364" cy="381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119091-EBBD-481C-B2D5-747ACEA946BD}" type="slidenum">
              <a:rPr lang="en-US" sz="1200" smtClean="0">
                <a:solidFill>
                  <a:prstClr val="white">
                    <a:lumMod val="95000"/>
                  </a:prstClr>
                </a:solidFill>
              </a:rPr>
              <a:pPr algn="r"/>
              <a:t>‹#›</a:t>
            </a:fld>
            <a:endParaRPr lang="en-US" sz="12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6329855"/>
            <a:ext cx="9144000" cy="528146"/>
          </a:xfrm>
          <a:prstGeom prst="rect">
            <a:avLst/>
          </a:prstGeom>
          <a:solidFill>
            <a:srgbClr val="022A3A"/>
          </a:solidFill>
          <a:ln w="15875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kern="1200" dirty="0" smtClean="0">
                <a:solidFill>
                  <a:srgbClr val="E8B01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    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 e  o  p  l  e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  l  a  t  f  o  r  m  s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  e  r  f  o  r  m  a  n  c  e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r>
              <a:rPr lang="en-US" sz="1200" b="1" cap="all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  o  w  e  r   </a:t>
            </a:r>
            <a:r>
              <a:rPr lang="en-US" sz="800" kern="1200" baseline="30000" dirty="0" smtClean="0">
                <a:solidFill>
                  <a:srgbClr val="E8B010"/>
                </a:solidFill>
                <a:effectLst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</a:t>
            </a:r>
            <a:endParaRPr lang="en-US" sz="800" b="1" cap="all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4"/>
          <p:cNvSpPr txBox="1">
            <a:spLocks/>
          </p:cNvSpPr>
          <p:nvPr userDrawn="1"/>
        </p:nvSpPr>
        <p:spPr>
          <a:xfrm>
            <a:off x="8616636" y="6438093"/>
            <a:ext cx="527364" cy="39719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119091-EBBD-481C-B2D5-747ACEA946BD}" type="slidenum">
              <a:rPr lang="en-US" sz="1200" smtClean="0">
                <a:solidFill>
                  <a:prstClr val="white">
                    <a:lumMod val="95000"/>
                  </a:prstClr>
                </a:solidFill>
              </a:rPr>
              <a:pPr algn="r"/>
              <a:t>‹#›</a:t>
            </a:fld>
            <a:endParaRPr lang="en-US" sz="1200" dirty="0">
              <a:solidFill>
                <a:prstClr val="white">
                  <a:lumMod val="95000"/>
                </a:prstClr>
              </a:solidFill>
            </a:endParaRP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0" y="6353220"/>
            <a:ext cx="9144000" cy="0"/>
          </a:xfrm>
          <a:prstGeom prst="line">
            <a:avLst/>
          </a:prstGeom>
          <a:ln w="57150">
            <a:solidFill>
              <a:srgbClr val="C41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0" y="6296806"/>
            <a:ext cx="9144000" cy="1722"/>
          </a:xfrm>
          <a:prstGeom prst="line">
            <a:avLst/>
          </a:prstGeom>
          <a:ln w="57150">
            <a:solidFill>
              <a:srgbClr val="E8B0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6820205"/>
            <a:ext cx="9144000" cy="0"/>
          </a:xfrm>
          <a:prstGeom prst="line">
            <a:avLst/>
          </a:prstGeom>
          <a:ln w="57150">
            <a:solidFill>
              <a:srgbClr val="8C7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29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377" rtl="0" eaLnBrk="1" latinLnBrk="0" hangingPunct="1">
        <a:spcBef>
          <a:spcPct val="0"/>
        </a:spcBef>
        <a:buNone/>
        <a:defRPr sz="4000" b="1" kern="1200">
          <a:solidFill>
            <a:srgbClr val="022A3A"/>
          </a:solidFill>
          <a:effectLst/>
          <a:latin typeface="+mn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22A3A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22A3A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22A3A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22A3A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22A3A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9"/>
          <p:cNvSpPr>
            <a:spLocks noChangeArrowheads="1"/>
          </p:cNvSpPr>
          <p:nvPr/>
        </p:nvSpPr>
        <p:spPr bwMode="auto">
          <a:xfrm>
            <a:off x="570982" y="3398327"/>
            <a:ext cx="1633187" cy="106018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Junior OMO Tour</a:t>
            </a:r>
          </a:p>
          <a:p>
            <a:pPr eaLnBrk="0" hangingPunct="0"/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Surface Fleet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Physician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Marine Battalion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Flight Surgeon (FS)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Undersea Medical Officer 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Junior Billet</a:t>
            </a:r>
            <a:endParaRPr lang="en-US" sz="1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491636"/>
              </p:ext>
            </p:extLst>
          </p:nvPr>
        </p:nvGraphicFramePr>
        <p:xfrm>
          <a:off x="236114" y="1552892"/>
          <a:ext cx="8662434" cy="1790700"/>
        </p:xfrm>
        <a:graphic>
          <a:graphicData uri="http://schemas.openxmlformats.org/drawingml/2006/table">
            <a:tbl>
              <a:tblPr firstRow="1" bandRow="1"/>
              <a:tblGrid>
                <a:gridCol w="3797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44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6420"/>
                <a:gridCol w="5045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1915"/>
                <a:gridCol w="229548"/>
                <a:gridCol w="10658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5348"/>
                <a:gridCol w="28946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59363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 smtClean="0">
                          <a:latin typeface="+mn-lt"/>
                          <a:cs typeface="Arial" pitchFamily="34" charset="0"/>
                        </a:rPr>
                        <a:t>Recommended Medical</a:t>
                      </a:r>
                      <a:r>
                        <a:rPr lang="en-US" sz="1000" b="1" u="none" baseline="0" dirty="0" smtClean="0">
                          <a:latin typeface="+mn-lt"/>
                          <a:cs typeface="Arial" pitchFamily="34" charset="0"/>
                        </a:rPr>
                        <a:t> and Professional</a:t>
                      </a:r>
                      <a:r>
                        <a:rPr lang="en-US" sz="1000" b="1" u="none" dirty="0" smtClean="0">
                          <a:latin typeface="+mn-lt"/>
                          <a:cs typeface="Arial" pitchFamily="34" charset="0"/>
                        </a:rPr>
                        <a:t> Achievement</a:t>
                      </a:r>
                      <a:r>
                        <a:rPr lang="en-US" sz="1000" b="1" u="none" baseline="0" dirty="0" smtClean="0">
                          <a:latin typeface="+mn-lt"/>
                          <a:cs typeface="Arial" pitchFamily="34" charset="0"/>
                        </a:rPr>
                        <a:t> Windows</a:t>
                      </a:r>
                      <a:endParaRPr lang="en-US" sz="1000" b="1" u="none" dirty="0" smtClean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dirty="0" smtClean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504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 smtClean="0">
                          <a:latin typeface="+mn-lt"/>
                          <a:cs typeface="Arial" pitchFamily="34" charset="0"/>
                        </a:rPr>
                        <a:t>INTERN</a:t>
                      </a:r>
                      <a:endParaRPr lang="en-US" sz="100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dirty="0" smtClean="0"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50" b="1" u="none" baseline="0" dirty="0" smtClean="0">
                          <a:latin typeface="+mn-lt"/>
                          <a:cs typeface="Arial" panose="020B0604020202020204" pitchFamily="34" charset="0"/>
                        </a:rPr>
                        <a:t> Selection </a:t>
                      </a:r>
                      <a:r>
                        <a:rPr lang="en-US" sz="1050" b="1" u="none" baseline="0" dirty="0">
                          <a:latin typeface="+mn-lt"/>
                          <a:cs typeface="Arial" panose="020B0604020202020204" pitchFamily="34" charset="0"/>
                        </a:rPr>
                        <a:t>for residency</a:t>
                      </a:r>
                      <a:endParaRPr lang="en-US" sz="1050" b="1" u="sng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n-US" sz="1050" b="1" u="sng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Board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certification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Junior or Senior </a:t>
                      </a: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OMO</a:t>
                      </a:r>
                      <a:endParaRPr kumimoji="0" lang="en-US" sz="1050" b="1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Executive OMO</a:t>
                      </a:r>
                      <a:endParaRPr kumimoji="0" lang="en-US" sz="105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JPME </a:t>
                      </a: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I/II</a:t>
                      </a:r>
                      <a:endParaRPr kumimoji="0" lang="en-US" sz="105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Advanced </a:t>
                      </a: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Leadership/Business Degree</a:t>
                      </a:r>
                      <a:endParaRPr kumimoji="0" lang="en-US" sz="105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14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dirty="0" smtClean="0">
                          <a:latin typeface="+mn-lt"/>
                          <a:cs typeface="Arial" pitchFamily="34" charset="0"/>
                        </a:rPr>
                        <a:t>Recommended High Reliability Organization (HRO) and Culture of Safety</a:t>
                      </a:r>
                      <a:r>
                        <a:rPr lang="en-US" sz="1000" b="1" u="none" baseline="0" dirty="0" smtClean="0">
                          <a:latin typeface="+mn-lt"/>
                          <a:cs typeface="Arial" pitchFamily="34" charset="0"/>
                        </a:rPr>
                        <a:t> Developmental Training Opportunities</a:t>
                      </a:r>
                      <a:endParaRPr lang="en-US" sz="1000" b="1" u="none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US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6241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dirty="0" smtClean="0">
                          <a:latin typeface="+mn-lt"/>
                          <a:cs typeface="Arial" pitchFamily="34" charset="0"/>
                        </a:rPr>
                        <a:t>Officer</a:t>
                      </a:r>
                      <a:r>
                        <a:rPr lang="en-US" sz="1050" b="1" u="none" baseline="0" dirty="0" smtClean="0">
                          <a:latin typeface="+mn-lt"/>
                          <a:cs typeface="Arial" pitchFamily="34" charset="0"/>
                        </a:rPr>
                        <a:t> Development School (ODS)</a:t>
                      </a:r>
                      <a:br>
                        <a:rPr lang="en-US" sz="1050" b="1" u="none" baseline="0" dirty="0" smtClean="0">
                          <a:latin typeface="+mn-lt"/>
                          <a:cs typeface="Arial" pitchFamily="34" charset="0"/>
                        </a:rPr>
                      </a:br>
                      <a:r>
                        <a:rPr lang="en-US" sz="900" b="0" i="1" u="none" baseline="0" dirty="0" smtClean="0">
                          <a:latin typeface="+mn-lt"/>
                          <a:cs typeface="Arial" pitchFamily="34" charset="0"/>
                        </a:rPr>
                        <a:t>(pre-commission)</a:t>
                      </a:r>
                      <a:endParaRPr lang="en-US" sz="900" b="0" i="1" u="none" dirty="0"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u="none" baseline="0" dirty="0" smtClean="0">
                          <a:latin typeface="+mn-lt"/>
                          <a:cs typeface="Arial" pitchFamily="34" charset="0"/>
                        </a:rPr>
                        <a:t>Residency and Operational School-house Training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Basic Readiness Officer Course (BROC)</a:t>
                      </a: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Advanced Readiness </a:t>
                      </a: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Officer Course </a:t>
                      </a:r>
                      <a:r>
                        <a:rPr kumimoji="0" lang="en-US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(AROC</a:t>
                      </a: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Quality and Safety Leadership Academy (QSLA)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HRO emphasized throughout Medical Corps Training Pipeline</a:t>
                      </a:r>
                      <a:endPara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12" name="Text Box 26"/>
          <p:cNvSpPr txBox="1">
            <a:spLocks noChangeArrowheads="1"/>
          </p:cNvSpPr>
          <p:nvPr/>
        </p:nvSpPr>
        <p:spPr bwMode="auto">
          <a:xfrm rot="16200000">
            <a:off x="-728297" y="4181014"/>
            <a:ext cx="22020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  </a:t>
            </a:r>
            <a:r>
              <a:rPr lang="en-US" sz="14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Example Assignments</a:t>
            </a: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/>
            </a:r>
            <a:b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400" b="1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NMRTC/U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       </a:t>
            </a:r>
            <a:r>
              <a: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FLEET      </a:t>
            </a:r>
            <a:endParaRPr lang="en-US" sz="1400" b="1" u="sng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13" name="AutoShape 28"/>
          <p:cNvSpPr>
            <a:spLocks noChangeArrowheads="1"/>
          </p:cNvSpPr>
          <p:nvPr/>
        </p:nvSpPr>
        <p:spPr bwMode="auto">
          <a:xfrm>
            <a:off x="5964942" y="3395853"/>
            <a:ext cx="1573572" cy="1062659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Executive Tour </a:t>
            </a:r>
          </a:p>
          <a:p>
            <a:pPr eaLnBrk="0" hangingPunct="0"/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TYCOM/Fleet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Division/Group/Wing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Sgn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HQ/PERS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GHE Billet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Senior Billet</a:t>
            </a:r>
          </a:p>
        </p:txBody>
      </p:sp>
      <p:sp>
        <p:nvSpPr>
          <p:cNvPr id="15" name="Text Box 67"/>
          <p:cNvSpPr txBox="1">
            <a:spLocks noChangeArrowheads="1"/>
          </p:cNvSpPr>
          <p:nvPr/>
        </p:nvSpPr>
        <p:spPr bwMode="auto">
          <a:xfrm>
            <a:off x="1456818" y="828898"/>
            <a:ext cx="7441730" cy="66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85000"/>
              </a:lnSpc>
              <a:defRPr/>
            </a:pPr>
            <a:r>
              <a:rPr lang="en-US" sz="1100" b="1" dirty="0">
                <a:solidFill>
                  <a:srgbClr val="000000"/>
                </a:solidFill>
                <a:latin typeface="Arial"/>
              </a:rPr>
              <a:t>Intent: </a:t>
            </a:r>
            <a:r>
              <a:rPr lang="en-US" sz="1100" dirty="0">
                <a:solidFill>
                  <a:srgbClr val="000000"/>
                </a:solidFill>
                <a:latin typeface="Arial"/>
              </a:rPr>
              <a:t>The Navy Medical Corps Officer career path will deliberately develop the clinical, operational, and leadership skillsets required to lead Navy Medicine in positions of progressively increasing scope and responsibility</a:t>
            </a:r>
            <a:r>
              <a:rPr lang="en-US" sz="1100" dirty="0" smtClean="0">
                <a:solidFill>
                  <a:srgbClr val="000000"/>
                </a:solidFill>
                <a:latin typeface="Arial"/>
              </a:rPr>
              <a:t>.</a:t>
            </a:r>
            <a:r>
              <a:rPr lang="en-US" sz="1100" dirty="0">
                <a:solidFill>
                  <a:srgbClr val="000000"/>
                </a:solidFill>
                <a:latin typeface="Arial"/>
              </a:rPr>
              <a:t/>
            </a:r>
            <a:br>
              <a:rPr lang="en-US" sz="1100" dirty="0">
                <a:solidFill>
                  <a:srgbClr val="000000"/>
                </a:solidFill>
                <a:latin typeface="Arial"/>
              </a:rPr>
            </a:br>
            <a:r>
              <a:rPr lang="en-US" sz="1100" b="1" dirty="0" smtClean="0">
                <a:solidFill>
                  <a:srgbClr val="000000"/>
                </a:solidFill>
                <a:latin typeface="Arial"/>
              </a:rPr>
              <a:t>Expectations</a:t>
            </a:r>
            <a:r>
              <a:rPr lang="en-US" sz="1100" b="1" dirty="0">
                <a:solidFill>
                  <a:srgbClr val="000000"/>
                </a:solidFill>
                <a:latin typeface="Arial"/>
              </a:rPr>
              <a:t>:</a:t>
            </a:r>
            <a:r>
              <a:rPr lang="en-US" sz="1100" dirty="0">
                <a:solidFill>
                  <a:srgbClr val="000000"/>
                </a:solidFill>
                <a:latin typeface="Arial"/>
              </a:rPr>
              <a:t> Officers who are competitive for promotion will have accrued both the operational and clinical experience necessary to serve in billets that are commensurate with the next rank. </a:t>
            </a:r>
            <a:endParaRPr lang="en-US" sz="11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AutoShape 28"/>
          <p:cNvSpPr>
            <a:spLocks noChangeArrowheads="1"/>
          </p:cNvSpPr>
          <p:nvPr/>
        </p:nvSpPr>
        <p:spPr bwMode="auto">
          <a:xfrm>
            <a:off x="7542224" y="3386833"/>
            <a:ext cx="1421316" cy="1549061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Flag </a:t>
            </a:r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Track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COCOM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PACFLT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FLTFOR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MEF Surgeon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MARFOR Surgeon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Deputy TMO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Senior HQ Director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MEDCEN Director</a:t>
            </a:r>
          </a:p>
        </p:txBody>
      </p:sp>
      <p:sp>
        <p:nvSpPr>
          <p:cNvPr id="16" name="AutoShape 75"/>
          <p:cNvSpPr>
            <a:spLocks noChangeArrowheads="1"/>
          </p:cNvSpPr>
          <p:nvPr/>
        </p:nvSpPr>
        <p:spPr bwMode="auto">
          <a:xfrm>
            <a:off x="2202092" y="3395852"/>
            <a:ext cx="1807100" cy="106266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</a:rPr>
              <a:t>Senior OMO Tour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Ship or Group SMO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Regimental </a:t>
            </a:r>
            <a:r>
              <a:rPr lang="en-US" sz="1000" dirty="0" err="1">
                <a:solidFill>
                  <a:srgbClr val="000000"/>
                </a:solidFill>
                <a:latin typeface="Arial"/>
              </a:rPr>
              <a:t>Sgn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or Group FS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Senior FS/UMO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GHE Staff Officer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FST/</a:t>
            </a:r>
            <a:r>
              <a:rPr lang="en-US" sz="1000" dirty="0" err="1">
                <a:solidFill>
                  <a:srgbClr val="000000"/>
                </a:solidFill>
                <a:latin typeface="Arial"/>
              </a:rPr>
              <a:t>MedBN</a:t>
            </a:r>
            <a:r>
              <a:rPr lang="en-US" sz="1000" dirty="0">
                <a:solidFill>
                  <a:srgbClr val="000000"/>
                </a:solidFill>
                <a:latin typeface="Arial"/>
              </a:rPr>
              <a:t> Specialty Staff</a:t>
            </a:r>
          </a:p>
        </p:txBody>
      </p:sp>
      <p:sp>
        <p:nvSpPr>
          <p:cNvPr id="17" name="AutoShape 76"/>
          <p:cNvSpPr>
            <a:spLocks noChangeArrowheads="1"/>
          </p:cNvSpPr>
          <p:nvPr/>
        </p:nvSpPr>
        <p:spPr bwMode="auto">
          <a:xfrm>
            <a:off x="4007115" y="3395852"/>
            <a:ext cx="1959905" cy="106266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algn="ctr" eaLnBrk="0" hangingPunct="0"/>
            <a:r>
              <a:rPr lang="en-US" sz="1000" b="1" u="sng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Executive OMO Tour</a:t>
            </a:r>
          </a:p>
          <a:p>
            <a:pPr eaLnBrk="0" hangingPunct="0"/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LHA/LHD/CVN SMO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Group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UMO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GHE/HQ/PERS Staff</a:t>
            </a:r>
          </a:p>
          <a:p>
            <a:pPr eaLnBrk="0" hangingPunct="0"/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FST OIC / CATF Surgeon</a:t>
            </a:r>
          </a:p>
          <a:p>
            <a:pPr eaLnBrk="0" hangingPunct="0"/>
            <a:r>
              <a:rPr lang="en-US" sz="10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Alternative Senior Billet</a:t>
            </a:r>
            <a:endParaRPr lang="en-US" sz="1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20" name="AutoShape 29"/>
          <p:cNvSpPr>
            <a:spLocks noChangeArrowheads="1"/>
          </p:cNvSpPr>
          <p:nvPr/>
        </p:nvSpPr>
        <p:spPr bwMode="auto">
          <a:xfrm>
            <a:off x="572219" y="4448860"/>
            <a:ext cx="1633188" cy="836581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Resident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Fellow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Junior Staff Physician</a:t>
            </a:r>
          </a:p>
        </p:txBody>
      </p:sp>
      <p:sp>
        <p:nvSpPr>
          <p:cNvPr id="21" name="AutoShape 75"/>
          <p:cNvSpPr>
            <a:spLocks noChangeArrowheads="1"/>
          </p:cNvSpPr>
          <p:nvPr/>
        </p:nvSpPr>
        <p:spPr bwMode="auto">
          <a:xfrm>
            <a:off x="2203262" y="4448861"/>
            <a:ext cx="1810138" cy="83658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Resident/Fellow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Division/Department Head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</a:rPr>
              <a:t>SMO/Medical Director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Assistant Program Director</a:t>
            </a:r>
            <a:br>
              <a:rPr lang="en-US" sz="1000" dirty="0">
                <a:solidFill>
                  <a:srgbClr val="000000"/>
                </a:solidFill>
                <a:latin typeface="Arial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</a:rPr>
              <a:t>MEC Member</a:t>
            </a:r>
          </a:p>
        </p:txBody>
      </p:sp>
      <p:sp>
        <p:nvSpPr>
          <p:cNvPr id="22" name="AutoShape 76"/>
          <p:cNvSpPr>
            <a:spLocks noChangeArrowheads="1"/>
          </p:cNvSpPr>
          <p:nvPr/>
        </p:nvSpPr>
        <p:spPr bwMode="auto">
          <a:xfrm>
            <a:off x="4014979" y="4451535"/>
            <a:ext cx="1949963" cy="833965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Chief Medical Officer (CMO)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Director/Large Department Head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Assistant Specialty Leader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Program Director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MEC Chair</a:t>
            </a:r>
          </a:p>
        </p:txBody>
      </p:sp>
      <p:sp>
        <p:nvSpPr>
          <p:cNvPr id="23" name="AutoShape 28"/>
          <p:cNvSpPr>
            <a:spLocks noChangeArrowheads="1"/>
          </p:cNvSpPr>
          <p:nvPr/>
        </p:nvSpPr>
        <p:spPr bwMode="auto">
          <a:xfrm>
            <a:off x="5966179" y="4451534"/>
            <a:ext cx="1574808" cy="833965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576" anchor="ctr"/>
          <a:lstStyle/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Large NMRTC CMO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Large NMRTC Director</a:t>
            </a:r>
            <a:b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Specialty Leader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DIO/GME Director</a:t>
            </a:r>
          </a:p>
          <a:p>
            <a:pPr eaLnBrk="0" hangingPunct="0"/>
            <a:r>
              <a:rPr lang="en-US" sz="100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XO/CO</a:t>
            </a:r>
          </a:p>
        </p:txBody>
      </p:sp>
      <p:grpSp>
        <p:nvGrpSpPr>
          <p:cNvPr id="4" name="Group 77"/>
          <p:cNvGrpSpPr>
            <a:grpSpLocks/>
          </p:cNvGrpSpPr>
          <p:nvPr/>
        </p:nvGrpSpPr>
        <p:grpSpPr bwMode="auto">
          <a:xfrm>
            <a:off x="72755" y="3243393"/>
            <a:ext cx="9071245" cy="381211"/>
            <a:chOff x="100" y="2555"/>
            <a:chExt cx="5664" cy="413"/>
          </a:xfrm>
        </p:grpSpPr>
        <p:sp>
          <p:nvSpPr>
            <p:cNvPr id="5" name="Line 79"/>
            <p:cNvSpPr>
              <a:spLocks noChangeShapeType="1"/>
            </p:cNvSpPr>
            <p:nvPr/>
          </p:nvSpPr>
          <p:spPr bwMode="auto">
            <a:xfrm flipV="1">
              <a:off x="202" y="2660"/>
              <a:ext cx="546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" name="Rectangle 78"/>
            <p:cNvSpPr>
              <a:spLocks noChangeArrowheads="1"/>
            </p:cNvSpPr>
            <p:nvPr/>
          </p:nvSpPr>
          <p:spPr bwMode="auto">
            <a:xfrm>
              <a:off x="100" y="2601"/>
              <a:ext cx="5664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</a:t>
              </a:r>
              <a:r>
                <a:rPr lang="en-US" sz="1400" b="1" dirty="0" smtClean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                                      </a:t>
              </a:r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6                                                12                                                    18                                          24         </a:t>
              </a:r>
              <a:r>
                <a:rPr lang="en-US" sz="1400" b="1" dirty="0" smtClean="0">
                  <a:solidFill>
                    <a:srgbClr val="000000"/>
                  </a:solidFill>
                  <a:latin typeface="Arial"/>
                  <a:cs typeface="Times New Roman" pitchFamily="18" charset="0"/>
                </a:rPr>
                <a:t>   </a:t>
              </a:r>
              <a:endParaRPr lang="en-US" sz="1400" b="1" dirty="0">
                <a:solidFill>
                  <a:srgbClr val="000000"/>
                </a:solidFill>
                <a:latin typeface="Arial"/>
                <a:cs typeface="Times New Roman" pitchFamily="18" charset="0"/>
              </a:endParaRPr>
            </a:p>
          </p:txBody>
        </p:sp>
        <p:sp>
          <p:nvSpPr>
            <p:cNvPr id="7" name="Line 80"/>
            <p:cNvSpPr>
              <a:spLocks noChangeShapeType="1"/>
            </p:cNvSpPr>
            <p:nvPr/>
          </p:nvSpPr>
          <p:spPr bwMode="auto">
            <a:xfrm>
              <a:off x="204" y="2555"/>
              <a:ext cx="0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Line 93"/>
            <p:cNvSpPr>
              <a:spLocks noChangeShapeType="1"/>
            </p:cNvSpPr>
            <p:nvPr/>
          </p:nvSpPr>
          <p:spPr bwMode="auto">
            <a:xfrm flipH="1">
              <a:off x="3788" y="2653"/>
              <a:ext cx="0" cy="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Line 95"/>
            <p:cNvSpPr>
              <a:spLocks noChangeShapeType="1"/>
            </p:cNvSpPr>
            <p:nvPr/>
          </p:nvSpPr>
          <p:spPr bwMode="auto">
            <a:xfrm>
              <a:off x="4766" y="2653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Line 100"/>
            <p:cNvSpPr>
              <a:spLocks noChangeShapeType="1"/>
            </p:cNvSpPr>
            <p:nvPr/>
          </p:nvSpPr>
          <p:spPr bwMode="auto">
            <a:xfrm>
              <a:off x="2555" y="2660"/>
              <a:ext cx="0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Line 103"/>
            <p:cNvSpPr>
              <a:spLocks noChangeShapeType="1"/>
            </p:cNvSpPr>
            <p:nvPr/>
          </p:nvSpPr>
          <p:spPr bwMode="auto">
            <a:xfrm flipH="1">
              <a:off x="1435" y="2674"/>
              <a:ext cx="0" cy="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24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7" r="10412" b="65895"/>
          <a:stretch/>
        </p:blipFill>
        <p:spPr bwMode="auto">
          <a:xfrm>
            <a:off x="6058251" y="3287920"/>
            <a:ext cx="327375" cy="20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1" r="29050" b="71346"/>
          <a:stretch/>
        </p:blipFill>
        <p:spPr bwMode="auto">
          <a:xfrm>
            <a:off x="4085735" y="3294712"/>
            <a:ext cx="282523" cy="262392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softEdge rad="25400"/>
          </a:effectLst>
          <a:ex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8" t="1510" r="28267" b="69953"/>
          <a:stretch/>
        </p:blipFill>
        <p:spPr bwMode="auto">
          <a:xfrm>
            <a:off x="2262664" y="3287776"/>
            <a:ext cx="297183" cy="281120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1" t="1634" r="18549" b="68868"/>
          <a:stretch/>
        </p:blipFill>
        <p:spPr bwMode="auto">
          <a:xfrm>
            <a:off x="560517" y="3287776"/>
            <a:ext cx="284719" cy="269328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31723" y="5314702"/>
            <a:ext cx="7413919" cy="101566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Operational Medical Officer (OMO) </a:t>
            </a:r>
            <a:r>
              <a:rPr lang="en-US" sz="1000" dirty="0"/>
              <a:t>tours are central to career </a:t>
            </a:r>
            <a:r>
              <a:rPr lang="en-US" sz="1000" dirty="0" smtClean="0"/>
              <a:t>progression and the development of operational competency.</a:t>
            </a:r>
            <a:endParaRPr lang="en-US" sz="1000" dirty="0"/>
          </a:p>
          <a:p>
            <a:r>
              <a:rPr lang="en-US" sz="1000" b="1" dirty="0"/>
              <a:t>Junior and Senior OMO </a:t>
            </a:r>
            <a:r>
              <a:rPr lang="en-US" sz="1000" b="1" dirty="0" smtClean="0"/>
              <a:t>Billets </a:t>
            </a:r>
            <a:r>
              <a:rPr lang="en-US" sz="1000" dirty="0" smtClean="0"/>
              <a:t>will typically have a reporting senior below the flag level. Experience in either billet is essential for preparing medical officers to serve as Executive OMOs. </a:t>
            </a:r>
            <a:r>
              <a:rPr lang="en-US" sz="1000" dirty="0"/>
              <a:t>Deployments/prior service are alternative ways </a:t>
            </a:r>
            <a:r>
              <a:rPr lang="en-US" sz="1000"/>
              <a:t>to </a:t>
            </a:r>
            <a:r>
              <a:rPr lang="en-US" sz="1000" smtClean="0"/>
              <a:t>accrue </a:t>
            </a:r>
            <a:r>
              <a:rPr lang="en-US" sz="1000"/>
              <a:t>experience.</a:t>
            </a:r>
            <a:endParaRPr lang="en-US" sz="1000" dirty="0"/>
          </a:p>
          <a:p>
            <a:r>
              <a:rPr lang="en-US" sz="1000" b="1" dirty="0"/>
              <a:t>Executive OMO Billets </a:t>
            </a:r>
            <a:r>
              <a:rPr lang="en-US" sz="1000" dirty="0"/>
              <a:t>are positions with strategic responsibility including the operations of subordinate OMO units and typically report to a Flag Officer</a:t>
            </a:r>
            <a:r>
              <a:rPr lang="en-US" sz="1000" dirty="0" smtClean="0"/>
              <a:t>. They have leadership responsibilities and cognitive oversight of junior physicians.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b="1" dirty="0"/>
              <a:t>Senior Executive </a:t>
            </a:r>
            <a:r>
              <a:rPr lang="en-US" sz="1000" dirty="0"/>
              <a:t>Medical Officers</a:t>
            </a:r>
            <a:r>
              <a:rPr lang="en-US" sz="1000" b="1" dirty="0"/>
              <a:t> </a:t>
            </a:r>
            <a:r>
              <a:rPr lang="en-US" sz="1000" dirty="0"/>
              <a:t>are </a:t>
            </a:r>
            <a:r>
              <a:rPr lang="en-US" sz="1000" dirty="0" smtClean="0"/>
              <a:t>selected </a:t>
            </a:r>
            <a:r>
              <a:rPr lang="en-US" sz="1000" dirty="0"/>
              <a:t>by </a:t>
            </a:r>
            <a:r>
              <a:rPr lang="en-US" sz="1000" dirty="0" smtClean="0"/>
              <a:t>the Medical </a:t>
            </a:r>
            <a:r>
              <a:rPr lang="en-US" sz="1000" dirty="0"/>
              <a:t>Corps Chief’s </a:t>
            </a:r>
            <a:r>
              <a:rPr lang="en-US" sz="1000" dirty="0" smtClean="0"/>
              <a:t>Office.</a:t>
            </a:r>
            <a:endParaRPr lang="en-US" sz="1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538514" y="4897337"/>
            <a:ext cx="170750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      </a:t>
            </a:r>
            <a:r>
              <a:rPr lang="en-US" sz="700" u="sng" dirty="0"/>
              <a:t>Abbreviation Legend</a:t>
            </a:r>
            <a:r>
              <a:rPr lang="en-US" sz="700" dirty="0"/>
              <a:t/>
            </a:r>
            <a:br>
              <a:rPr lang="en-US" sz="700" dirty="0"/>
            </a:br>
            <a:r>
              <a:rPr lang="en-US" sz="700" dirty="0" smtClean="0"/>
              <a:t>DIO - Designated Institutional Official</a:t>
            </a:r>
          </a:p>
          <a:p>
            <a:r>
              <a:rPr lang="en-US" sz="700" dirty="0" smtClean="0"/>
              <a:t>FST - Fleet </a:t>
            </a:r>
            <a:r>
              <a:rPr lang="en-US" sz="700" dirty="0"/>
              <a:t>Surgical Team</a:t>
            </a:r>
            <a:br>
              <a:rPr lang="en-US" sz="700" dirty="0"/>
            </a:br>
            <a:r>
              <a:rPr lang="en-US" sz="700" dirty="0" smtClean="0"/>
              <a:t>GHE - Global Health Engagement</a:t>
            </a:r>
            <a:r>
              <a:rPr lang="en-US" sz="700" dirty="0"/>
              <a:t/>
            </a:r>
            <a:br>
              <a:rPr lang="en-US" sz="700" dirty="0"/>
            </a:br>
            <a:r>
              <a:rPr lang="en-US" sz="700" dirty="0"/>
              <a:t>JPME </a:t>
            </a:r>
            <a:r>
              <a:rPr lang="en-US" sz="700" dirty="0" smtClean="0"/>
              <a:t>- Joint </a:t>
            </a:r>
            <a:r>
              <a:rPr lang="en-US" sz="700" dirty="0"/>
              <a:t>Professional </a:t>
            </a:r>
            <a:br>
              <a:rPr lang="en-US" sz="700" dirty="0"/>
            </a:br>
            <a:r>
              <a:rPr lang="en-US" sz="700" dirty="0"/>
              <a:t>             </a:t>
            </a:r>
            <a:r>
              <a:rPr lang="en-US" sz="700" dirty="0" smtClean="0"/>
              <a:t>Military Education</a:t>
            </a:r>
            <a:r>
              <a:rPr lang="en-US" sz="700" dirty="0"/>
              <a:t/>
            </a:r>
            <a:br>
              <a:rPr lang="en-US" sz="700" dirty="0"/>
            </a:br>
            <a:r>
              <a:rPr lang="en-US" sz="700" dirty="0" smtClean="0"/>
              <a:t>MEC - Medical Executive </a:t>
            </a:r>
            <a:r>
              <a:rPr lang="en-US" sz="700" dirty="0"/>
              <a:t>Committee</a:t>
            </a:r>
            <a:br>
              <a:rPr lang="en-US" sz="700" dirty="0"/>
            </a:br>
            <a:r>
              <a:rPr lang="en-US" sz="700" dirty="0" err="1"/>
              <a:t>MedBN</a:t>
            </a:r>
            <a:r>
              <a:rPr lang="en-US" sz="700" dirty="0"/>
              <a:t> - Medical </a:t>
            </a:r>
            <a:r>
              <a:rPr lang="en-US" sz="700" dirty="0" smtClean="0"/>
              <a:t>Battalion</a:t>
            </a:r>
          </a:p>
          <a:p>
            <a:r>
              <a:rPr lang="en-US" sz="700" dirty="0" smtClean="0"/>
              <a:t>OIC - Officer in Charge</a:t>
            </a:r>
            <a:r>
              <a:rPr lang="en-US" sz="700" dirty="0"/>
              <a:t/>
            </a:r>
            <a:br>
              <a:rPr lang="en-US" sz="700" dirty="0"/>
            </a:br>
            <a:r>
              <a:rPr lang="en-US" sz="700" dirty="0" smtClean="0"/>
              <a:t>SMO - Senior </a:t>
            </a:r>
            <a:r>
              <a:rPr lang="en-US" sz="700" dirty="0"/>
              <a:t>Medical Officer</a:t>
            </a:r>
            <a:br>
              <a:rPr lang="en-US" sz="700" dirty="0"/>
            </a:br>
            <a:r>
              <a:rPr lang="en-US" sz="700" dirty="0" smtClean="0"/>
              <a:t>TMO - The </a:t>
            </a:r>
            <a:r>
              <a:rPr lang="en-US" sz="700" dirty="0"/>
              <a:t>Medical Officer</a:t>
            </a:r>
            <a:r>
              <a:rPr lang="en-US" sz="700" dirty="0" smtClean="0"/>
              <a:t>, USMC</a:t>
            </a:r>
            <a:br>
              <a:rPr lang="en-US" sz="700" dirty="0" smtClean="0"/>
            </a:br>
            <a:r>
              <a:rPr lang="en-US" sz="700" dirty="0" smtClean="0"/>
              <a:t>UMO - Undersea Medical Officer</a:t>
            </a:r>
            <a:endParaRPr lang="en-US" sz="7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9515" y="3283192"/>
            <a:ext cx="329213" cy="207282"/>
          </a:xfrm>
          <a:prstGeom prst="rect">
            <a:avLst/>
          </a:prstGeom>
        </p:spPr>
      </p:pic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332034" y="19836"/>
            <a:ext cx="7811966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Medical Corps Career Pathway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31010586"/>
      </p:ext>
    </p:extLst>
  </p:cSld>
  <p:clrMapOvr>
    <a:masterClrMapping/>
  </p:clrMapOvr>
</p:sld>
</file>

<file path=ppt/theme/theme1.xml><?xml version="1.0" encoding="utf-8"?>
<a:theme xmlns:a="http://schemas.openxmlformats.org/drawingml/2006/main" name="NAVMED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dical Pow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Ps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Ps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F2A16710400847B6158C5482F370BC" ma:contentTypeVersion="5" ma:contentTypeDescription="Create a new document." ma:contentTypeScope="" ma:versionID="55ce6861a11863b1a90d95a775cdf7d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25ac1910e8b4f1e362a41360ad2d30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E15B7A-462E-4841-A255-34E56A5E68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E96BF0-11D5-4E6A-89F3-29E858A8625B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653BFF-9343-4CFB-992F-C8A3AC45B4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3238</TotalTime>
  <Words>280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Times New Roman</vt:lpstr>
      <vt:lpstr>Webdings</vt:lpstr>
      <vt:lpstr>NAVMED Title Slide</vt:lpstr>
      <vt:lpstr>Medical Power Template</vt:lpstr>
      <vt:lpstr>4Ps Title Slide</vt:lpstr>
      <vt:lpstr>4Ps Template</vt:lpstr>
      <vt:lpstr>Medical Corps Career Pathway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Montcalm-Smith, Elizabeth A CAPT USN NMETLC</dc:creator>
  <cp:lastModifiedBy>Chamberlin, Brett M. CDR BUMED</cp:lastModifiedBy>
  <cp:revision>194</cp:revision>
  <dcterms:created xsi:type="dcterms:W3CDTF">2020-01-24T15:01:43Z</dcterms:created>
  <dcterms:modified xsi:type="dcterms:W3CDTF">2020-04-24T20:40:25Z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0x0101009AF2A16710400847B6158C5482F370BC</vt:lpwstr>
  </property>
</Properties>
</file>