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2" r:id="rId2"/>
  </p:sldMasterIdLst>
  <p:notesMasterIdLst>
    <p:notesMasterId r:id="rId29"/>
  </p:notesMasterIdLst>
  <p:handoutMasterIdLst>
    <p:handoutMasterId r:id="rId30"/>
  </p:handoutMasterIdLst>
  <p:sldIdLst>
    <p:sldId id="291" r:id="rId3"/>
    <p:sldId id="331" r:id="rId4"/>
    <p:sldId id="339" r:id="rId5"/>
    <p:sldId id="340" r:id="rId6"/>
    <p:sldId id="336" r:id="rId7"/>
    <p:sldId id="344" r:id="rId8"/>
    <p:sldId id="337" r:id="rId9"/>
    <p:sldId id="343" r:id="rId10"/>
    <p:sldId id="345" r:id="rId11"/>
    <p:sldId id="346" r:id="rId12"/>
    <p:sldId id="347" r:id="rId13"/>
    <p:sldId id="348" r:id="rId14"/>
    <p:sldId id="349" r:id="rId15"/>
    <p:sldId id="350" r:id="rId16"/>
    <p:sldId id="351" r:id="rId17"/>
    <p:sldId id="352" r:id="rId18"/>
    <p:sldId id="353" r:id="rId19"/>
    <p:sldId id="354" r:id="rId20"/>
    <p:sldId id="355" r:id="rId21"/>
    <p:sldId id="356" r:id="rId22"/>
    <p:sldId id="357" r:id="rId23"/>
    <p:sldId id="358" r:id="rId24"/>
    <p:sldId id="359" r:id="rId25"/>
    <p:sldId id="360" r:id="rId26"/>
    <p:sldId id="341" r:id="rId27"/>
    <p:sldId id="361" r:id="rId28"/>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00FF"/>
    <a:srgbClr val="F5F7A3"/>
    <a:srgbClr val="008000"/>
    <a:srgbClr val="FFCC66"/>
    <a:srgbClr val="E5BDB9"/>
    <a:srgbClr val="B8E08C"/>
    <a:srgbClr val="E2DD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3" autoAdjust="0"/>
    <p:restoredTop sz="92402" autoAdjust="0"/>
  </p:normalViewPr>
  <p:slideViewPr>
    <p:cSldViewPr snapToGrid="0">
      <p:cViewPr varScale="1">
        <p:scale>
          <a:sx n="105" d="100"/>
          <a:sy n="105" d="100"/>
        </p:scale>
        <p:origin x="1218" y="114"/>
      </p:cViewPr>
      <p:guideLst/>
    </p:cSldViewPr>
  </p:slideViewPr>
  <p:notesTextViewPr>
    <p:cViewPr>
      <p:scale>
        <a:sx n="1" d="1"/>
        <a:sy n="1" d="1"/>
      </p:scale>
      <p:origin x="0" y="0"/>
    </p:cViewPr>
  </p:notesTextViewPr>
  <p:sorterViewPr>
    <p:cViewPr>
      <p:scale>
        <a:sx n="200" d="100"/>
        <a:sy n="200" d="100"/>
      </p:scale>
      <p:origin x="0" y="-2388"/>
    </p:cViewPr>
  </p:sorterViewPr>
  <p:notesViewPr>
    <p:cSldViewPr snapToGrid="0">
      <p:cViewPr varScale="1">
        <p:scale>
          <a:sx n="97" d="100"/>
          <a:sy n="97" d="100"/>
        </p:scale>
        <p:origin x="357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43979" cy="467363"/>
          </a:xfrm>
          <a:prstGeom prst="rect">
            <a:avLst/>
          </a:prstGeom>
        </p:spPr>
        <p:txBody>
          <a:bodyPr vert="horz" lIns="91567" tIns="45785" rIns="91567" bIns="45785" rtlCol="0"/>
          <a:lstStyle>
            <a:lvl1pPr algn="l">
              <a:defRPr sz="1200"/>
            </a:lvl1pPr>
          </a:lstStyle>
          <a:p>
            <a:endParaRPr lang="en-US"/>
          </a:p>
        </p:txBody>
      </p:sp>
      <p:sp>
        <p:nvSpPr>
          <p:cNvPr id="3" name="Date Placeholder 2"/>
          <p:cNvSpPr>
            <a:spLocks noGrp="1"/>
          </p:cNvSpPr>
          <p:nvPr>
            <p:ph type="dt" sz="quarter" idx="1"/>
          </p:nvPr>
        </p:nvSpPr>
        <p:spPr>
          <a:xfrm>
            <a:off x="3977532" y="1"/>
            <a:ext cx="3043979" cy="467363"/>
          </a:xfrm>
          <a:prstGeom prst="rect">
            <a:avLst/>
          </a:prstGeom>
        </p:spPr>
        <p:txBody>
          <a:bodyPr vert="horz" lIns="91567" tIns="45785" rIns="91567" bIns="45785" rtlCol="0"/>
          <a:lstStyle>
            <a:lvl1pPr algn="r">
              <a:defRPr sz="1200"/>
            </a:lvl1pPr>
          </a:lstStyle>
          <a:p>
            <a:fld id="{346AFC45-6ADE-4F1A-89A7-93D70B9D3A69}" type="datetimeFigureOut">
              <a:rPr lang="en-US" smtClean="0"/>
              <a:t>7/29/2020</a:t>
            </a:fld>
            <a:endParaRPr lang="en-US"/>
          </a:p>
        </p:txBody>
      </p:sp>
      <p:sp>
        <p:nvSpPr>
          <p:cNvPr id="4" name="Footer Placeholder 3"/>
          <p:cNvSpPr>
            <a:spLocks noGrp="1"/>
          </p:cNvSpPr>
          <p:nvPr>
            <p:ph type="ftr" sz="quarter" idx="2"/>
          </p:nvPr>
        </p:nvSpPr>
        <p:spPr>
          <a:xfrm>
            <a:off x="2" y="8841739"/>
            <a:ext cx="3043979" cy="467363"/>
          </a:xfrm>
          <a:prstGeom prst="rect">
            <a:avLst/>
          </a:prstGeom>
        </p:spPr>
        <p:txBody>
          <a:bodyPr vert="horz" lIns="91567" tIns="45785" rIns="91567" bIns="45785" rtlCol="0" anchor="b"/>
          <a:lstStyle>
            <a:lvl1pPr algn="l">
              <a:defRPr sz="1200"/>
            </a:lvl1pPr>
          </a:lstStyle>
          <a:p>
            <a:endParaRPr lang="en-US"/>
          </a:p>
        </p:txBody>
      </p:sp>
      <p:sp>
        <p:nvSpPr>
          <p:cNvPr id="5" name="Slide Number Placeholder 4"/>
          <p:cNvSpPr>
            <a:spLocks noGrp="1"/>
          </p:cNvSpPr>
          <p:nvPr>
            <p:ph type="sldNum" sz="quarter" idx="3"/>
          </p:nvPr>
        </p:nvSpPr>
        <p:spPr>
          <a:xfrm>
            <a:off x="3977532" y="8841739"/>
            <a:ext cx="3043979" cy="467363"/>
          </a:xfrm>
          <a:prstGeom prst="rect">
            <a:avLst/>
          </a:prstGeom>
        </p:spPr>
        <p:txBody>
          <a:bodyPr vert="horz" lIns="91567" tIns="45785" rIns="91567" bIns="45785" rtlCol="0" anchor="b"/>
          <a:lstStyle>
            <a:lvl1pPr algn="r">
              <a:defRPr sz="1200"/>
            </a:lvl1pPr>
          </a:lstStyle>
          <a:p>
            <a:fld id="{230F88CE-2158-495B-9BF8-C7B4D81E6421}" type="slidenum">
              <a:rPr lang="en-US" smtClean="0"/>
              <a:t>‹#›</a:t>
            </a:fld>
            <a:endParaRPr lang="en-US"/>
          </a:p>
        </p:txBody>
      </p:sp>
    </p:spTree>
    <p:extLst>
      <p:ext uri="{BB962C8B-B14F-4D97-AF65-F5344CB8AC3E}">
        <p14:creationId xmlns:p14="http://schemas.microsoft.com/office/powerpoint/2010/main" val="27486585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1"/>
          </a:xfrm>
          <a:prstGeom prst="rect">
            <a:avLst/>
          </a:prstGeom>
        </p:spPr>
        <p:txBody>
          <a:bodyPr vert="horz" lIns="93308" tIns="46654" rIns="93308" bIns="46654" rtlCol="0"/>
          <a:lstStyle>
            <a:lvl1pPr algn="l">
              <a:defRPr sz="1200"/>
            </a:lvl1pPr>
          </a:lstStyle>
          <a:p>
            <a:endParaRPr lang="en-US"/>
          </a:p>
        </p:txBody>
      </p:sp>
      <p:sp>
        <p:nvSpPr>
          <p:cNvPr id="3" name="Date Placeholder 2"/>
          <p:cNvSpPr>
            <a:spLocks noGrp="1"/>
          </p:cNvSpPr>
          <p:nvPr>
            <p:ph type="dt" idx="1"/>
          </p:nvPr>
        </p:nvSpPr>
        <p:spPr>
          <a:xfrm>
            <a:off x="3978133" y="0"/>
            <a:ext cx="3043343" cy="467071"/>
          </a:xfrm>
          <a:prstGeom prst="rect">
            <a:avLst/>
          </a:prstGeom>
        </p:spPr>
        <p:txBody>
          <a:bodyPr vert="horz" lIns="93308" tIns="46654" rIns="93308" bIns="46654" rtlCol="0"/>
          <a:lstStyle>
            <a:lvl1pPr algn="r">
              <a:defRPr sz="1200"/>
            </a:lvl1pPr>
          </a:lstStyle>
          <a:p>
            <a:fld id="{F59133EB-C762-4FF8-BE2C-FA27AE0BCABB}" type="datetimeFigureOut">
              <a:rPr lang="en-US" smtClean="0"/>
              <a:t>7/29/2020</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08" tIns="46654" rIns="93308" bIns="46654" rtlCol="0" anchor="ctr"/>
          <a:lstStyle/>
          <a:p>
            <a:endParaRPr lang="en-US"/>
          </a:p>
        </p:txBody>
      </p:sp>
      <p:sp>
        <p:nvSpPr>
          <p:cNvPr id="5" name="Notes Placeholder 4"/>
          <p:cNvSpPr>
            <a:spLocks noGrp="1"/>
          </p:cNvSpPr>
          <p:nvPr>
            <p:ph type="body" sz="quarter" idx="3"/>
          </p:nvPr>
        </p:nvSpPr>
        <p:spPr>
          <a:xfrm>
            <a:off x="702310" y="4480005"/>
            <a:ext cx="5618480" cy="3665459"/>
          </a:xfrm>
          <a:prstGeom prst="rect">
            <a:avLst/>
          </a:prstGeom>
        </p:spPr>
        <p:txBody>
          <a:bodyPr vert="horz" lIns="93308" tIns="46654" rIns="93308" bIns="4665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0"/>
          </a:xfrm>
          <a:prstGeom prst="rect">
            <a:avLst/>
          </a:prstGeom>
        </p:spPr>
        <p:txBody>
          <a:bodyPr vert="horz" lIns="93308" tIns="46654" rIns="93308" bIns="46654"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0"/>
            <a:ext cx="3043343" cy="467070"/>
          </a:xfrm>
          <a:prstGeom prst="rect">
            <a:avLst/>
          </a:prstGeom>
        </p:spPr>
        <p:txBody>
          <a:bodyPr vert="horz" lIns="93308" tIns="46654" rIns="93308" bIns="46654" rtlCol="0" anchor="b"/>
          <a:lstStyle>
            <a:lvl1pPr algn="r">
              <a:defRPr sz="1200"/>
            </a:lvl1pPr>
          </a:lstStyle>
          <a:p>
            <a:fld id="{64A7E0B8-E26B-4CE9-891C-F50EA36FD860}" type="slidenum">
              <a:rPr lang="en-US" smtClean="0"/>
              <a:t>‹#›</a:t>
            </a:fld>
            <a:endParaRPr lang="en-US"/>
          </a:p>
        </p:txBody>
      </p:sp>
    </p:spTree>
    <p:extLst>
      <p:ext uri="{BB962C8B-B14F-4D97-AF65-F5344CB8AC3E}">
        <p14:creationId xmlns:p14="http://schemas.microsoft.com/office/powerpoint/2010/main" val="1098553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A7E0B8-E26B-4CE9-891C-F50EA36FD860}" type="slidenum">
              <a:rPr lang="en-US" smtClean="0"/>
              <a:t>1</a:t>
            </a:fld>
            <a:endParaRPr lang="en-US"/>
          </a:p>
        </p:txBody>
      </p:sp>
    </p:spTree>
    <p:extLst>
      <p:ext uri="{BB962C8B-B14F-4D97-AF65-F5344CB8AC3E}">
        <p14:creationId xmlns:p14="http://schemas.microsoft.com/office/powerpoint/2010/main" val="2343915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low-residency program (or limited residency program) is a form of education, normally at the university level, which involves some amount of distance education and brief on-campus or specific-site residencies—residencies may be one weekend or several weeks. </a:t>
            </a:r>
          </a:p>
        </p:txBody>
      </p:sp>
      <p:sp>
        <p:nvSpPr>
          <p:cNvPr id="4" name="Slide Number Placeholder 3"/>
          <p:cNvSpPr>
            <a:spLocks noGrp="1"/>
          </p:cNvSpPr>
          <p:nvPr>
            <p:ph type="sldNum" sz="quarter" idx="10"/>
          </p:nvPr>
        </p:nvSpPr>
        <p:spPr/>
        <p:txBody>
          <a:bodyPr/>
          <a:lstStyle/>
          <a:p>
            <a:fld id="{64A7E0B8-E26B-4CE9-891C-F50EA36FD860}" type="slidenum">
              <a:rPr lang="en-US" smtClean="0"/>
              <a:t>2</a:t>
            </a:fld>
            <a:endParaRPr lang="en-US"/>
          </a:p>
        </p:txBody>
      </p:sp>
    </p:spTree>
    <p:extLst>
      <p:ext uri="{BB962C8B-B14F-4D97-AF65-F5344CB8AC3E}">
        <p14:creationId xmlns:p14="http://schemas.microsoft.com/office/powerpoint/2010/main" val="1525149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Rectangle 6"/>
          <p:cNvSpPr>
            <a:spLocks noGrp="1" noChangeArrowheads="1"/>
          </p:cNvSpPr>
          <p:nvPr>
            <p:ph type="sldNum" sz="quarter" idx="11"/>
          </p:nvPr>
        </p:nvSpPr>
        <p:spPr>
          <a:ln/>
        </p:spPr>
        <p:txBody>
          <a:bodyPr/>
          <a:lstStyle>
            <a:lvl1pPr>
              <a:defRPr/>
            </a:lvl1pPr>
          </a:lstStyle>
          <a:p>
            <a:pPr>
              <a:defRPr/>
            </a:pPr>
            <a:fld id="{9FEE1860-56B9-4B0C-92DF-304D0FB83AC9}" type="slidenum">
              <a:rPr lang="en-US"/>
              <a:pPr>
                <a:defRPr/>
              </a:pPr>
              <a:t>‹#›</a:t>
            </a:fld>
            <a:endParaRPr lang="en-US"/>
          </a:p>
        </p:txBody>
      </p:sp>
    </p:spTree>
    <p:extLst>
      <p:ext uri="{BB962C8B-B14F-4D97-AF65-F5344CB8AC3E}">
        <p14:creationId xmlns:p14="http://schemas.microsoft.com/office/powerpoint/2010/main" val="2583442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6"/>
          <p:cNvSpPr>
            <a:spLocks noGrp="1" noChangeArrowheads="1"/>
          </p:cNvSpPr>
          <p:nvPr>
            <p:ph type="sldNum" sz="quarter" idx="11"/>
          </p:nvPr>
        </p:nvSpPr>
        <p:spPr>
          <a:ln/>
        </p:spPr>
        <p:txBody>
          <a:bodyPr/>
          <a:lstStyle>
            <a:lvl1pPr>
              <a:defRPr/>
            </a:lvl1pPr>
          </a:lstStyle>
          <a:p>
            <a:pPr>
              <a:defRPr/>
            </a:pPr>
            <a:fld id="{F3EDEEA7-055A-4C98-A5DC-AA8797FB2D8F}" type="slidenum">
              <a:rPr lang="en-US"/>
              <a:pPr>
                <a:defRPr/>
              </a:pPr>
              <a:t>‹#›</a:t>
            </a:fld>
            <a:endParaRPr lang="en-US"/>
          </a:p>
        </p:txBody>
      </p:sp>
    </p:spTree>
    <p:extLst>
      <p:ext uri="{BB962C8B-B14F-4D97-AF65-F5344CB8AC3E}">
        <p14:creationId xmlns:p14="http://schemas.microsoft.com/office/powerpoint/2010/main" val="3829982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152900" cy="5410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990600"/>
            <a:ext cx="4152900" cy="5410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1"/>
          </p:nvPr>
        </p:nvSpPr>
        <p:spPr>
          <a:ln/>
        </p:spPr>
        <p:txBody>
          <a:bodyPr/>
          <a:lstStyle>
            <a:lvl1pPr>
              <a:defRPr/>
            </a:lvl1pPr>
          </a:lstStyle>
          <a:p>
            <a:pPr>
              <a:defRPr/>
            </a:pPr>
            <a:fld id="{A299BE9C-A7D7-431F-8341-30583D2EFB39}" type="slidenum">
              <a:rPr lang="en-US"/>
              <a:pPr>
                <a:defRPr/>
              </a:pPr>
              <a:t>‹#›</a:t>
            </a:fld>
            <a:endParaRPr lang="en-US"/>
          </a:p>
        </p:txBody>
      </p:sp>
    </p:spTree>
    <p:extLst>
      <p:ext uri="{BB962C8B-B14F-4D97-AF65-F5344CB8AC3E}">
        <p14:creationId xmlns:p14="http://schemas.microsoft.com/office/powerpoint/2010/main" val="3576080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30594" y="-95249"/>
            <a:ext cx="8229600" cy="11430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1836738" y="6597650"/>
            <a:ext cx="1655762" cy="260350"/>
          </a:xfrm>
          <a:prstGeom prst="rect">
            <a:avLst/>
          </a:prstGeom>
          <a:ln/>
        </p:spPr>
        <p:txBody>
          <a:bodyPr/>
          <a:lstStyle>
            <a:lvl1pPr>
              <a:defRPr/>
            </a:lvl1pPr>
          </a:lstStyle>
          <a:p>
            <a:pPr>
              <a:defRPr/>
            </a:pPr>
            <a:fld id="{FD334C36-C72A-476C-87AF-2A63F9AF2F19}" type="datetime8">
              <a:rPr lang="en-US" smtClean="0"/>
              <a:t>7/29/2020 3:25 PM</a:t>
            </a:fld>
            <a:endParaRPr lang="en-US"/>
          </a:p>
        </p:txBody>
      </p:sp>
      <p:sp>
        <p:nvSpPr>
          <p:cNvPr id="8" name="Rectangle 6"/>
          <p:cNvSpPr>
            <a:spLocks noGrp="1" noChangeArrowheads="1"/>
          </p:cNvSpPr>
          <p:nvPr>
            <p:ph type="sldNum" sz="quarter" idx="11"/>
          </p:nvPr>
        </p:nvSpPr>
        <p:spPr>
          <a:ln/>
        </p:spPr>
        <p:txBody>
          <a:bodyPr/>
          <a:lstStyle>
            <a:lvl1pPr>
              <a:defRPr/>
            </a:lvl1pPr>
          </a:lstStyle>
          <a:p>
            <a:pPr>
              <a:defRPr/>
            </a:pPr>
            <a:fld id="{120D6537-B19B-4AE3-9C14-E82B8EC80827}" type="slidenum">
              <a:rPr lang="en-US"/>
              <a:pPr>
                <a:defRPr/>
              </a:pPr>
              <a:t>‹#›</a:t>
            </a:fld>
            <a:endParaRPr lang="en-US"/>
          </a:p>
        </p:txBody>
      </p:sp>
    </p:spTree>
    <p:extLst>
      <p:ext uri="{BB962C8B-B14F-4D97-AF65-F5344CB8AC3E}">
        <p14:creationId xmlns:p14="http://schemas.microsoft.com/office/powerpoint/2010/main" val="2702798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6"/>
          <p:cNvSpPr>
            <a:spLocks noGrp="1" noChangeArrowheads="1"/>
          </p:cNvSpPr>
          <p:nvPr>
            <p:ph type="sldNum" sz="quarter" idx="11"/>
          </p:nvPr>
        </p:nvSpPr>
        <p:spPr>
          <a:ln/>
        </p:spPr>
        <p:txBody>
          <a:bodyPr/>
          <a:lstStyle>
            <a:lvl1pPr>
              <a:defRPr/>
            </a:lvl1pPr>
          </a:lstStyle>
          <a:p>
            <a:pPr>
              <a:defRPr/>
            </a:pPr>
            <a:fld id="{90C16103-4405-49D0-9983-C90BD70BAB7E}" type="slidenum">
              <a:rPr lang="en-US"/>
              <a:pPr>
                <a:defRPr/>
              </a:pPr>
              <a:t>‹#›</a:t>
            </a:fld>
            <a:endParaRPr lang="en-US"/>
          </a:p>
        </p:txBody>
      </p:sp>
    </p:spTree>
    <p:extLst>
      <p:ext uri="{BB962C8B-B14F-4D97-AF65-F5344CB8AC3E}">
        <p14:creationId xmlns:p14="http://schemas.microsoft.com/office/powerpoint/2010/main" val="850152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6"/>
          <p:cNvSpPr>
            <a:spLocks noGrp="1" noChangeArrowheads="1"/>
          </p:cNvSpPr>
          <p:nvPr>
            <p:ph type="sldNum" sz="quarter" idx="11"/>
          </p:nvPr>
        </p:nvSpPr>
        <p:spPr>
          <a:ln/>
        </p:spPr>
        <p:txBody>
          <a:bodyPr/>
          <a:lstStyle>
            <a:lvl1pPr>
              <a:defRPr/>
            </a:lvl1pPr>
          </a:lstStyle>
          <a:p>
            <a:pPr>
              <a:defRPr/>
            </a:pPr>
            <a:fld id="{6F8C177D-516F-493E-B787-60533E52BAEA}" type="slidenum">
              <a:rPr lang="en-US"/>
              <a:pPr>
                <a:defRPr/>
              </a:pPr>
              <a:t>‹#›</a:t>
            </a:fld>
            <a:endParaRPr lang="en-US"/>
          </a:p>
        </p:txBody>
      </p:sp>
    </p:spTree>
    <p:extLst>
      <p:ext uri="{BB962C8B-B14F-4D97-AF65-F5344CB8AC3E}">
        <p14:creationId xmlns:p14="http://schemas.microsoft.com/office/powerpoint/2010/main" val="2281122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807" y="-307973"/>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p:cNvSpPr>
            <a:spLocks noGrp="1" noChangeArrowheads="1"/>
          </p:cNvSpPr>
          <p:nvPr>
            <p:ph type="sldNum" sz="quarter" idx="11"/>
          </p:nvPr>
        </p:nvSpPr>
        <p:spPr>
          <a:ln/>
        </p:spPr>
        <p:txBody>
          <a:bodyPr/>
          <a:lstStyle>
            <a:lvl1pPr>
              <a:defRPr/>
            </a:lvl1pPr>
          </a:lstStyle>
          <a:p>
            <a:pPr>
              <a:defRPr/>
            </a:pPr>
            <a:fld id="{C183E176-07EE-41BF-B7DF-2AB055CAEF9F}" type="slidenum">
              <a:rPr lang="en-US"/>
              <a:pPr>
                <a:defRPr/>
              </a:pPr>
              <a:t>‹#›</a:t>
            </a:fld>
            <a:endParaRPr lang="en-US"/>
          </a:p>
        </p:txBody>
      </p:sp>
    </p:spTree>
    <p:extLst>
      <p:ext uri="{BB962C8B-B14F-4D97-AF65-F5344CB8AC3E}">
        <p14:creationId xmlns:p14="http://schemas.microsoft.com/office/powerpoint/2010/main" val="3912380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6"/>
          <p:cNvSpPr>
            <a:spLocks noGrp="1" noChangeArrowheads="1"/>
          </p:cNvSpPr>
          <p:nvPr>
            <p:ph type="sldNum" sz="quarter" idx="11"/>
          </p:nvPr>
        </p:nvSpPr>
        <p:spPr>
          <a:ln/>
        </p:spPr>
        <p:txBody>
          <a:bodyPr/>
          <a:lstStyle>
            <a:lvl1pPr>
              <a:defRPr/>
            </a:lvl1pPr>
          </a:lstStyle>
          <a:p>
            <a:pPr>
              <a:defRPr/>
            </a:pPr>
            <a:fld id="{EBFE00C9-4561-4E78-8902-7DD55D8D4979}" type="slidenum">
              <a:rPr lang="en-US"/>
              <a:pPr>
                <a:defRPr/>
              </a:pPr>
              <a:t>‹#›</a:t>
            </a:fld>
            <a:endParaRPr lang="en-US"/>
          </a:p>
        </p:txBody>
      </p:sp>
    </p:spTree>
    <p:extLst>
      <p:ext uri="{BB962C8B-B14F-4D97-AF65-F5344CB8AC3E}">
        <p14:creationId xmlns:p14="http://schemas.microsoft.com/office/powerpoint/2010/main" val="3650241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5" name="Rectangle 6"/>
          <p:cNvSpPr>
            <a:spLocks noGrp="1" noChangeArrowheads="1"/>
          </p:cNvSpPr>
          <p:nvPr>
            <p:ph type="sldNum" sz="quarter" idx="11"/>
          </p:nvPr>
        </p:nvSpPr>
        <p:spPr>
          <a:ln/>
        </p:spPr>
        <p:txBody>
          <a:bodyPr/>
          <a:lstStyle>
            <a:lvl1pPr>
              <a:defRPr/>
            </a:lvl1pPr>
          </a:lstStyle>
          <a:p>
            <a:pPr>
              <a:defRPr/>
            </a:pPr>
            <a:fld id="{9FEE1860-56B9-4B0C-92DF-304D0FB83AC9}" type="slidenum">
              <a:rPr lang="en-US"/>
              <a:pPr>
                <a:defRPr/>
              </a:pPr>
              <a:t>‹#›</a:t>
            </a:fld>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None/>
              <a:defRPr/>
            </a:lvl1pPr>
          </a:lstStyle>
          <a:p>
            <a:pPr lvl="0"/>
            <a:endParaRPr lang="en-US" dirty="0"/>
          </a:p>
        </p:txBody>
      </p:sp>
    </p:spTree>
    <p:extLst>
      <p:ext uri="{BB962C8B-B14F-4D97-AF65-F5344CB8AC3E}">
        <p14:creationId xmlns:p14="http://schemas.microsoft.com/office/powerpoint/2010/main" val="404239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6"/>
          <p:cNvSpPr>
            <a:spLocks noGrp="1" noChangeArrowheads="1"/>
          </p:cNvSpPr>
          <p:nvPr>
            <p:ph type="sldNum" sz="quarter" idx="11"/>
          </p:nvPr>
        </p:nvSpPr>
        <p:spPr>
          <a:ln/>
        </p:spPr>
        <p:txBody>
          <a:bodyPr/>
          <a:lstStyle>
            <a:lvl1pPr>
              <a:defRPr/>
            </a:lvl1pPr>
          </a:lstStyle>
          <a:p>
            <a:pPr>
              <a:defRPr/>
            </a:pPr>
            <a:fld id="{EBFE00C9-4561-4E78-8902-7DD55D8D4979}" type="slidenum">
              <a:rPr lang="en-US"/>
              <a:pPr>
                <a:defRPr/>
              </a:pPr>
              <a:t>‹#›</a:t>
            </a:fld>
            <a:endParaRPr lang="en-US"/>
          </a:p>
        </p:txBody>
      </p:sp>
    </p:spTree>
    <p:extLst>
      <p:ext uri="{BB962C8B-B14F-4D97-AF65-F5344CB8AC3E}">
        <p14:creationId xmlns:p14="http://schemas.microsoft.com/office/powerpoint/2010/main" val="1731790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990600"/>
            <a:ext cx="8458200" cy="5410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1"/>
          </p:nvPr>
        </p:nvSpPr>
        <p:spPr>
          <a:ln/>
        </p:spPr>
        <p:txBody>
          <a:bodyPr/>
          <a:lstStyle>
            <a:lvl1pPr>
              <a:defRPr/>
            </a:lvl1pPr>
          </a:lstStyle>
          <a:p>
            <a:pPr>
              <a:defRPr/>
            </a:pPr>
            <a:fld id="{9FEE1860-56B9-4B0C-92DF-304D0FB83AC9}" type="slidenum">
              <a:rPr lang="en-US"/>
              <a:pPr>
                <a:defRPr/>
              </a:pPr>
              <a:t>‹#›</a:t>
            </a:fld>
            <a:endParaRPr lang="en-US"/>
          </a:p>
        </p:txBody>
      </p:sp>
    </p:spTree>
    <p:extLst>
      <p:ext uri="{BB962C8B-B14F-4D97-AF65-F5344CB8AC3E}">
        <p14:creationId xmlns:p14="http://schemas.microsoft.com/office/powerpoint/2010/main" val="497658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6"/>
          <p:cNvSpPr>
            <a:spLocks noGrp="1" noChangeArrowheads="1"/>
          </p:cNvSpPr>
          <p:nvPr>
            <p:ph type="sldNum" sz="quarter" idx="11"/>
          </p:nvPr>
        </p:nvSpPr>
        <p:spPr>
          <a:ln/>
        </p:spPr>
        <p:txBody>
          <a:bodyPr/>
          <a:lstStyle>
            <a:lvl1pPr>
              <a:defRPr/>
            </a:lvl1pPr>
          </a:lstStyle>
          <a:p>
            <a:pPr>
              <a:defRPr/>
            </a:pPr>
            <a:fld id="{F3EDEEA7-055A-4C98-A5DC-AA8797FB2D8F}" type="slidenum">
              <a:rPr lang="en-US"/>
              <a:pPr>
                <a:defRPr/>
              </a:pPr>
              <a:t>‹#›</a:t>
            </a:fld>
            <a:endParaRPr lang="en-US"/>
          </a:p>
        </p:txBody>
      </p:sp>
    </p:spTree>
    <p:extLst>
      <p:ext uri="{BB962C8B-B14F-4D97-AF65-F5344CB8AC3E}">
        <p14:creationId xmlns:p14="http://schemas.microsoft.com/office/powerpoint/2010/main" val="1967018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152900" cy="5410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990600"/>
            <a:ext cx="4152900" cy="5410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1836738" y="6597650"/>
            <a:ext cx="1655762" cy="260350"/>
          </a:xfrm>
          <a:prstGeom prst="rect">
            <a:avLst/>
          </a:prstGeom>
          <a:ln/>
        </p:spPr>
        <p:txBody>
          <a:bodyPr/>
          <a:lstStyle>
            <a:lvl1pPr>
              <a:defRPr/>
            </a:lvl1pPr>
          </a:lstStyle>
          <a:p>
            <a:pPr>
              <a:defRPr/>
            </a:pPr>
            <a:fld id="{BF777FE2-FDC3-497E-A22C-EA4290DA4133}" type="datetime8">
              <a:rPr lang="en-US"/>
              <a:pPr>
                <a:defRPr/>
              </a:pPr>
              <a:t>7/29/2020 3:25 PM</a:t>
            </a:fld>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A299BE9C-A7D7-431F-8341-30583D2EFB39}" type="slidenum">
              <a:rPr lang="en-US"/>
              <a:pPr>
                <a:defRPr/>
              </a:pPr>
              <a:t>‹#›</a:t>
            </a:fld>
            <a:endParaRPr lang="en-US"/>
          </a:p>
        </p:txBody>
      </p:sp>
    </p:spTree>
    <p:extLst>
      <p:ext uri="{BB962C8B-B14F-4D97-AF65-F5344CB8AC3E}">
        <p14:creationId xmlns:p14="http://schemas.microsoft.com/office/powerpoint/2010/main" val="2971262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1836738" y="6597650"/>
            <a:ext cx="1655762" cy="260350"/>
          </a:xfrm>
          <a:prstGeom prst="rect">
            <a:avLst/>
          </a:prstGeom>
          <a:ln/>
        </p:spPr>
        <p:txBody>
          <a:bodyPr/>
          <a:lstStyle>
            <a:lvl1pPr>
              <a:defRPr/>
            </a:lvl1pPr>
          </a:lstStyle>
          <a:p>
            <a:pPr>
              <a:defRPr/>
            </a:pPr>
            <a:fld id="{8034C46D-2270-49FE-A198-76FAF6F28712}" type="datetime8">
              <a:rPr lang="en-US"/>
              <a:pPr>
                <a:defRPr/>
              </a:pPr>
              <a:t>7/29/2020 3:25 PM</a:t>
            </a:fld>
            <a:endParaRPr lang="en-US"/>
          </a:p>
        </p:txBody>
      </p:sp>
      <p:sp>
        <p:nvSpPr>
          <p:cNvPr id="8" name="Rectangle 6"/>
          <p:cNvSpPr>
            <a:spLocks noGrp="1" noChangeArrowheads="1"/>
          </p:cNvSpPr>
          <p:nvPr>
            <p:ph type="sldNum" sz="quarter" idx="11"/>
          </p:nvPr>
        </p:nvSpPr>
        <p:spPr>
          <a:ln/>
        </p:spPr>
        <p:txBody>
          <a:bodyPr/>
          <a:lstStyle>
            <a:lvl1pPr>
              <a:defRPr/>
            </a:lvl1pPr>
          </a:lstStyle>
          <a:p>
            <a:pPr>
              <a:defRPr/>
            </a:pPr>
            <a:fld id="{120D6537-B19B-4AE3-9C14-E82B8EC80827}" type="slidenum">
              <a:rPr lang="en-US"/>
              <a:pPr>
                <a:defRPr/>
              </a:pPr>
              <a:t>‹#›</a:t>
            </a:fld>
            <a:endParaRPr lang="en-US"/>
          </a:p>
        </p:txBody>
      </p:sp>
    </p:spTree>
    <p:extLst>
      <p:ext uri="{BB962C8B-B14F-4D97-AF65-F5344CB8AC3E}">
        <p14:creationId xmlns:p14="http://schemas.microsoft.com/office/powerpoint/2010/main" val="3839434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6"/>
          <p:cNvSpPr>
            <a:spLocks noGrp="1" noChangeArrowheads="1"/>
          </p:cNvSpPr>
          <p:nvPr>
            <p:ph type="sldNum" sz="quarter" idx="11"/>
          </p:nvPr>
        </p:nvSpPr>
        <p:spPr>
          <a:ln/>
        </p:spPr>
        <p:txBody>
          <a:bodyPr/>
          <a:lstStyle>
            <a:lvl1pPr>
              <a:defRPr/>
            </a:lvl1pPr>
          </a:lstStyle>
          <a:p>
            <a:pPr>
              <a:defRPr/>
            </a:pPr>
            <a:fld id="{90C16103-4405-49D0-9983-C90BD70BAB7E}" type="slidenum">
              <a:rPr lang="en-US"/>
              <a:pPr>
                <a:defRPr/>
              </a:pPr>
              <a:t>‹#›</a:t>
            </a:fld>
            <a:endParaRPr lang="en-US"/>
          </a:p>
        </p:txBody>
      </p:sp>
    </p:spTree>
    <p:extLst>
      <p:ext uri="{BB962C8B-B14F-4D97-AF65-F5344CB8AC3E}">
        <p14:creationId xmlns:p14="http://schemas.microsoft.com/office/powerpoint/2010/main" val="692167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6"/>
          <p:cNvSpPr>
            <a:spLocks noGrp="1" noChangeArrowheads="1"/>
          </p:cNvSpPr>
          <p:nvPr>
            <p:ph type="sldNum" sz="quarter" idx="11"/>
          </p:nvPr>
        </p:nvSpPr>
        <p:spPr>
          <a:ln/>
        </p:spPr>
        <p:txBody>
          <a:bodyPr/>
          <a:lstStyle>
            <a:lvl1pPr>
              <a:defRPr/>
            </a:lvl1pPr>
          </a:lstStyle>
          <a:p>
            <a:pPr>
              <a:defRPr/>
            </a:pPr>
            <a:fld id="{6F8C177D-516F-493E-B787-60533E52BAEA}" type="slidenum">
              <a:rPr lang="en-US"/>
              <a:pPr>
                <a:defRPr/>
              </a:pPr>
              <a:t>‹#›</a:t>
            </a:fld>
            <a:endParaRPr lang="en-US"/>
          </a:p>
        </p:txBody>
      </p:sp>
    </p:spTree>
    <p:extLst>
      <p:ext uri="{BB962C8B-B14F-4D97-AF65-F5344CB8AC3E}">
        <p14:creationId xmlns:p14="http://schemas.microsoft.com/office/powerpoint/2010/main" val="1192842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1836738" y="6597650"/>
            <a:ext cx="1655762" cy="260350"/>
          </a:xfrm>
          <a:prstGeom prst="rect">
            <a:avLst/>
          </a:prstGeom>
          <a:ln/>
        </p:spPr>
        <p:txBody>
          <a:bodyPr/>
          <a:lstStyle>
            <a:lvl1pPr>
              <a:defRPr/>
            </a:lvl1pPr>
          </a:lstStyle>
          <a:p>
            <a:pPr>
              <a:defRPr/>
            </a:pPr>
            <a:fld id="{631DE35C-E973-468E-A603-7A4A5C0C937E}" type="datetime8">
              <a:rPr lang="en-US"/>
              <a:pPr>
                <a:defRPr/>
              </a:pPr>
              <a:t>7/29/2020 3:25 PM</a:t>
            </a:fld>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C183E176-07EE-41BF-B7DF-2AB055CAEF9F}" type="slidenum">
              <a:rPr lang="en-US"/>
              <a:pPr>
                <a:defRPr/>
              </a:pPr>
              <a:t>‹#›</a:t>
            </a:fld>
            <a:endParaRPr lang="en-US"/>
          </a:p>
        </p:txBody>
      </p:sp>
    </p:spTree>
    <p:extLst>
      <p:ext uri="{BB962C8B-B14F-4D97-AF65-F5344CB8AC3E}">
        <p14:creationId xmlns:p14="http://schemas.microsoft.com/office/powerpoint/2010/main" val="1493366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1.pn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862773" y="111125"/>
            <a:ext cx="7751762"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30" name="Rectangle 6"/>
          <p:cNvSpPr>
            <a:spLocks noGrp="1" noChangeArrowheads="1"/>
          </p:cNvSpPr>
          <p:nvPr>
            <p:ph type="sldNum" sz="quarter" idx="4"/>
          </p:nvPr>
        </p:nvSpPr>
        <p:spPr bwMode="auto">
          <a:xfrm>
            <a:off x="7010400" y="6613525"/>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latin typeface="Arial" charset="0"/>
              </a:defRPr>
            </a:lvl1pPr>
          </a:lstStyle>
          <a:p>
            <a:pPr>
              <a:defRPr/>
            </a:pPr>
            <a:fld id="{5E562EFB-EDED-4603-9E17-2756B7B9511F}" type="slidenum">
              <a:rPr lang="en-US"/>
              <a:pPr>
                <a:defRPr/>
              </a:pPr>
              <a:t>‹#›</a:t>
            </a:fld>
            <a:endParaRPr lang="en-US" dirty="0"/>
          </a:p>
        </p:txBody>
      </p:sp>
      <p:sp>
        <p:nvSpPr>
          <p:cNvPr id="1032" name="Text Box 8"/>
          <p:cNvSpPr txBox="1">
            <a:spLocks noChangeArrowheads="1"/>
          </p:cNvSpPr>
          <p:nvPr userDrawn="1"/>
        </p:nvSpPr>
        <p:spPr bwMode="auto">
          <a:xfrm>
            <a:off x="3888259" y="6498988"/>
            <a:ext cx="1364476" cy="276999"/>
          </a:xfrm>
          <a:prstGeom prst="rect">
            <a:avLst/>
          </a:prstGeom>
          <a:noFill/>
          <a:ln w="9525">
            <a:noFill/>
            <a:miter lim="800000"/>
            <a:headEnd/>
            <a:tailEnd/>
          </a:ln>
          <a:effectLst/>
        </p:spPr>
        <p:txBody>
          <a:bodyPr wrap="none">
            <a:spAutoFit/>
          </a:bodyPr>
          <a:lstStyle/>
          <a:p>
            <a:pPr algn="ctr">
              <a:defRPr/>
            </a:pPr>
            <a:r>
              <a:rPr lang="en-US" sz="1200" b="1" dirty="0">
                <a:solidFill>
                  <a:srgbClr val="008000"/>
                </a:solidFill>
              </a:rPr>
              <a:t>UNCLASSIFIED</a:t>
            </a:r>
          </a:p>
        </p:txBody>
      </p:sp>
      <p:sp>
        <p:nvSpPr>
          <p:cNvPr id="1033" name="Text Box 9"/>
          <p:cNvSpPr txBox="1">
            <a:spLocks noChangeArrowheads="1"/>
          </p:cNvSpPr>
          <p:nvPr userDrawn="1"/>
        </p:nvSpPr>
        <p:spPr bwMode="auto">
          <a:xfrm>
            <a:off x="3927584" y="-11030"/>
            <a:ext cx="1364476" cy="276999"/>
          </a:xfrm>
          <a:prstGeom prst="rect">
            <a:avLst/>
          </a:prstGeom>
          <a:noFill/>
          <a:ln w="9525">
            <a:noFill/>
            <a:miter lim="800000"/>
            <a:headEnd/>
            <a:tailEnd/>
          </a:ln>
          <a:effectLst/>
        </p:spPr>
        <p:txBody>
          <a:bodyPr wrap="none">
            <a:spAutoFit/>
          </a:bodyPr>
          <a:lstStyle/>
          <a:p>
            <a:pPr algn="ctr">
              <a:defRPr/>
            </a:pPr>
            <a:r>
              <a:rPr lang="en-US" sz="1200" b="1" dirty="0">
                <a:solidFill>
                  <a:srgbClr val="008000"/>
                </a:solidFill>
              </a:rPr>
              <a:t>UNCLASSIFIED </a:t>
            </a:r>
          </a:p>
        </p:txBody>
      </p:sp>
      <p:sp>
        <p:nvSpPr>
          <p:cNvPr id="9" name="Line 19"/>
          <p:cNvSpPr>
            <a:spLocks noChangeShapeType="1"/>
          </p:cNvSpPr>
          <p:nvPr userDrawn="1"/>
        </p:nvSpPr>
        <p:spPr bwMode="auto">
          <a:xfrm>
            <a:off x="1019175" y="878723"/>
            <a:ext cx="7680960" cy="0"/>
          </a:xfrm>
          <a:prstGeom prst="line">
            <a:avLst/>
          </a:prstGeom>
          <a:noFill/>
          <a:ln w="25400">
            <a:solidFill>
              <a:srgbClr val="000099"/>
            </a:solidFill>
            <a:round/>
            <a:headEnd/>
            <a:tailEnd/>
          </a:ln>
          <a:effectLst/>
        </p:spPr>
        <p:txBody>
          <a:bodyPr wrap="none" anchor="ctr"/>
          <a:lstStyle/>
          <a:p>
            <a:pPr>
              <a:defRPr/>
            </a:pPr>
            <a:endParaRPr lang="en-US"/>
          </a:p>
        </p:txBody>
      </p:sp>
      <p:pic>
        <p:nvPicPr>
          <p:cNvPr id="2058" name="Picture 24"/>
          <p:cNvPicPr>
            <a:picLocks noChangeAspect="1" noChangeArrowheads="1"/>
          </p:cNvPicPr>
          <p:nvPr userDrawn="1"/>
        </p:nvPicPr>
        <p:blipFill>
          <a:blip r:embed="rId11" cstate="print"/>
          <a:srcRect/>
          <a:stretch>
            <a:fillRect/>
          </a:stretch>
        </p:blipFill>
        <p:spPr bwMode="auto">
          <a:xfrm>
            <a:off x="104775" y="111125"/>
            <a:ext cx="914400" cy="914400"/>
          </a:xfrm>
          <a:prstGeom prst="rect">
            <a:avLst/>
          </a:prstGeom>
          <a:noFill/>
          <a:ln w="9525">
            <a:noFill/>
            <a:miter lim="800000"/>
            <a:headEnd/>
            <a:tailEnd/>
          </a:ln>
        </p:spPr>
      </p:pic>
    </p:spTree>
    <p:extLst>
      <p:ext uri="{BB962C8B-B14F-4D97-AF65-F5344CB8AC3E}">
        <p14:creationId xmlns:p14="http://schemas.microsoft.com/office/powerpoint/2010/main" val="350790875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708" r:id="rId8"/>
    <p:sldLayoutId id="2147483709" r:id="rId9"/>
  </p:sldLayoutIdLst>
  <p:hf hdr="0" ftr="0" dt="0"/>
  <p:txStyles>
    <p:titleStyle>
      <a:lvl1pPr algn="l" rtl="0" eaLnBrk="0" fontAlgn="base" hangingPunct="0">
        <a:spcBef>
          <a:spcPct val="0"/>
        </a:spcBef>
        <a:spcAft>
          <a:spcPct val="0"/>
        </a:spcAft>
        <a:defRPr sz="3200" b="1" i="1">
          <a:solidFill>
            <a:srgbClr val="333399"/>
          </a:solidFill>
          <a:latin typeface="+mj-lt"/>
          <a:ea typeface="+mj-ea"/>
          <a:cs typeface="+mj-cs"/>
        </a:defRPr>
      </a:lvl1pPr>
      <a:lvl2pPr algn="l" rtl="0" eaLnBrk="0" fontAlgn="base" hangingPunct="0">
        <a:spcBef>
          <a:spcPct val="0"/>
        </a:spcBef>
        <a:spcAft>
          <a:spcPct val="0"/>
        </a:spcAft>
        <a:defRPr sz="3200" b="1" i="1">
          <a:solidFill>
            <a:srgbClr val="333399"/>
          </a:solidFill>
          <a:latin typeface="Arial" charset="0"/>
        </a:defRPr>
      </a:lvl2pPr>
      <a:lvl3pPr algn="l" rtl="0" eaLnBrk="0" fontAlgn="base" hangingPunct="0">
        <a:spcBef>
          <a:spcPct val="0"/>
        </a:spcBef>
        <a:spcAft>
          <a:spcPct val="0"/>
        </a:spcAft>
        <a:defRPr sz="3200" b="1" i="1">
          <a:solidFill>
            <a:srgbClr val="333399"/>
          </a:solidFill>
          <a:latin typeface="Arial" charset="0"/>
        </a:defRPr>
      </a:lvl3pPr>
      <a:lvl4pPr algn="l" rtl="0" eaLnBrk="0" fontAlgn="base" hangingPunct="0">
        <a:spcBef>
          <a:spcPct val="0"/>
        </a:spcBef>
        <a:spcAft>
          <a:spcPct val="0"/>
        </a:spcAft>
        <a:defRPr sz="3200" b="1" i="1">
          <a:solidFill>
            <a:srgbClr val="333399"/>
          </a:solidFill>
          <a:latin typeface="Arial" charset="0"/>
        </a:defRPr>
      </a:lvl4pPr>
      <a:lvl5pPr algn="l" rtl="0" eaLnBrk="0" fontAlgn="base" hangingPunct="0">
        <a:spcBef>
          <a:spcPct val="0"/>
        </a:spcBef>
        <a:spcAft>
          <a:spcPct val="0"/>
        </a:spcAft>
        <a:defRPr sz="3200" b="1" i="1">
          <a:solidFill>
            <a:srgbClr val="333399"/>
          </a:solidFill>
          <a:latin typeface="Arial" charset="0"/>
        </a:defRPr>
      </a:lvl5pPr>
      <a:lvl6pPr marL="457200" algn="l" rtl="0" fontAlgn="base">
        <a:spcBef>
          <a:spcPct val="0"/>
        </a:spcBef>
        <a:spcAft>
          <a:spcPct val="0"/>
        </a:spcAft>
        <a:defRPr sz="3200" b="1" i="1">
          <a:solidFill>
            <a:srgbClr val="333399"/>
          </a:solidFill>
          <a:latin typeface="Arial" charset="0"/>
        </a:defRPr>
      </a:lvl6pPr>
      <a:lvl7pPr marL="914400" algn="l" rtl="0" fontAlgn="base">
        <a:spcBef>
          <a:spcPct val="0"/>
        </a:spcBef>
        <a:spcAft>
          <a:spcPct val="0"/>
        </a:spcAft>
        <a:defRPr sz="3200" b="1" i="1">
          <a:solidFill>
            <a:srgbClr val="333399"/>
          </a:solidFill>
          <a:latin typeface="Arial" charset="0"/>
        </a:defRPr>
      </a:lvl7pPr>
      <a:lvl8pPr marL="1371600" algn="l" rtl="0" fontAlgn="base">
        <a:spcBef>
          <a:spcPct val="0"/>
        </a:spcBef>
        <a:spcAft>
          <a:spcPct val="0"/>
        </a:spcAft>
        <a:defRPr sz="3200" b="1" i="1">
          <a:solidFill>
            <a:srgbClr val="333399"/>
          </a:solidFill>
          <a:latin typeface="Arial" charset="0"/>
        </a:defRPr>
      </a:lvl8pPr>
      <a:lvl9pPr marL="1828800" algn="l" rtl="0" fontAlgn="base">
        <a:spcBef>
          <a:spcPct val="0"/>
        </a:spcBef>
        <a:spcAft>
          <a:spcPct val="0"/>
        </a:spcAft>
        <a:defRPr sz="3200" b="1" i="1">
          <a:solidFill>
            <a:srgbClr val="333399"/>
          </a:solidFill>
          <a:latin typeface="Arial" charset="0"/>
        </a:defRPr>
      </a:lvl9pPr>
    </p:titleStyle>
    <p:bodyStyle>
      <a:lvl1pPr marL="228600" indent="-228600" algn="l" rtl="0" eaLnBrk="0" fontAlgn="base" hangingPunct="0">
        <a:spcBef>
          <a:spcPct val="20000"/>
        </a:spcBef>
        <a:spcAft>
          <a:spcPct val="0"/>
        </a:spcAft>
        <a:buChar char="•"/>
        <a:defRPr sz="2000">
          <a:solidFill>
            <a:schemeClr val="tx1"/>
          </a:solidFill>
          <a:latin typeface="+mn-lt"/>
          <a:ea typeface="+mn-ea"/>
          <a:cs typeface="+mn-cs"/>
        </a:defRPr>
      </a:lvl1pPr>
      <a:lvl2pPr marL="571500" indent="-228600" algn="l" rtl="0" eaLnBrk="0" fontAlgn="base" hangingPunct="0">
        <a:spcBef>
          <a:spcPct val="20000"/>
        </a:spcBef>
        <a:spcAft>
          <a:spcPct val="0"/>
        </a:spcAft>
        <a:buChar char="–"/>
        <a:defRPr>
          <a:solidFill>
            <a:schemeClr val="tx1"/>
          </a:solidFill>
          <a:latin typeface="+mn-lt"/>
        </a:defRPr>
      </a:lvl2pPr>
      <a:lvl3pPr marL="854075" indent="-168275" algn="l" rtl="0" eaLnBrk="0" fontAlgn="base" hangingPunct="0">
        <a:spcBef>
          <a:spcPct val="20000"/>
        </a:spcBef>
        <a:spcAft>
          <a:spcPct val="0"/>
        </a:spcAft>
        <a:buChar char="•"/>
        <a:defRPr sz="1600">
          <a:solidFill>
            <a:schemeClr val="tx1"/>
          </a:solidFill>
          <a:latin typeface="+mn-lt"/>
        </a:defRPr>
      </a:lvl3pPr>
      <a:lvl4pPr marL="1136650" indent="-168275" algn="l" rtl="0" eaLnBrk="0" fontAlgn="base" hangingPunct="0">
        <a:spcBef>
          <a:spcPct val="20000"/>
        </a:spcBef>
        <a:spcAft>
          <a:spcPct val="0"/>
        </a:spcAft>
        <a:buChar char="–"/>
        <a:defRPr sz="1400">
          <a:solidFill>
            <a:schemeClr val="tx1"/>
          </a:solidFill>
          <a:latin typeface="+mn-lt"/>
        </a:defRPr>
      </a:lvl4pPr>
      <a:lvl5pPr marL="1479550" indent="-228600" algn="l" rtl="0" eaLnBrk="0" fontAlgn="base" hangingPunct="0">
        <a:spcBef>
          <a:spcPct val="20000"/>
        </a:spcBef>
        <a:spcAft>
          <a:spcPct val="0"/>
        </a:spcAft>
        <a:buChar char="»"/>
        <a:defRPr sz="1400">
          <a:solidFill>
            <a:schemeClr val="tx1"/>
          </a:solidFill>
          <a:latin typeface="+mn-lt"/>
        </a:defRPr>
      </a:lvl5pPr>
      <a:lvl6pPr marL="1936750" indent="-228600" algn="l" rtl="0" fontAlgn="base">
        <a:spcBef>
          <a:spcPct val="20000"/>
        </a:spcBef>
        <a:spcAft>
          <a:spcPct val="0"/>
        </a:spcAft>
        <a:buChar char="»"/>
        <a:defRPr sz="1400">
          <a:solidFill>
            <a:schemeClr val="tx1"/>
          </a:solidFill>
          <a:latin typeface="+mn-lt"/>
        </a:defRPr>
      </a:lvl6pPr>
      <a:lvl7pPr marL="2393950" indent="-228600" algn="l" rtl="0" fontAlgn="base">
        <a:spcBef>
          <a:spcPct val="20000"/>
        </a:spcBef>
        <a:spcAft>
          <a:spcPct val="0"/>
        </a:spcAft>
        <a:buChar char="»"/>
        <a:defRPr sz="1400">
          <a:solidFill>
            <a:schemeClr val="tx1"/>
          </a:solidFill>
          <a:latin typeface="+mn-lt"/>
        </a:defRPr>
      </a:lvl7pPr>
      <a:lvl8pPr marL="2851150" indent="-228600" algn="l" rtl="0" fontAlgn="base">
        <a:spcBef>
          <a:spcPct val="20000"/>
        </a:spcBef>
        <a:spcAft>
          <a:spcPct val="0"/>
        </a:spcAft>
        <a:buChar char="»"/>
        <a:defRPr sz="1400">
          <a:solidFill>
            <a:schemeClr val="tx1"/>
          </a:solidFill>
          <a:latin typeface="+mn-lt"/>
        </a:defRPr>
      </a:lvl8pPr>
      <a:lvl9pPr marL="330835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392238" y="39688"/>
            <a:ext cx="7751762"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30" name="Rectangle 6"/>
          <p:cNvSpPr>
            <a:spLocks noGrp="1" noChangeArrowheads="1"/>
          </p:cNvSpPr>
          <p:nvPr>
            <p:ph type="sldNum" sz="quarter" idx="4"/>
          </p:nvPr>
        </p:nvSpPr>
        <p:spPr bwMode="auto">
          <a:xfrm>
            <a:off x="7010400" y="6613525"/>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latin typeface="Arial" charset="0"/>
              </a:defRPr>
            </a:lvl1pPr>
          </a:lstStyle>
          <a:p>
            <a:pPr>
              <a:defRPr/>
            </a:pPr>
            <a:fld id="{5E562EFB-EDED-4603-9E17-2756B7B9511F}" type="slidenum">
              <a:rPr lang="en-US"/>
              <a:pPr>
                <a:defRPr/>
              </a:pPr>
              <a:t>‹#›</a:t>
            </a:fld>
            <a:endParaRPr lang="en-US"/>
          </a:p>
        </p:txBody>
      </p:sp>
      <p:sp>
        <p:nvSpPr>
          <p:cNvPr id="1032" name="Text Box 8"/>
          <p:cNvSpPr txBox="1">
            <a:spLocks noChangeArrowheads="1"/>
          </p:cNvSpPr>
          <p:nvPr userDrawn="1"/>
        </p:nvSpPr>
        <p:spPr bwMode="auto">
          <a:xfrm>
            <a:off x="3939844" y="6581775"/>
            <a:ext cx="1364476" cy="276999"/>
          </a:xfrm>
          <a:prstGeom prst="rect">
            <a:avLst/>
          </a:prstGeom>
          <a:noFill/>
          <a:ln w="9525">
            <a:noFill/>
            <a:miter lim="800000"/>
            <a:headEnd/>
            <a:tailEnd/>
          </a:ln>
          <a:effectLst/>
        </p:spPr>
        <p:txBody>
          <a:bodyPr wrap="none">
            <a:spAutoFit/>
          </a:bodyPr>
          <a:lstStyle/>
          <a:p>
            <a:pPr algn="ctr">
              <a:defRPr/>
            </a:pPr>
            <a:r>
              <a:rPr lang="en-US" sz="1200" b="1" dirty="0">
                <a:solidFill>
                  <a:srgbClr val="008000"/>
                </a:solidFill>
              </a:rPr>
              <a:t>UNCLASSIFIED</a:t>
            </a:r>
          </a:p>
        </p:txBody>
      </p:sp>
      <p:sp>
        <p:nvSpPr>
          <p:cNvPr id="1033" name="Text Box 9"/>
          <p:cNvSpPr txBox="1">
            <a:spLocks noChangeArrowheads="1"/>
          </p:cNvSpPr>
          <p:nvPr userDrawn="1"/>
        </p:nvSpPr>
        <p:spPr bwMode="auto">
          <a:xfrm>
            <a:off x="3939844" y="39687"/>
            <a:ext cx="1364476" cy="276999"/>
          </a:xfrm>
          <a:prstGeom prst="rect">
            <a:avLst/>
          </a:prstGeom>
          <a:noFill/>
          <a:ln w="9525">
            <a:noFill/>
            <a:miter lim="800000"/>
            <a:headEnd/>
            <a:tailEnd/>
          </a:ln>
          <a:effectLst/>
        </p:spPr>
        <p:txBody>
          <a:bodyPr wrap="none">
            <a:spAutoFit/>
          </a:bodyPr>
          <a:lstStyle/>
          <a:p>
            <a:pPr algn="ctr">
              <a:defRPr/>
            </a:pPr>
            <a:r>
              <a:rPr lang="en-US" sz="1200" b="1" dirty="0">
                <a:solidFill>
                  <a:srgbClr val="008000"/>
                </a:solidFill>
              </a:rPr>
              <a:t>UNCLASSIFIED</a:t>
            </a:r>
          </a:p>
        </p:txBody>
      </p:sp>
      <p:sp>
        <p:nvSpPr>
          <p:cNvPr id="9" name="Line 19"/>
          <p:cNvSpPr>
            <a:spLocks noChangeShapeType="1"/>
          </p:cNvSpPr>
          <p:nvPr userDrawn="1"/>
        </p:nvSpPr>
        <p:spPr bwMode="auto">
          <a:xfrm>
            <a:off x="1082675" y="801688"/>
            <a:ext cx="8061325" cy="0"/>
          </a:xfrm>
          <a:prstGeom prst="line">
            <a:avLst/>
          </a:prstGeom>
          <a:noFill/>
          <a:ln w="25400">
            <a:solidFill>
              <a:srgbClr val="000099"/>
            </a:solidFill>
            <a:round/>
            <a:headEnd/>
            <a:tailEnd/>
          </a:ln>
          <a:effectLst/>
        </p:spPr>
        <p:txBody>
          <a:bodyPr wrap="none" anchor="ctr"/>
          <a:lstStyle/>
          <a:p>
            <a:pPr>
              <a:defRPr/>
            </a:pPr>
            <a:endParaRPr lang="en-US"/>
          </a:p>
        </p:txBody>
      </p:sp>
      <p:pic>
        <p:nvPicPr>
          <p:cNvPr id="2058" name="Picture 24"/>
          <p:cNvPicPr>
            <a:picLocks noChangeAspect="1" noChangeArrowheads="1"/>
          </p:cNvPicPr>
          <p:nvPr userDrawn="1"/>
        </p:nvPicPr>
        <p:blipFill>
          <a:blip r:embed="rId10" cstate="print"/>
          <a:srcRect/>
          <a:stretch>
            <a:fillRect/>
          </a:stretch>
        </p:blipFill>
        <p:spPr bwMode="auto">
          <a:xfrm>
            <a:off x="100164" y="39687"/>
            <a:ext cx="914400" cy="914400"/>
          </a:xfrm>
          <a:prstGeom prst="rect">
            <a:avLst/>
          </a:prstGeom>
          <a:noFill/>
          <a:ln w="9525">
            <a:noFill/>
            <a:miter lim="800000"/>
            <a:headEnd/>
            <a:tailEnd/>
          </a:ln>
        </p:spPr>
      </p:pic>
      <p:sp>
        <p:nvSpPr>
          <p:cNvPr id="16" name="Rectangle 15"/>
          <p:cNvSpPr/>
          <p:nvPr userDrawn="1"/>
        </p:nvSpPr>
        <p:spPr>
          <a:xfrm>
            <a:off x="237893" y="1011043"/>
            <a:ext cx="4282068" cy="2609386"/>
          </a:xfrm>
          <a:prstGeom prst="rect">
            <a:avLst/>
          </a:prstGeom>
          <a:solidFill>
            <a:schemeClr val="bg1"/>
          </a:solidFill>
          <a:ln>
            <a:solidFill>
              <a:schemeClr val="accent6"/>
            </a:solidFill>
          </a:ln>
          <a:scene3d>
            <a:camera prst="orthographicFront"/>
            <a:lightRig rig="threePt" dir="t"/>
          </a:scene3d>
          <a:sp3d>
            <a:bevelT w="19050"/>
            <a:bevelB w="19050"/>
          </a:sp3d>
        </p:spPr>
        <p:style>
          <a:lnRef idx="2">
            <a:schemeClr val="accent1">
              <a:shade val="50000"/>
            </a:schemeClr>
          </a:lnRef>
          <a:fillRef idx="1">
            <a:schemeClr val="accent1"/>
          </a:fillRef>
          <a:effectRef idx="0">
            <a:schemeClr val="accent1"/>
          </a:effectRef>
          <a:fontRef idx="minor">
            <a:schemeClr val="lt1"/>
          </a:fontRef>
        </p:style>
        <p:txBody>
          <a:bodyPr wrap="none" lIns="54864" rtlCol="0" anchor="ctr"/>
          <a:lstStyle/>
          <a:p>
            <a:pPr algn="ctr"/>
            <a:endParaRPr lang="en-US" b="1" dirty="0">
              <a:solidFill>
                <a:schemeClr val="tx1"/>
              </a:solidFill>
            </a:endParaRPr>
          </a:p>
        </p:txBody>
      </p:sp>
      <p:sp>
        <p:nvSpPr>
          <p:cNvPr id="17" name="Rectangle 16"/>
          <p:cNvSpPr/>
          <p:nvPr userDrawn="1"/>
        </p:nvSpPr>
        <p:spPr>
          <a:xfrm>
            <a:off x="4810919" y="1011041"/>
            <a:ext cx="4204010" cy="2609387"/>
          </a:xfrm>
          <a:prstGeom prst="rect">
            <a:avLst/>
          </a:prstGeom>
          <a:solidFill>
            <a:schemeClr val="bg1"/>
          </a:solidFill>
          <a:ln>
            <a:solidFill>
              <a:schemeClr val="accent6"/>
            </a:solidFill>
          </a:ln>
          <a:scene3d>
            <a:camera prst="orthographicFront"/>
            <a:lightRig rig="threePt" dir="t"/>
          </a:scene3d>
          <a:sp3d>
            <a:bevelT w="19050"/>
            <a:bevelB w="19050"/>
          </a:sp3d>
        </p:spPr>
        <p:style>
          <a:lnRef idx="2">
            <a:schemeClr val="accent1">
              <a:shade val="50000"/>
            </a:schemeClr>
          </a:lnRef>
          <a:fillRef idx="1">
            <a:schemeClr val="accent1"/>
          </a:fillRef>
          <a:effectRef idx="0">
            <a:schemeClr val="accent1"/>
          </a:effectRef>
          <a:fontRef idx="minor">
            <a:schemeClr val="lt1"/>
          </a:fontRef>
        </p:style>
        <p:txBody>
          <a:bodyPr wrap="none" lIns="54864" rtlCol="0" anchor="ctr"/>
          <a:lstStyle/>
          <a:p>
            <a:pPr algn="ctr"/>
            <a:endParaRPr lang="en-US" b="1" dirty="0">
              <a:solidFill>
                <a:schemeClr val="tx1"/>
              </a:solidFill>
            </a:endParaRPr>
          </a:p>
        </p:txBody>
      </p:sp>
      <p:sp>
        <p:nvSpPr>
          <p:cNvPr id="18" name="Rectangle 17"/>
          <p:cNvSpPr/>
          <p:nvPr userDrawn="1"/>
        </p:nvSpPr>
        <p:spPr>
          <a:xfrm>
            <a:off x="237893" y="3787696"/>
            <a:ext cx="4282068" cy="2639123"/>
          </a:xfrm>
          <a:prstGeom prst="rect">
            <a:avLst/>
          </a:prstGeom>
          <a:solidFill>
            <a:schemeClr val="bg1"/>
          </a:solidFill>
          <a:ln>
            <a:solidFill>
              <a:schemeClr val="accent6"/>
            </a:solidFill>
          </a:ln>
          <a:scene3d>
            <a:camera prst="orthographicFront"/>
            <a:lightRig rig="threePt" dir="t"/>
          </a:scene3d>
          <a:sp3d>
            <a:bevelT w="19050"/>
            <a:bevelB w="19050"/>
          </a:sp3d>
        </p:spPr>
        <p:style>
          <a:lnRef idx="2">
            <a:schemeClr val="accent1">
              <a:shade val="50000"/>
            </a:schemeClr>
          </a:lnRef>
          <a:fillRef idx="1">
            <a:schemeClr val="accent1"/>
          </a:fillRef>
          <a:effectRef idx="0">
            <a:schemeClr val="accent1"/>
          </a:effectRef>
          <a:fontRef idx="minor">
            <a:schemeClr val="lt1"/>
          </a:fontRef>
        </p:style>
        <p:txBody>
          <a:bodyPr wrap="none" lIns="54864" rtlCol="0" anchor="ctr"/>
          <a:lstStyle/>
          <a:p>
            <a:pPr algn="ctr"/>
            <a:endParaRPr lang="en-US" b="1" dirty="0">
              <a:solidFill>
                <a:schemeClr val="tx1"/>
              </a:solidFill>
            </a:endParaRPr>
          </a:p>
        </p:txBody>
      </p:sp>
      <p:sp>
        <p:nvSpPr>
          <p:cNvPr id="19" name="Rectangle 18"/>
          <p:cNvSpPr/>
          <p:nvPr userDrawn="1"/>
        </p:nvSpPr>
        <p:spPr>
          <a:xfrm>
            <a:off x="4810919" y="3787695"/>
            <a:ext cx="4204010" cy="2639123"/>
          </a:xfrm>
          <a:prstGeom prst="rect">
            <a:avLst/>
          </a:prstGeom>
          <a:solidFill>
            <a:schemeClr val="bg1"/>
          </a:solidFill>
          <a:ln>
            <a:solidFill>
              <a:schemeClr val="accent6"/>
            </a:solidFill>
          </a:ln>
          <a:scene3d>
            <a:camera prst="orthographicFront"/>
            <a:lightRig rig="threePt" dir="t"/>
          </a:scene3d>
          <a:sp3d>
            <a:bevelT w="19050"/>
            <a:bevelB w="19050"/>
          </a:sp3d>
        </p:spPr>
        <p:style>
          <a:lnRef idx="2">
            <a:schemeClr val="accent1">
              <a:shade val="50000"/>
            </a:schemeClr>
          </a:lnRef>
          <a:fillRef idx="1">
            <a:schemeClr val="accent1"/>
          </a:fillRef>
          <a:effectRef idx="0">
            <a:schemeClr val="accent1"/>
          </a:effectRef>
          <a:fontRef idx="minor">
            <a:schemeClr val="lt1"/>
          </a:fontRef>
        </p:style>
        <p:txBody>
          <a:bodyPr wrap="none" lIns="54864" rtlCol="0" anchor="ctr"/>
          <a:lstStyle/>
          <a:p>
            <a:pPr algn="ctr"/>
            <a:endParaRPr lang="en-US" b="1" dirty="0">
              <a:solidFill>
                <a:schemeClr val="tx1"/>
              </a:solidFill>
            </a:endParaRPr>
          </a:p>
        </p:txBody>
      </p:sp>
    </p:spTree>
    <p:extLst>
      <p:ext uri="{BB962C8B-B14F-4D97-AF65-F5344CB8AC3E}">
        <p14:creationId xmlns:p14="http://schemas.microsoft.com/office/powerpoint/2010/main" val="295045185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Lst>
  <p:hf hdr="0" ftr="0"/>
  <p:txStyles>
    <p:titleStyle>
      <a:lvl1pPr algn="l" rtl="0" eaLnBrk="0" fontAlgn="base" hangingPunct="0">
        <a:spcBef>
          <a:spcPct val="0"/>
        </a:spcBef>
        <a:spcAft>
          <a:spcPct val="0"/>
        </a:spcAft>
        <a:defRPr sz="3200" b="1" i="1">
          <a:solidFill>
            <a:srgbClr val="333399"/>
          </a:solidFill>
          <a:latin typeface="+mj-lt"/>
          <a:ea typeface="+mj-ea"/>
          <a:cs typeface="+mj-cs"/>
        </a:defRPr>
      </a:lvl1pPr>
      <a:lvl2pPr algn="l" rtl="0" eaLnBrk="0" fontAlgn="base" hangingPunct="0">
        <a:spcBef>
          <a:spcPct val="0"/>
        </a:spcBef>
        <a:spcAft>
          <a:spcPct val="0"/>
        </a:spcAft>
        <a:defRPr sz="3200" b="1" i="1">
          <a:solidFill>
            <a:srgbClr val="333399"/>
          </a:solidFill>
          <a:latin typeface="Arial" charset="0"/>
        </a:defRPr>
      </a:lvl2pPr>
      <a:lvl3pPr algn="l" rtl="0" eaLnBrk="0" fontAlgn="base" hangingPunct="0">
        <a:spcBef>
          <a:spcPct val="0"/>
        </a:spcBef>
        <a:spcAft>
          <a:spcPct val="0"/>
        </a:spcAft>
        <a:defRPr sz="3200" b="1" i="1">
          <a:solidFill>
            <a:srgbClr val="333399"/>
          </a:solidFill>
          <a:latin typeface="Arial" charset="0"/>
        </a:defRPr>
      </a:lvl3pPr>
      <a:lvl4pPr algn="l" rtl="0" eaLnBrk="0" fontAlgn="base" hangingPunct="0">
        <a:spcBef>
          <a:spcPct val="0"/>
        </a:spcBef>
        <a:spcAft>
          <a:spcPct val="0"/>
        </a:spcAft>
        <a:defRPr sz="3200" b="1" i="1">
          <a:solidFill>
            <a:srgbClr val="333399"/>
          </a:solidFill>
          <a:latin typeface="Arial" charset="0"/>
        </a:defRPr>
      </a:lvl4pPr>
      <a:lvl5pPr algn="l" rtl="0" eaLnBrk="0" fontAlgn="base" hangingPunct="0">
        <a:spcBef>
          <a:spcPct val="0"/>
        </a:spcBef>
        <a:spcAft>
          <a:spcPct val="0"/>
        </a:spcAft>
        <a:defRPr sz="3200" b="1" i="1">
          <a:solidFill>
            <a:srgbClr val="333399"/>
          </a:solidFill>
          <a:latin typeface="Arial" charset="0"/>
        </a:defRPr>
      </a:lvl5pPr>
      <a:lvl6pPr marL="457200" algn="l" rtl="0" fontAlgn="base">
        <a:spcBef>
          <a:spcPct val="0"/>
        </a:spcBef>
        <a:spcAft>
          <a:spcPct val="0"/>
        </a:spcAft>
        <a:defRPr sz="3200" b="1" i="1">
          <a:solidFill>
            <a:srgbClr val="333399"/>
          </a:solidFill>
          <a:latin typeface="Arial" charset="0"/>
        </a:defRPr>
      </a:lvl6pPr>
      <a:lvl7pPr marL="914400" algn="l" rtl="0" fontAlgn="base">
        <a:spcBef>
          <a:spcPct val="0"/>
        </a:spcBef>
        <a:spcAft>
          <a:spcPct val="0"/>
        </a:spcAft>
        <a:defRPr sz="3200" b="1" i="1">
          <a:solidFill>
            <a:srgbClr val="333399"/>
          </a:solidFill>
          <a:latin typeface="Arial" charset="0"/>
        </a:defRPr>
      </a:lvl7pPr>
      <a:lvl8pPr marL="1371600" algn="l" rtl="0" fontAlgn="base">
        <a:spcBef>
          <a:spcPct val="0"/>
        </a:spcBef>
        <a:spcAft>
          <a:spcPct val="0"/>
        </a:spcAft>
        <a:defRPr sz="3200" b="1" i="1">
          <a:solidFill>
            <a:srgbClr val="333399"/>
          </a:solidFill>
          <a:latin typeface="Arial" charset="0"/>
        </a:defRPr>
      </a:lvl8pPr>
      <a:lvl9pPr marL="1828800" algn="l" rtl="0" fontAlgn="base">
        <a:spcBef>
          <a:spcPct val="0"/>
        </a:spcBef>
        <a:spcAft>
          <a:spcPct val="0"/>
        </a:spcAft>
        <a:defRPr sz="3200" b="1" i="1">
          <a:solidFill>
            <a:srgbClr val="333399"/>
          </a:solidFill>
          <a:latin typeface="Arial" charset="0"/>
        </a:defRPr>
      </a:lvl9pPr>
    </p:titleStyle>
    <p:bodyStyle>
      <a:lvl1pPr marL="228600" indent="-228600" algn="l" rtl="0" eaLnBrk="0" fontAlgn="base" hangingPunct="0">
        <a:spcBef>
          <a:spcPct val="20000"/>
        </a:spcBef>
        <a:spcAft>
          <a:spcPct val="0"/>
        </a:spcAft>
        <a:buChar char="•"/>
        <a:defRPr sz="2000">
          <a:solidFill>
            <a:schemeClr val="tx1"/>
          </a:solidFill>
          <a:latin typeface="+mn-lt"/>
          <a:ea typeface="+mn-ea"/>
          <a:cs typeface="+mn-cs"/>
        </a:defRPr>
      </a:lvl1pPr>
      <a:lvl2pPr marL="571500" indent="-228600" algn="l" rtl="0" eaLnBrk="0" fontAlgn="base" hangingPunct="0">
        <a:spcBef>
          <a:spcPct val="20000"/>
        </a:spcBef>
        <a:spcAft>
          <a:spcPct val="0"/>
        </a:spcAft>
        <a:buChar char="–"/>
        <a:defRPr>
          <a:solidFill>
            <a:schemeClr val="tx1"/>
          </a:solidFill>
          <a:latin typeface="+mn-lt"/>
        </a:defRPr>
      </a:lvl2pPr>
      <a:lvl3pPr marL="854075" indent="-168275" algn="l" rtl="0" eaLnBrk="0" fontAlgn="base" hangingPunct="0">
        <a:spcBef>
          <a:spcPct val="20000"/>
        </a:spcBef>
        <a:spcAft>
          <a:spcPct val="0"/>
        </a:spcAft>
        <a:buChar char="•"/>
        <a:defRPr sz="1600">
          <a:solidFill>
            <a:schemeClr val="tx1"/>
          </a:solidFill>
          <a:latin typeface="+mn-lt"/>
        </a:defRPr>
      </a:lvl3pPr>
      <a:lvl4pPr marL="1136650" indent="-168275" algn="l" rtl="0" eaLnBrk="0" fontAlgn="base" hangingPunct="0">
        <a:spcBef>
          <a:spcPct val="20000"/>
        </a:spcBef>
        <a:spcAft>
          <a:spcPct val="0"/>
        </a:spcAft>
        <a:buChar char="–"/>
        <a:defRPr sz="1400">
          <a:solidFill>
            <a:schemeClr val="tx1"/>
          </a:solidFill>
          <a:latin typeface="+mn-lt"/>
        </a:defRPr>
      </a:lvl4pPr>
      <a:lvl5pPr marL="1479550" indent="-228600" algn="l" rtl="0" eaLnBrk="0" fontAlgn="base" hangingPunct="0">
        <a:spcBef>
          <a:spcPct val="20000"/>
        </a:spcBef>
        <a:spcAft>
          <a:spcPct val="0"/>
        </a:spcAft>
        <a:buChar char="»"/>
        <a:defRPr sz="1400">
          <a:solidFill>
            <a:schemeClr val="tx1"/>
          </a:solidFill>
          <a:latin typeface="+mn-lt"/>
        </a:defRPr>
      </a:lvl5pPr>
      <a:lvl6pPr marL="1936750" indent="-228600" algn="l" rtl="0" fontAlgn="base">
        <a:spcBef>
          <a:spcPct val="20000"/>
        </a:spcBef>
        <a:spcAft>
          <a:spcPct val="0"/>
        </a:spcAft>
        <a:buChar char="»"/>
        <a:defRPr sz="1400">
          <a:solidFill>
            <a:schemeClr val="tx1"/>
          </a:solidFill>
          <a:latin typeface="+mn-lt"/>
        </a:defRPr>
      </a:lvl6pPr>
      <a:lvl7pPr marL="2393950" indent="-228600" algn="l" rtl="0" fontAlgn="base">
        <a:spcBef>
          <a:spcPct val="20000"/>
        </a:spcBef>
        <a:spcAft>
          <a:spcPct val="0"/>
        </a:spcAft>
        <a:buChar char="»"/>
        <a:defRPr sz="1400">
          <a:solidFill>
            <a:schemeClr val="tx1"/>
          </a:solidFill>
          <a:latin typeface="+mn-lt"/>
        </a:defRPr>
      </a:lvl7pPr>
      <a:lvl8pPr marL="2851150" indent="-228600" algn="l" rtl="0" fontAlgn="base">
        <a:spcBef>
          <a:spcPct val="20000"/>
        </a:spcBef>
        <a:spcAft>
          <a:spcPct val="0"/>
        </a:spcAft>
        <a:buChar char="»"/>
        <a:defRPr sz="1400">
          <a:solidFill>
            <a:schemeClr val="tx1"/>
          </a:solidFill>
          <a:latin typeface="+mn-lt"/>
        </a:defRPr>
      </a:lvl8pPr>
      <a:lvl9pPr marL="330835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4300" y="1852132"/>
            <a:ext cx="8915400" cy="1470025"/>
          </a:xfrm>
        </p:spPr>
        <p:txBody>
          <a:bodyPr/>
          <a:lstStyle/>
          <a:p>
            <a:pPr algn="ctr"/>
            <a:r>
              <a:rPr lang="en-US" dirty="0"/>
              <a:t>Low-residency Graduate Education Program</a:t>
            </a:r>
          </a:p>
        </p:txBody>
      </p:sp>
      <p:sp>
        <p:nvSpPr>
          <p:cNvPr id="7" name="Subtitle 6"/>
          <p:cNvSpPr>
            <a:spLocks noGrp="1"/>
          </p:cNvSpPr>
          <p:nvPr>
            <p:ph type="subTitle" idx="1"/>
          </p:nvPr>
        </p:nvSpPr>
        <p:spPr>
          <a:xfrm>
            <a:off x="1371600" y="3322157"/>
            <a:ext cx="6400800" cy="1752600"/>
          </a:xfrm>
        </p:spPr>
        <p:txBody>
          <a:bodyPr/>
          <a:lstStyle/>
          <a:p>
            <a:r>
              <a:rPr lang="en-US" sz="2400" b="1" dirty="0"/>
              <a:t>Office of the Chief Learning Officer</a:t>
            </a:r>
          </a:p>
          <a:p>
            <a:endParaRPr lang="en-US" dirty="0"/>
          </a:p>
          <a:p>
            <a:r>
              <a:rPr lang="en-US" dirty="0"/>
              <a:t>10 July 2020</a:t>
            </a:r>
          </a:p>
          <a:p>
            <a:endParaRPr lang="en-US" dirty="0"/>
          </a:p>
        </p:txBody>
      </p:sp>
      <p:sp>
        <p:nvSpPr>
          <p:cNvPr id="3" name="Slide Number Placeholder 2"/>
          <p:cNvSpPr>
            <a:spLocks noGrp="1"/>
          </p:cNvSpPr>
          <p:nvPr>
            <p:ph type="sldNum" sz="quarter" idx="11"/>
          </p:nvPr>
        </p:nvSpPr>
        <p:spPr/>
        <p:txBody>
          <a:bodyPr/>
          <a:lstStyle/>
          <a:p>
            <a:pPr>
              <a:defRPr/>
            </a:pPr>
            <a:fld id="{9FEE1860-56B9-4B0C-92DF-304D0FB83AC9}" type="slidenum">
              <a:rPr lang="en-US" smtClean="0"/>
              <a:pPr>
                <a:defRPr/>
              </a:pPr>
              <a:t>1</a:t>
            </a:fld>
            <a:endParaRPr lang="en-US" dirty="0"/>
          </a:p>
        </p:txBody>
      </p:sp>
    </p:spTree>
    <p:extLst>
      <p:ext uri="{BB962C8B-B14F-4D97-AF65-F5344CB8AC3E}">
        <p14:creationId xmlns:p14="http://schemas.microsoft.com/office/powerpoint/2010/main" val="2656876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9FEE1860-56B9-4B0C-92DF-304D0FB83AC9}" type="slidenum">
              <a:rPr lang="en-US" smtClean="0"/>
              <a:pPr>
                <a:defRPr/>
              </a:pPr>
              <a:t>2</a:t>
            </a:fld>
            <a:endParaRPr lang="en-US"/>
          </a:p>
        </p:txBody>
      </p:sp>
      <p:sp>
        <p:nvSpPr>
          <p:cNvPr id="3" name="Title 2"/>
          <p:cNvSpPr>
            <a:spLocks noGrp="1"/>
          </p:cNvSpPr>
          <p:nvPr>
            <p:ph type="title"/>
          </p:nvPr>
        </p:nvSpPr>
        <p:spPr>
          <a:xfrm>
            <a:off x="725181" y="140943"/>
            <a:ext cx="7751762" cy="762000"/>
          </a:xfrm>
        </p:spPr>
        <p:txBody>
          <a:bodyPr/>
          <a:lstStyle/>
          <a:p>
            <a:pPr algn="ctr"/>
            <a:r>
              <a:rPr lang="en-US" dirty="0"/>
              <a:t>Program Purpose</a:t>
            </a:r>
          </a:p>
        </p:txBody>
      </p:sp>
      <p:sp>
        <p:nvSpPr>
          <p:cNvPr id="4" name="Content Placeholder 3"/>
          <p:cNvSpPr>
            <a:spLocks noGrp="1"/>
          </p:cNvSpPr>
          <p:nvPr>
            <p:ph idx="1"/>
          </p:nvPr>
        </p:nvSpPr>
        <p:spPr>
          <a:xfrm>
            <a:off x="388290" y="1150459"/>
            <a:ext cx="7939281" cy="4438694"/>
          </a:xfrm>
        </p:spPr>
        <p:txBody>
          <a:bodyPr/>
          <a:lstStyle/>
          <a:p>
            <a:r>
              <a:rPr lang="en-US" b="1" dirty="0"/>
              <a:t>Purpose: </a:t>
            </a:r>
            <a:r>
              <a:rPr lang="en-US" sz="1800" dirty="0">
                <a:latin typeface="Arial" panose="020B0604020202020204" pitchFamily="34" charset="0"/>
                <a:ea typeface="Times New Roman" panose="02020603050405020304" pitchFamily="18" charset="0"/>
              </a:rPr>
              <a:t>The Low-residency Graduate Education Program (LGEP) will allow Naval officers to pursue world-class low-residency graduate education in strategy, management and international relations in their current duty station, minimizing disruption to operational tempo and career progression. Unlike traditional graduate education, low-residency programs typically require a student to spend limited time on campus, with students working with faculty and fellow students online or by phone for the remainder of time. </a:t>
            </a:r>
            <a:endParaRPr lang="en-US" sz="1800" dirty="0"/>
          </a:p>
          <a:p>
            <a:r>
              <a:rPr lang="en-US" b="1" dirty="0"/>
              <a:t>Why: </a:t>
            </a:r>
          </a:p>
          <a:p>
            <a:pPr marL="342900" indent="-342900">
              <a:buFont typeface="Arial" panose="020B0604020202020204" pitchFamily="34" charset="0"/>
              <a:buChar char="•"/>
            </a:pPr>
            <a:r>
              <a:rPr lang="en-US" sz="1800" dirty="0"/>
              <a:t>Expand the number of officers pursuing graduate studies while maintaining current operational tempo and readiness.  </a:t>
            </a:r>
          </a:p>
          <a:p>
            <a:pPr marL="342900" indent="-342900">
              <a:buFont typeface="Arial" panose="020B0604020202020204" pitchFamily="34" charset="0"/>
              <a:buChar char="•"/>
            </a:pPr>
            <a:r>
              <a:rPr lang="en-US" sz="1800" kern="1200" dirty="0">
                <a:solidFill>
                  <a:srgbClr val="000000"/>
                </a:solidFill>
              </a:rPr>
              <a:t>Helps officers in warfighting communities with high operational tempos to obtain graduate degrees necessary for </a:t>
            </a:r>
            <a:r>
              <a:rPr lang="en-US" sz="1800" kern="1200" dirty="0"/>
              <a:t>promotion without detailing them to </a:t>
            </a:r>
            <a:r>
              <a:rPr lang="en-US" sz="1800" kern="1200" dirty="0">
                <a:solidFill>
                  <a:srgbClr val="000000"/>
                </a:solidFill>
              </a:rPr>
              <a:t>operational forces for traditional full-time in-resident professional military education (PME).</a:t>
            </a:r>
            <a:endParaRPr lang="en-US" sz="1800" dirty="0"/>
          </a:p>
          <a:p>
            <a:pPr marL="342900" indent="-342900">
              <a:buFont typeface="Arial" panose="020B0604020202020204" pitchFamily="34" charset="0"/>
              <a:buChar char="•"/>
            </a:pPr>
            <a:r>
              <a:rPr lang="en-US" sz="1800" dirty="0"/>
              <a:t>Degrees earned through LGEP will fulfill the requirement for one year of in-residence, strategically-focused education for promotion to O7.</a:t>
            </a:r>
          </a:p>
        </p:txBody>
      </p:sp>
    </p:spTree>
    <p:extLst>
      <p:ext uri="{BB962C8B-B14F-4D97-AF65-F5344CB8AC3E}">
        <p14:creationId xmlns:p14="http://schemas.microsoft.com/office/powerpoint/2010/main" val="3354184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9FEE1860-56B9-4B0C-92DF-304D0FB83AC9}" type="slidenum">
              <a:rPr lang="en-US" smtClean="0"/>
              <a:pPr>
                <a:defRPr/>
              </a:pPr>
              <a:t>3</a:t>
            </a:fld>
            <a:endParaRPr lang="en-US"/>
          </a:p>
        </p:txBody>
      </p:sp>
      <p:sp>
        <p:nvSpPr>
          <p:cNvPr id="3" name="Title 2"/>
          <p:cNvSpPr>
            <a:spLocks noGrp="1"/>
          </p:cNvSpPr>
          <p:nvPr>
            <p:ph type="title"/>
          </p:nvPr>
        </p:nvSpPr>
        <p:spPr>
          <a:xfrm>
            <a:off x="1033294" y="190643"/>
            <a:ext cx="7751762" cy="762000"/>
          </a:xfrm>
        </p:spPr>
        <p:txBody>
          <a:bodyPr/>
          <a:lstStyle/>
          <a:p>
            <a:pPr algn="ctr"/>
            <a:r>
              <a:rPr lang="en-US" dirty="0"/>
              <a:t>Education for </a:t>
            </a:r>
            <a:r>
              <a:rPr lang="en-US" dirty="0" err="1"/>
              <a:t>Seapower</a:t>
            </a:r>
            <a:r>
              <a:rPr lang="en-US" dirty="0"/>
              <a:t> Strategy</a:t>
            </a:r>
          </a:p>
        </p:txBody>
      </p:sp>
      <p:sp>
        <p:nvSpPr>
          <p:cNvPr id="4" name="Content Placeholder 3"/>
          <p:cNvSpPr>
            <a:spLocks noGrp="1"/>
          </p:cNvSpPr>
          <p:nvPr>
            <p:ph idx="1"/>
          </p:nvPr>
        </p:nvSpPr>
        <p:spPr>
          <a:xfrm>
            <a:off x="411719" y="1254820"/>
            <a:ext cx="5303282" cy="5056528"/>
          </a:xfrm>
        </p:spPr>
        <p:txBody>
          <a:bodyPr/>
          <a:lstStyle/>
          <a:p>
            <a:r>
              <a:rPr lang="en-US" b="1" dirty="0"/>
              <a:t>LGEP achieves two important Naval Education Strategy Goals:</a:t>
            </a:r>
          </a:p>
          <a:p>
            <a:pPr marL="342900" indent="-342900">
              <a:buFont typeface="Arial" panose="020B0604020202020204" pitchFamily="34" charset="0"/>
              <a:buChar char="•"/>
            </a:pPr>
            <a:r>
              <a:rPr lang="en-US" sz="1800" b="1" dirty="0"/>
              <a:t>Objective E: Modernize Education Program Delivery.</a:t>
            </a:r>
          </a:p>
          <a:p>
            <a:pPr marL="625475" lvl="1" indent="-168275">
              <a:buFont typeface="Arial" panose="020B0604020202020204" pitchFamily="34" charset="0"/>
              <a:buChar char="̶"/>
            </a:pPr>
            <a:r>
              <a:rPr lang="en-US" sz="1600" dirty="0"/>
              <a:t>Uses low-residence model to provide quality education while minimizing disruption to career paths and reducing personnel transfers.</a:t>
            </a:r>
          </a:p>
          <a:p>
            <a:pPr marL="625475" lvl="1" indent="-168275">
              <a:buFont typeface="Arial" panose="020B0604020202020204" pitchFamily="34" charset="0"/>
              <a:buChar char="̶"/>
            </a:pPr>
            <a:r>
              <a:rPr lang="en-US" sz="1600" dirty="0"/>
              <a:t>Expands NUS partnerships with top civilian graduate schools to provide more executive educational opportunities.</a:t>
            </a:r>
          </a:p>
          <a:p>
            <a:pPr marL="342900" indent="-342900">
              <a:buFont typeface="Arial" panose="020B0604020202020204" pitchFamily="34" charset="0"/>
              <a:buChar char="•"/>
            </a:pPr>
            <a:r>
              <a:rPr lang="en-US" sz="1800" b="1" dirty="0"/>
              <a:t>Objective G: Increase the Number of Officers Pursuing PME. </a:t>
            </a:r>
          </a:p>
          <a:p>
            <a:pPr lvl="1"/>
            <a:r>
              <a:rPr lang="en-US" sz="1600" dirty="0"/>
              <a:t>Enables the Navy and Marine Corps to increase the number of officers pursuing high quality graduate education.</a:t>
            </a:r>
          </a:p>
          <a:p>
            <a:pPr lvl="1"/>
            <a:r>
              <a:rPr lang="en-US" sz="1600" dirty="0"/>
              <a:t>Goal: by FY26 Navy will have at least 3.9% of officers pursuing in-residence PME</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43682" y="1630017"/>
            <a:ext cx="3041374" cy="39358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44606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9FEE1860-56B9-4B0C-92DF-304D0FB83AC9}" type="slidenum">
              <a:rPr lang="en-US" smtClean="0"/>
              <a:pPr>
                <a:defRPr/>
              </a:pPr>
              <a:t>4</a:t>
            </a:fld>
            <a:endParaRPr lang="en-US"/>
          </a:p>
        </p:txBody>
      </p:sp>
      <p:sp>
        <p:nvSpPr>
          <p:cNvPr id="3" name="Title 2"/>
          <p:cNvSpPr>
            <a:spLocks noGrp="1"/>
          </p:cNvSpPr>
          <p:nvPr>
            <p:ph type="title"/>
          </p:nvPr>
        </p:nvSpPr>
        <p:spPr>
          <a:xfrm>
            <a:off x="894522" y="131003"/>
            <a:ext cx="7687161" cy="762000"/>
          </a:xfrm>
        </p:spPr>
        <p:txBody>
          <a:bodyPr/>
          <a:lstStyle/>
          <a:p>
            <a:pPr algn="ctr"/>
            <a:r>
              <a:rPr lang="en-US" sz="2800" dirty="0"/>
              <a:t>Program Concept: </a:t>
            </a:r>
            <a:br>
              <a:rPr lang="en-US" sz="2800" dirty="0"/>
            </a:br>
            <a:r>
              <a:rPr lang="en-US" sz="2800" dirty="0"/>
              <a:t>Flexible Education for the Fleet</a:t>
            </a:r>
          </a:p>
        </p:txBody>
      </p:sp>
      <p:sp>
        <p:nvSpPr>
          <p:cNvPr id="4" name="Content Placeholder 3"/>
          <p:cNvSpPr>
            <a:spLocks noGrp="1"/>
          </p:cNvSpPr>
          <p:nvPr>
            <p:ph idx="1"/>
          </p:nvPr>
        </p:nvSpPr>
        <p:spPr>
          <a:xfrm>
            <a:off x="354545" y="1080649"/>
            <a:ext cx="8458530" cy="4438694"/>
          </a:xfrm>
        </p:spPr>
        <p:txBody>
          <a:bodyPr/>
          <a:lstStyle/>
          <a:p>
            <a:pPr marL="342900" indent="-342900">
              <a:buFont typeface="Arial" panose="020B0604020202020204" pitchFamily="34" charset="0"/>
              <a:buChar char="•"/>
            </a:pPr>
            <a:r>
              <a:rPr lang="en-US" dirty="0"/>
              <a:t>Select up to 100 U.S. Naval officers O-2 to O-5 for the program for Fall (September) 2020</a:t>
            </a:r>
          </a:p>
          <a:p>
            <a:pPr marL="857250" lvl="1" indent="-285750">
              <a:buFont typeface="Arial" panose="020B0604020202020204" pitchFamily="34" charset="0"/>
              <a:buChar char="̶"/>
            </a:pPr>
            <a:r>
              <a:rPr lang="en-US" sz="1600" dirty="0"/>
              <a:t>Program may expand in subsequent years based on the results of the pilot program.</a:t>
            </a:r>
          </a:p>
          <a:p>
            <a:pPr marL="857250" lvl="1" indent="-285750">
              <a:buFont typeface="Arial" panose="020B0604020202020204" pitchFamily="34" charset="0"/>
              <a:buChar char="̶"/>
            </a:pPr>
            <a:r>
              <a:rPr lang="en-US" sz="1600" dirty="0"/>
              <a:t>Program will be continuously monitored and assessed. </a:t>
            </a:r>
          </a:p>
          <a:p>
            <a:pPr marL="857250" lvl="1" indent="-285750">
              <a:buFont typeface="Arial" panose="020B0604020202020204" pitchFamily="34" charset="0"/>
              <a:buChar char="̶"/>
            </a:pPr>
            <a:endParaRPr lang="en-US" sz="1600" dirty="0"/>
          </a:p>
          <a:p>
            <a:pPr marL="342900" indent="-342900">
              <a:buFont typeface="Arial" panose="020B0604020202020204" pitchFamily="34" charset="0"/>
              <a:buChar char="•"/>
            </a:pPr>
            <a:r>
              <a:rPr lang="en-US" dirty="0"/>
              <a:t>LGEP will partner with top graduate education programs to provide flexible low-residency options:</a:t>
            </a:r>
          </a:p>
          <a:p>
            <a:pPr marL="857250" lvl="1" indent="-285750">
              <a:buFont typeface="Arial" panose="020B0604020202020204" pitchFamily="34" charset="0"/>
              <a:buChar char="̶"/>
            </a:pPr>
            <a:r>
              <a:rPr lang="en-US" sz="1600" dirty="0"/>
              <a:t>Students will remain on duty station. </a:t>
            </a:r>
          </a:p>
          <a:p>
            <a:pPr marL="857250" lvl="1" indent="-285750">
              <a:buFont typeface="Arial" panose="020B0604020202020204" pitchFamily="34" charset="0"/>
              <a:buChar char="̶"/>
            </a:pPr>
            <a:r>
              <a:rPr lang="en-US" sz="1600" dirty="0"/>
              <a:t>Students will spend limited time on campus (time commitment will depend on particular partner university program). </a:t>
            </a:r>
          </a:p>
          <a:p>
            <a:pPr marL="857250" lvl="1" indent="-285750">
              <a:buFont typeface="Arial" panose="020B0604020202020204" pitchFamily="34" charset="0"/>
              <a:buChar char="̶"/>
            </a:pPr>
            <a:endParaRPr lang="en-US" sz="1600" dirty="0"/>
          </a:p>
          <a:p>
            <a:pPr marL="342900" indent="-342900">
              <a:buFont typeface="Arial" panose="020B0604020202020204" pitchFamily="34" charset="0"/>
              <a:buChar char="•"/>
            </a:pPr>
            <a:r>
              <a:rPr lang="en-US" dirty="0"/>
              <a:t>Initial pilot will focus on the following fleet concentration areas, but officers outside these locations will be able to participate:</a:t>
            </a:r>
          </a:p>
          <a:p>
            <a:pPr marL="857250" lvl="1" indent="-285750">
              <a:buFont typeface="Arial" panose="020B0604020202020204" pitchFamily="34" charset="0"/>
              <a:buChar char="̶"/>
            </a:pPr>
            <a:r>
              <a:rPr lang="en-US" sz="1600" dirty="0"/>
              <a:t>Washington, DC</a:t>
            </a:r>
          </a:p>
          <a:p>
            <a:pPr marL="857250" lvl="1" indent="-285750">
              <a:buFont typeface="Arial" panose="020B0604020202020204" pitchFamily="34" charset="0"/>
              <a:buChar char="̶"/>
            </a:pPr>
            <a:r>
              <a:rPr lang="en-US" sz="1600" dirty="0"/>
              <a:t>Norfolk, VA</a:t>
            </a:r>
          </a:p>
          <a:p>
            <a:pPr marL="857250" lvl="1" indent="-285750">
              <a:buFont typeface="Arial" panose="020B0604020202020204" pitchFamily="34" charset="0"/>
              <a:buChar char="̶"/>
            </a:pPr>
            <a:r>
              <a:rPr lang="en-US" sz="1600" dirty="0"/>
              <a:t>Washington State </a:t>
            </a:r>
          </a:p>
          <a:p>
            <a:pPr marL="857250" lvl="1" indent="-285750">
              <a:buFont typeface="Arial" panose="020B0604020202020204" pitchFamily="34" charset="0"/>
              <a:buChar char="̶"/>
            </a:pPr>
            <a:r>
              <a:rPr lang="en-US" sz="1600" dirty="0"/>
              <a:t>San Diego, CA</a:t>
            </a:r>
          </a:p>
          <a:p>
            <a:endParaRPr lang="en-US" sz="2400" dirty="0"/>
          </a:p>
        </p:txBody>
      </p:sp>
    </p:spTree>
    <p:extLst>
      <p:ext uri="{BB962C8B-B14F-4D97-AF65-F5344CB8AC3E}">
        <p14:creationId xmlns:p14="http://schemas.microsoft.com/office/powerpoint/2010/main" val="890704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9FEE1860-56B9-4B0C-92DF-304D0FB83AC9}" type="slidenum">
              <a:rPr lang="en-US" smtClean="0"/>
              <a:pPr>
                <a:defRPr/>
              </a:pPr>
              <a:t>5</a:t>
            </a:fld>
            <a:endParaRPr lang="en-US"/>
          </a:p>
        </p:txBody>
      </p:sp>
      <p:sp>
        <p:nvSpPr>
          <p:cNvPr id="3" name="Title 2"/>
          <p:cNvSpPr>
            <a:spLocks noGrp="1"/>
          </p:cNvSpPr>
          <p:nvPr>
            <p:ph type="title"/>
          </p:nvPr>
        </p:nvSpPr>
        <p:spPr>
          <a:xfrm>
            <a:off x="689957" y="131003"/>
            <a:ext cx="7751762" cy="762000"/>
          </a:xfrm>
        </p:spPr>
        <p:txBody>
          <a:bodyPr/>
          <a:lstStyle/>
          <a:p>
            <a:pPr algn="ctr"/>
            <a:r>
              <a:rPr lang="en-US" dirty="0"/>
              <a:t>Program Details</a:t>
            </a:r>
          </a:p>
        </p:txBody>
      </p:sp>
      <p:sp>
        <p:nvSpPr>
          <p:cNvPr id="4" name="Content Placeholder 3"/>
          <p:cNvSpPr>
            <a:spLocks noGrp="1"/>
          </p:cNvSpPr>
          <p:nvPr>
            <p:ph idx="1"/>
          </p:nvPr>
        </p:nvSpPr>
        <p:spPr>
          <a:xfrm>
            <a:off x="448175" y="1205124"/>
            <a:ext cx="8497042" cy="4438694"/>
          </a:xfrm>
        </p:spPr>
        <p:txBody>
          <a:bodyPr/>
          <a:lstStyle/>
          <a:p>
            <a:pPr marL="342900" indent="-342900">
              <a:buFont typeface="Arial" panose="020B0604020202020204" pitchFamily="34" charset="0"/>
              <a:buChar char="•"/>
            </a:pPr>
            <a:r>
              <a:rPr lang="en-US" dirty="0"/>
              <a:t>Participants would earn masters degrees: </a:t>
            </a:r>
          </a:p>
          <a:p>
            <a:pPr marL="857250" lvl="1" indent="-285750">
              <a:buFont typeface="Arial" panose="020B0604020202020204" pitchFamily="34" charset="0"/>
              <a:buChar char="̶"/>
            </a:pPr>
            <a:r>
              <a:rPr lang="en-US" sz="1600" dirty="0"/>
              <a:t>Master of Arts (MA) in International Studies</a:t>
            </a:r>
          </a:p>
          <a:p>
            <a:pPr marL="857250" lvl="1" indent="-285750">
              <a:buFont typeface="Arial" panose="020B0604020202020204" pitchFamily="34" charset="0"/>
              <a:buChar char="̶"/>
            </a:pPr>
            <a:r>
              <a:rPr lang="en-US" sz="1600" dirty="0"/>
              <a:t>Master of Business Administration (MBA)</a:t>
            </a:r>
          </a:p>
          <a:p>
            <a:pPr marL="857250" lvl="1" indent="-285750">
              <a:buFont typeface="Arial" panose="020B0604020202020204" pitchFamily="34" charset="0"/>
              <a:buChar char="̶"/>
            </a:pPr>
            <a:r>
              <a:rPr lang="en-US" sz="1600" dirty="0"/>
              <a:t>Executive Master of Business Administration (EMBA)</a:t>
            </a:r>
          </a:p>
          <a:p>
            <a:pPr marL="857250" lvl="1" indent="-285750">
              <a:buFont typeface="Arial" panose="020B0604020202020204" pitchFamily="34" charset="0"/>
              <a:buChar char="̶"/>
            </a:pPr>
            <a:r>
              <a:rPr lang="en-US" sz="1600" dirty="0"/>
              <a:t>Master of Public Policy (MPP)</a:t>
            </a:r>
          </a:p>
          <a:p>
            <a:pPr marL="857250" lvl="1" indent="-285750">
              <a:buFont typeface="Arial" panose="020B0604020202020204" pitchFamily="34" charset="0"/>
              <a:buChar char="̶"/>
            </a:pPr>
            <a:r>
              <a:rPr lang="en-US" sz="1600" dirty="0"/>
              <a:t>Master of Science (MS) in International Relations and Business </a:t>
            </a:r>
          </a:p>
          <a:p>
            <a:pPr marL="857250" lvl="1" indent="-285750">
              <a:buFont typeface="Arial" panose="020B0604020202020204" pitchFamily="34" charset="0"/>
              <a:buChar char="̶"/>
            </a:pPr>
            <a:r>
              <a:rPr lang="en-US" sz="1600" dirty="0"/>
              <a:t>MA in Global Policy</a:t>
            </a:r>
          </a:p>
          <a:p>
            <a:pPr marL="857250" lvl="1" indent="-285750">
              <a:buFont typeface="Arial" panose="020B0604020202020204" pitchFamily="34" charset="0"/>
              <a:buChar char="̶"/>
            </a:pPr>
            <a:r>
              <a:rPr lang="en-US" sz="1600" dirty="0"/>
              <a:t>Master of Advanced Studies in International Affairs </a:t>
            </a:r>
          </a:p>
          <a:p>
            <a:pPr marL="857250" lvl="1" indent="-285750">
              <a:buFont typeface="Arial" panose="020B0604020202020204" pitchFamily="34" charset="0"/>
              <a:buChar char="̶"/>
            </a:pPr>
            <a:r>
              <a:rPr lang="en-US" sz="1600" dirty="0"/>
              <a:t>Executive MA (EMA) in Applied International Studies and Public Administration</a:t>
            </a:r>
          </a:p>
          <a:p>
            <a:pPr marL="342900" indent="-342900">
              <a:buFont typeface="Arial" panose="020B0604020202020204" pitchFamily="34" charset="0"/>
              <a:buChar char="•"/>
            </a:pPr>
            <a:r>
              <a:rPr lang="en-US" dirty="0"/>
              <a:t>Centrally funded program covers tuition, required books, travel, and materials</a:t>
            </a:r>
          </a:p>
          <a:p>
            <a:pPr marL="855663" indent="-855663">
              <a:buFont typeface="Arial" panose="020B0604020202020204" pitchFamily="34" charset="0"/>
              <a:buChar char="•"/>
            </a:pPr>
            <a:r>
              <a:rPr lang="en-US" dirty="0"/>
              <a:t>Initial applications to LGEP in early July, selected candidate applications due to universities July 31, 2020</a:t>
            </a:r>
          </a:p>
          <a:p>
            <a:pPr marL="114300" indent="-342900">
              <a:buFont typeface="Arial" panose="020B0604020202020204" pitchFamily="34" charset="0"/>
              <a:buChar char="•"/>
            </a:pPr>
            <a:r>
              <a:rPr lang="en-US" dirty="0"/>
              <a:t>Participants would have a service obligation </a:t>
            </a:r>
          </a:p>
          <a:p>
            <a:pPr marL="857250" lvl="1" indent="-285750">
              <a:buFont typeface="Arial" panose="020B0604020202020204" pitchFamily="34" charset="0"/>
              <a:buChar char="̶"/>
            </a:pPr>
            <a:r>
              <a:rPr lang="en-US" sz="1600" dirty="0"/>
              <a:t>3-years, served concurrently with other obligations</a:t>
            </a:r>
          </a:p>
          <a:p>
            <a:pPr marL="857250" lvl="1" indent="-285750">
              <a:buFont typeface="Arial" panose="020B0604020202020204" pitchFamily="34" charset="0"/>
              <a:buChar char="̶"/>
            </a:pPr>
            <a:r>
              <a:rPr lang="en-US" sz="1600" dirty="0" err="1"/>
              <a:t>DoN</a:t>
            </a:r>
            <a:r>
              <a:rPr lang="en-US" sz="1600" dirty="0"/>
              <a:t> policy (OPNAVINST 1520.23C, Ch.3)</a:t>
            </a:r>
          </a:p>
        </p:txBody>
      </p:sp>
    </p:spTree>
    <p:extLst>
      <p:ext uri="{BB962C8B-B14F-4D97-AF65-F5344CB8AC3E}">
        <p14:creationId xmlns:p14="http://schemas.microsoft.com/office/powerpoint/2010/main" val="3520099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9FEE1860-56B9-4B0C-92DF-304D0FB83AC9}" type="slidenum">
              <a:rPr lang="en-US" smtClean="0"/>
              <a:pPr>
                <a:defRPr/>
              </a:pPr>
              <a:t>6</a:t>
            </a:fld>
            <a:endParaRPr lang="en-US"/>
          </a:p>
        </p:txBody>
      </p:sp>
      <p:sp>
        <p:nvSpPr>
          <p:cNvPr id="3" name="Title 2"/>
          <p:cNvSpPr>
            <a:spLocks noGrp="1"/>
          </p:cNvSpPr>
          <p:nvPr>
            <p:ph type="title"/>
          </p:nvPr>
        </p:nvSpPr>
        <p:spPr>
          <a:xfrm>
            <a:off x="914400" y="170760"/>
            <a:ext cx="7687161" cy="762000"/>
          </a:xfrm>
        </p:spPr>
        <p:txBody>
          <a:bodyPr/>
          <a:lstStyle/>
          <a:p>
            <a:pPr algn="ctr"/>
            <a:r>
              <a:rPr lang="en-US" dirty="0"/>
              <a:t>Partner School Selection Criteria</a:t>
            </a:r>
          </a:p>
        </p:txBody>
      </p:sp>
      <p:sp>
        <p:nvSpPr>
          <p:cNvPr id="4" name="Content Placeholder 3"/>
          <p:cNvSpPr>
            <a:spLocks noGrp="1"/>
          </p:cNvSpPr>
          <p:nvPr>
            <p:ph idx="1"/>
          </p:nvPr>
        </p:nvSpPr>
        <p:spPr>
          <a:xfrm>
            <a:off x="431596" y="1155429"/>
            <a:ext cx="8067970" cy="4438694"/>
          </a:xfrm>
        </p:spPr>
        <p:txBody>
          <a:bodyPr/>
          <a:lstStyle/>
          <a:p>
            <a:pPr marL="342900" lvl="0" indent="-342900">
              <a:buFont typeface="Arial" panose="020B0604020202020204" pitchFamily="34" charset="0"/>
              <a:buChar char="•"/>
            </a:pPr>
            <a:r>
              <a:rPr lang="en-US" dirty="0"/>
              <a:t>Regionally accredited university or college in a fleet concentration area.</a:t>
            </a:r>
          </a:p>
          <a:p>
            <a:pPr marL="342900" lvl="0" indent="-342900">
              <a:buFont typeface="Arial" panose="020B0604020202020204" pitchFamily="34" charset="0"/>
              <a:buChar char="•"/>
            </a:pPr>
            <a:r>
              <a:rPr lang="en-US" dirty="0"/>
              <a:t>Nationally recognized tenured faculty with expertise in the aforementioned academic fields.</a:t>
            </a:r>
          </a:p>
          <a:p>
            <a:pPr marL="342900" lvl="0" indent="-342900">
              <a:buFont typeface="Arial" panose="020B0604020202020204" pitchFamily="34" charset="0"/>
              <a:buChar char="•"/>
            </a:pPr>
            <a:r>
              <a:rPr lang="en-US" dirty="0"/>
              <a:t>Top low-residence education programs with state of the art distributed learning capabilities.</a:t>
            </a:r>
          </a:p>
          <a:p>
            <a:pPr marL="342900" lvl="0" indent="-342900">
              <a:buFont typeface="Arial" panose="020B0604020202020204" pitchFamily="34" charset="0"/>
              <a:buChar char="•"/>
            </a:pPr>
            <a:r>
              <a:rPr lang="en-US" dirty="0"/>
              <a:t>Flexible education formats to accommodate naval officers’ needs. </a:t>
            </a:r>
          </a:p>
          <a:p>
            <a:pPr marL="342900" lvl="0" indent="-342900">
              <a:buFont typeface="Arial" panose="020B0604020202020204" pitchFamily="34" charset="0"/>
              <a:buChar char="•"/>
            </a:pPr>
            <a:r>
              <a:rPr lang="en-US" dirty="0"/>
              <a:t>Willing to accept naval officers without a competitive application process and without requiring GRE/GMAT scores.</a:t>
            </a:r>
          </a:p>
          <a:p>
            <a:pPr marL="342900" lvl="0" indent="-342900">
              <a:buFont typeface="Arial" panose="020B0604020202020204" pitchFamily="34" charset="0"/>
              <a:buChar char="•"/>
            </a:pPr>
            <a:r>
              <a:rPr lang="en-US" dirty="0"/>
              <a:t>Willing to potentially modify academic curriculum / schedule to specifically meet naval officers’ educational needs.</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131904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9FEE1860-56B9-4B0C-92DF-304D0FB83AC9}" type="slidenum">
              <a:rPr lang="en-US" smtClean="0"/>
              <a:pPr>
                <a:defRPr/>
              </a:pPr>
              <a:t>7</a:t>
            </a:fld>
            <a:endParaRPr lang="en-US"/>
          </a:p>
        </p:txBody>
      </p:sp>
      <p:sp>
        <p:nvSpPr>
          <p:cNvPr id="3" name="Title 2"/>
          <p:cNvSpPr>
            <a:spLocks noGrp="1"/>
          </p:cNvSpPr>
          <p:nvPr>
            <p:ph type="title"/>
          </p:nvPr>
        </p:nvSpPr>
        <p:spPr>
          <a:xfrm>
            <a:off x="689957" y="131003"/>
            <a:ext cx="7751762" cy="762000"/>
          </a:xfrm>
        </p:spPr>
        <p:txBody>
          <a:bodyPr/>
          <a:lstStyle/>
          <a:p>
            <a:pPr algn="ctr"/>
            <a:r>
              <a:rPr lang="en-US" dirty="0"/>
              <a:t> Partner Schools</a:t>
            </a:r>
          </a:p>
        </p:txBody>
      </p:sp>
      <p:sp>
        <p:nvSpPr>
          <p:cNvPr id="4" name="Content Placeholder 3"/>
          <p:cNvSpPr>
            <a:spLocks noGrp="1"/>
          </p:cNvSpPr>
          <p:nvPr>
            <p:ph idx="1"/>
          </p:nvPr>
        </p:nvSpPr>
        <p:spPr>
          <a:xfrm>
            <a:off x="480832" y="1271149"/>
            <a:ext cx="8107997" cy="4438694"/>
          </a:xfrm>
        </p:spPr>
        <p:txBody>
          <a:bodyPr/>
          <a:lstStyle/>
          <a:p>
            <a:pPr marL="285750" indent="-285750">
              <a:buFont typeface="Arial" panose="020B0604020202020204" pitchFamily="34" charset="0"/>
              <a:buChar char="•"/>
            </a:pPr>
            <a:r>
              <a:rPr lang="en-US" b="1" dirty="0"/>
              <a:t>Old Dominion University (ODU)</a:t>
            </a:r>
            <a:r>
              <a:rPr lang="en-US" dirty="0"/>
              <a:t>: MA in International Studies; 18 - 24 months</a:t>
            </a:r>
          </a:p>
          <a:p>
            <a:pPr marL="285750" indent="-285750">
              <a:buFont typeface="Arial" panose="020B0604020202020204" pitchFamily="34" charset="0"/>
              <a:buChar char="•"/>
            </a:pPr>
            <a:r>
              <a:rPr lang="en-US" b="1" dirty="0"/>
              <a:t>William and Mary: </a:t>
            </a:r>
            <a:r>
              <a:rPr lang="en-US" dirty="0"/>
              <a:t>MBA and MPP; 18 months</a:t>
            </a:r>
          </a:p>
          <a:p>
            <a:pPr marL="285750" indent="-285750">
              <a:buFont typeface="Arial" panose="020B0604020202020204" pitchFamily="34" charset="0"/>
              <a:buChar char="•"/>
            </a:pPr>
            <a:r>
              <a:rPr lang="en-US" b="1" dirty="0"/>
              <a:t>American University: </a:t>
            </a:r>
            <a:r>
              <a:rPr lang="en-US" dirty="0"/>
              <a:t>MS in International Relations and Business; 18 - 21 months</a:t>
            </a:r>
          </a:p>
          <a:p>
            <a:pPr marL="285750" indent="-285750">
              <a:buFont typeface="Arial" panose="020B0604020202020204" pitchFamily="34" charset="0"/>
              <a:buChar char="•"/>
            </a:pPr>
            <a:r>
              <a:rPr lang="en-US" b="1" dirty="0"/>
              <a:t>Johns Hopkins University School of Advanced International Studies (SAIS)</a:t>
            </a:r>
            <a:r>
              <a:rPr lang="en-US" dirty="0"/>
              <a:t>: MA in Global Policy; 16 months</a:t>
            </a:r>
          </a:p>
          <a:p>
            <a:pPr marL="285750" indent="-285750">
              <a:buFont typeface="Arial" panose="020B0604020202020204" pitchFamily="34" charset="0"/>
              <a:buChar char="•"/>
            </a:pPr>
            <a:r>
              <a:rPr lang="en-US" b="1" dirty="0"/>
              <a:t>University of California, Los Angeles (UCLA): </a:t>
            </a:r>
            <a:r>
              <a:rPr lang="en-US" dirty="0"/>
              <a:t>EMBA; 22 months</a:t>
            </a:r>
          </a:p>
          <a:p>
            <a:pPr marL="285750" indent="-285750">
              <a:buFont typeface="Arial" panose="020B0604020202020204" pitchFamily="34" charset="0"/>
              <a:buChar char="•"/>
            </a:pPr>
            <a:r>
              <a:rPr lang="en-US" b="1" dirty="0"/>
              <a:t>University of California, San Diego (UCSD):</a:t>
            </a:r>
            <a:r>
              <a:rPr lang="en-US" dirty="0"/>
              <a:t> Master of Advanced Studies in International Affairs; 18 - 24 months</a:t>
            </a:r>
          </a:p>
          <a:p>
            <a:pPr marL="285750" indent="-285750">
              <a:buFont typeface="Arial" panose="020B0604020202020204" pitchFamily="34" charset="0"/>
              <a:buChar char="•"/>
            </a:pPr>
            <a:r>
              <a:rPr lang="en-US" b="1" dirty="0"/>
              <a:t>University of Washington</a:t>
            </a:r>
            <a:r>
              <a:rPr lang="en-US" dirty="0"/>
              <a:t>: EMA in Applied International Studies and Public Administration; 10 months or 24 months</a:t>
            </a:r>
          </a:p>
          <a:p>
            <a:pPr marL="285750" indent="-285750">
              <a:buFont typeface="Arial" panose="020B0604020202020204" pitchFamily="34" charset="0"/>
              <a:buChar char="•"/>
            </a:pPr>
            <a:r>
              <a:rPr lang="en-US" b="1" dirty="0"/>
              <a:t>Naval Postgraduate School (NPS) - 2021: </a:t>
            </a:r>
            <a:r>
              <a:rPr lang="en-US" dirty="0"/>
              <a:t>EMBA; 24 months</a:t>
            </a:r>
          </a:p>
          <a:p>
            <a:endParaRPr lang="en-US" sz="2400" dirty="0"/>
          </a:p>
        </p:txBody>
      </p:sp>
    </p:spTree>
    <p:extLst>
      <p:ext uri="{BB962C8B-B14F-4D97-AF65-F5344CB8AC3E}">
        <p14:creationId xmlns:p14="http://schemas.microsoft.com/office/powerpoint/2010/main" val="2387818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92791" y="121064"/>
            <a:ext cx="3719667" cy="762000"/>
          </a:xfrm>
        </p:spPr>
        <p:txBody>
          <a:bodyPr/>
          <a:lstStyle/>
          <a:p>
            <a:r>
              <a:rPr lang="en-US" dirty="0"/>
              <a:t>Summary</a:t>
            </a:r>
          </a:p>
        </p:txBody>
      </p:sp>
      <p:sp>
        <p:nvSpPr>
          <p:cNvPr id="4" name="Slide Number Placeholder 3"/>
          <p:cNvSpPr>
            <a:spLocks noGrp="1"/>
          </p:cNvSpPr>
          <p:nvPr>
            <p:ph type="sldNum" sz="quarter" idx="11"/>
          </p:nvPr>
        </p:nvSpPr>
        <p:spPr/>
        <p:txBody>
          <a:bodyPr/>
          <a:lstStyle/>
          <a:p>
            <a:pPr>
              <a:defRPr/>
            </a:pPr>
            <a:fld id="{F3EDEEA7-055A-4C98-A5DC-AA8797FB2D8F}" type="slidenum">
              <a:rPr lang="en-US" smtClean="0"/>
              <a:pPr>
                <a:defRPr/>
              </a:pPr>
              <a:t>8</a:t>
            </a:fld>
            <a:endParaRPr lang="en-US"/>
          </a:p>
        </p:txBody>
      </p:sp>
      <p:sp>
        <p:nvSpPr>
          <p:cNvPr id="6" name="Content Placeholder 3"/>
          <p:cNvSpPr txBox="1">
            <a:spLocks/>
          </p:cNvSpPr>
          <p:nvPr/>
        </p:nvSpPr>
        <p:spPr>
          <a:xfrm>
            <a:off x="481292" y="1195186"/>
            <a:ext cx="7748308" cy="4438694"/>
          </a:xfrm>
        </p:spPr>
        <p:txBody>
          <a:bodyPr/>
          <a:lstStyle>
            <a:lvl1pPr marL="228600" indent="-228600" algn="l" rtl="0" eaLnBrk="0" fontAlgn="base" hangingPunct="0">
              <a:spcBef>
                <a:spcPct val="20000"/>
              </a:spcBef>
              <a:spcAft>
                <a:spcPct val="0"/>
              </a:spcAft>
              <a:buChar char="•"/>
              <a:defRPr sz="2000">
                <a:solidFill>
                  <a:schemeClr val="tx1"/>
                </a:solidFill>
                <a:latin typeface="+mn-lt"/>
                <a:ea typeface="+mn-ea"/>
                <a:cs typeface="+mn-cs"/>
              </a:defRPr>
            </a:lvl1pPr>
            <a:lvl2pPr marL="571500" indent="-228600" algn="l" rtl="0" eaLnBrk="0" fontAlgn="base" hangingPunct="0">
              <a:spcBef>
                <a:spcPct val="20000"/>
              </a:spcBef>
              <a:spcAft>
                <a:spcPct val="0"/>
              </a:spcAft>
              <a:buChar char="–"/>
              <a:defRPr>
                <a:solidFill>
                  <a:schemeClr val="tx1"/>
                </a:solidFill>
                <a:latin typeface="+mn-lt"/>
              </a:defRPr>
            </a:lvl2pPr>
            <a:lvl3pPr marL="854075" indent="-168275" algn="l" rtl="0" eaLnBrk="0" fontAlgn="base" hangingPunct="0">
              <a:spcBef>
                <a:spcPct val="20000"/>
              </a:spcBef>
              <a:spcAft>
                <a:spcPct val="0"/>
              </a:spcAft>
              <a:buChar char="•"/>
              <a:defRPr sz="1600">
                <a:solidFill>
                  <a:schemeClr val="tx1"/>
                </a:solidFill>
                <a:latin typeface="+mn-lt"/>
              </a:defRPr>
            </a:lvl3pPr>
            <a:lvl4pPr marL="1136650" indent="-168275" algn="l" rtl="0" eaLnBrk="0" fontAlgn="base" hangingPunct="0">
              <a:spcBef>
                <a:spcPct val="20000"/>
              </a:spcBef>
              <a:spcAft>
                <a:spcPct val="0"/>
              </a:spcAft>
              <a:buChar char="–"/>
              <a:defRPr sz="1400">
                <a:solidFill>
                  <a:schemeClr val="tx1"/>
                </a:solidFill>
                <a:latin typeface="+mn-lt"/>
              </a:defRPr>
            </a:lvl4pPr>
            <a:lvl5pPr marL="1479550" indent="-228600" algn="l" rtl="0" eaLnBrk="0" fontAlgn="base" hangingPunct="0">
              <a:spcBef>
                <a:spcPct val="20000"/>
              </a:spcBef>
              <a:spcAft>
                <a:spcPct val="0"/>
              </a:spcAft>
              <a:buChar char="»"/>
              <a:defRPr sz="1400">
                <a:solidFill>
                  <a:schemeClr val="tx1"/>
                </a:solidFill>
                <a:latin typeface="+mn-lt"/>
              </a:defRPr>
            </a:lvl5pPr>
            <a:lvl6pPr marL="1936750" indent="-228600" algn="l" rtl="0" fontAlgn="base">
              <a:spcBef>
                <a:spcPct val="20000"/>
              </a:spcBef>
              <a:spcAft>
                <a:spcPct val="0"/>
              </a:spcAft>
              <a:buChar char="»"/>
              <a:defRPr sz="1400">
                <a:solidFill>
                  <a:schemeClr val="tx1"/>
                </a:solidFill>
                <a:latin typeface="+mn-lt"/>
              </a:defRPr>
            </a:lvl6pPr>
            <a:lvl7pPr marL="2393950" indent="-228600" algn="l" rtl="0" fontAlgn="base">
              <a:spcBef>
                <a:spcPct val="20000"/>
              </a:spcBef>
              <a:spcAft>
                <a:spcPct val="0"/>
              </a:spcAft>
              <a:buChar char="»"/>
              <a:defRPr sz="1400">
                <a:solidFill>
                  <a:schemeClr val="tx1"/>
                </a:solidFill>
                <a:latin typeface="+mn-lt"/>
              </a:defRPr>
            </a:lvl7pPr>
            <a:lvl8pPr marL="2851150" indent="-228600" algn="l" rtl="0" fontAlgn="base">
              <a:spcBef>
                <a:spcPct val="20000"/>
              </a:spcBef>
              <a:spcAft>
                <a:spcPct val="0"/>
              </a:spcAft>
              <a:buChar char="»"/>
              <a:defRPr sz="1400">
                <a:solidFill>
                  <a:schemeClr val="tx1"/>
                </a:solidFill>
                <a:latin typeface="+mn-lt"/>
              </a:defRPr>
            </a:lvl8pPr>
            <a:lvl9pPr marL="3308350" indent="-228600" algn="l" rtl="0" fontAlgn="base">
              <a:spcBef>
                <a:spcPct val="20000"/>
              </a:spcBef>
              <a:spcAft>
                <a:spcPct val="0"/>
              </a:spcAft>
              <a:buChar char="»"/>
              <a:defRPr sz="1400">
                <a:solidFill>
                  <a:schemeClr val="tx1"/>
                </a:solidFill>
                <a:latin typeface="+mn-lt"/>
              </a:defRPr>
            </a:lvl9pPr>
          </a:lstStyle>
          <a:p>
            <a:r>
              <a:rPr lang="en-US" sz="2400" dirty="0"/>
              <a:t>The Fleet Graduate Education Program will:</a:t>
            </a:r>
          </a:p>
          <a:p>
            <a:pPr lvl="1"/>
            <a:r>
              <a:rPr lang="en-US" sz="2000" dirty="0"/>
              <a:t>Increase access for officers O-2 to O-5 to quality graduate education that enhances warfighting advantage while minimizing disruption to operational assignments and career progression. </a:t>
            </a:r>
          </a:p>
          <a:p>
            <a:pPr lvl="1"/>
            <a:r>
              <a:rPr lang="en-US" sz="2000" dirty="0"/>
              <a:t>Directly support the Naval Education Strategy objectives to modernize education program delivery and increase the number of officers pursuing in-residence education.</a:t>
            </a:r>
          </a:p>
          <a:p>
            <a:pPr lvl="1"/>
            <a:r>
              <a:rPr lang="en-US" sz="2000" dirty="0"/>
              <a:t>Develop partnerships with top civilian universities that will strengthen the NUS.</a:t>
            </a:r>
          </a:p>
          <a:p>
            <a:pPr lvl="1"/>
            <a:r>
              <a:rPr lang="en-US" sz="2000" dirty="0"/>
              <a:t>Support operational readiness keeping officers close to the waterfront/flight line while they pursue higher education.</a:t>
            </a:r>
          </a:p>
          <a:p>
            <a:pPr marL="342900" lvl="1" indent="0">
              <a:buNone/>
            </a:pPr>
            <a:endParaRPr lang="en-US" sz="2000" dirty="0"/>
          </a:p>
          <a:p>
            <a:pPr marL="342900" lvl="1" indent="0">
              <a:buNone/>
            </a:pPr>
            <a:endParaRPr lang="en-US" sz="2000" dirty="0"/>
          </a:p>
        </p:txBody>
      </p:sp>
    </p:spTree>
    <p:extLst>
      <p:ext uri="{BB962C8B-B14F-4D97-AF65-F5344CB8AC3E}">
        <p14:creationId xmlns:p14="http://schemas.microsoft.com/office/powerpoint/2010/main" val="4043957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791887" y="2230852"/>
            <a:ext cx="7772400" cy="1500187"/>
          </a:xfrm>
        </p:spPr>
        <p:txBody>
          <a:bodyPr/>
          <a:lstStyle/>
          <a:p>
            <a:pPr algn="ctr">
              <a:spcBef>
                <a:spcPct val="0"/>
              </a:spcBef>
            </a:pPr>
            <a:r>
              <a:rPr lang="en-US" sz="3200" b="1" i="1" dirty="0">
                <a:solidFill>
                  <a:srgbClr val="333399"/>
                </a:solidFill>
                <a:latin typeface="+mj-lt"/>
                <a:ea typeface="+mj-ea"/>
                <a:cs typeface="+mj-cs"/>
              </a:rPr>
              <a:t>Back-Up Slides:</a:t>
            </a:r>
          </a:p>
          <a:p>
            <a:pPr algn="ctr">
              <a:spcBef>
                <a:spcPct val="0"/>
              </a:spcBef>
            </a:pPr>
            <a:r>
              <a:rPr lang="en-US" sz="3200" b="1" i="1" dirty="0">
                <a:solidFill>
                  <a:srgbClr val="333399"/>
                </a:solidFill>
                <a:latin typeface="+mj-lt"/>
                <a:ea typeface="+mj-ea"/>
                <a:cs typeface="+mj-cs"/>
              </a:rPr>
              <a:t>Partner Graduate Program Details</a:t>
            </a:r>
          </a:p>
        </p:txBody>
      </p:sp>
      <p:sp>
        <p:nvSpPr>
          <p:cNvPr id="2" name="Slide Number Placeholder 1"/>
          <p:cNvSpPr>
            <a:spLocks noGrp="1"/>
          </p:cNvSpPr>
          <p:nvPr>
            <p:ph type="sldNum" sz="quarter" idx="11"/>
          </p:nvPr>
        </p:nvSpPr>
        <p:spPr/>
        <p:txBody>
          <a:bodyPr/>
          <a:lstStyle/>
          <a:p>
            <a:pPr>
              <a:defRPr/>
            </a:pPr>
            <a:fld id="{9FEE1860-56B9-4B0C-92DF-304D0FB83AC9}" type="slidenum">
              <a:rPr lang="en-US" smtClean="0"/>
              <a:pPr>
                <a:defRPr/>
              </a:pPr>
              <a:t>9</a:t>
            </a:fld>
            <a:endParaRPr lang="en-US"/>
          </a:p>
        </p:txBody>
      </p:sp>
    </p:spTree>
    <p:extLst>
      <p:ext uri="{BB962C8B-B14F-4D97-AF65-F5344CB8AC3E}">
        <p14:creationId xmlns:p14="http://schemas.microsoft.com/office/powerpoint/2010/main" val="2536580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B7B73-052E-4AC0-BC1A-03DE06392E5B}"/>
              </a:ext>
            </a:extLst>
          </p:cNvPr>
          <p:cNvSpPr>
            <a:spLocks noGrp="1"/>
          </p:cNvSpPr>
          <p:nvPr>
            <p:ph type="title"/>
          </p:nvPr>
        </p:nvSpPr>
        <p:spPr>
          <a:xfrm>
            <a:off x="1507449" y="364987"/>
            <a:ext cx="7751762" cy="762000"/>
          </a:xfrm>
        </p:spPr>
        <p:txBody>
          <a:bodyPr/>
          <a:lstStyle/>
          <a:p>
            <a:r>
              <a:rPr lang="en-US" dirty="0"/>
              <a:t>Old Dominion University (ODU)</a:t>
            </a:r>
            <a:br>
              <a:rPr lang="en-US" dirty="0"/>
            </a:br>
            <a:endParaRPr lang="en-US" dirty="0"/>
          </a:p>
        </p:txBody>
      </p:sp>
      <p:sp>
        <p:nvSpPr>
          <p:cNvPr id="3" name="Slide Number Placeholder 2">
            <a:extLst>
              <a:ext uri="{FF2B5EF4-FFF2-40B4-BE49-F238E27FC236}">
                <a16:creationId xmlns:a16="http://schemas.microsoft.com/office/drawing/2014/main" id="{50A81C74-39B3-4C22-8533-F1AB1BF391A2}"/>
              </a:ext>
            </a:extLst>
          </p:cNvPr>
          <p:cNvSpPr>
            <a:spLocks noGrp="1"/>
          </p:cNvSpPr>
          <p:nvPr>
            <p:ph type="sldNum" sz="quarter" idx="11"/>
          </p:nvPr>
        </p:nvSpPr>
        <p:spPr/>
        <p:txBody>
          <a:bodyPr/>
          <a:lstStyle/>
          <a:p>
            <a:pPr>
              <a:defRPr/>
            </a:pPr>
            <a:fld id="{9FEE1860-56B9-4B0C-92DF-304D0FB83AC9}" type="slidenum">
              <a:rPr lang="en-US" smtClean="0"/>
              <a:pPr>
                <a:defRPr/>
              </a:pPr>
              <a:t>10</a:t>
            </a:fld>
            <a:endParaRPr lang="en-US"/>
          </a:p>
        </p:txBody>
      </p:sp>
      <p:sp>
        <p:nvSpPr>
          <p:cNvPr id="5" name="Rectangle 4">
            <a:extLst>
              <a:ext uri="{FF2B5EF4-FFF2-40B4-BE49-F238E27FC236}">
                <a16:creationId xmlns:a16="http://schemas.microsoft.com/office/drawing/2014/main" id="{C0266C0A-1726-4E9A-98A4-71BC3418E393}"/>
              </a:ext>
            </a:extLst>
          </p:cNvPr>
          <p:cNvSpPr/>
          <p:nvPr/>
        </p:nvSpPr>
        <p:spPr>
          <a:xfrm>
            <a:off x="0" y="1288064"/>
            <a:ext cx="6331226" cy="5632311"/>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Master of Arts Graduate Program of International Studies-Low Residency (GPIS-LR) degree program: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24 month program, with an additional option for summer courses reducing the program to 18 months.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3-courses per semester, (full-time status) - the total credit requirement is 33 credits (11 courses). </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degree includes an option for a concentration in modeling and simulation (M&amp;S).</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NATO has accredited the program as a "Selected Program" for alliance members' education and training. No other civilian academic institutions have been awarded the "Selected Program" designation by NATO.</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program would be offered online, supplemented with dedicated on-campus instruction and mentoring. </a:t>
            </a:r>
          </a:p>
          <a:p>
            <a:pPr marL="742950" marR="0" indent="-285750">
              <a:spcBef>
                <a:spcPts val="0"/>
              </a:spcBef>
              <a:spcAft>
                <a:spcPts val="0"/>
              </a:spcAft>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a:p>
            <a:pPr marL="742950" marR="0" indent="-285750">
              <a:spcBef>
                <a:spcPts val="0"/>
              </a:spcBef>
              <a:spcAft>
                <a:spcPts val="0"/>
              </a:spcAft>
              <a:buFont typeface="Arial" panose="020B0604020202020204" pitchFamily="34" charset="0"/>
              <a:buChar char="•"/>
            </a:pPr>
            <a:r>
              <a:rPr lang="en-US" b="1" dirty="0">
                <a:solidFill>
                  <a:srgbClr val="000000"/>
                </a:solidFill>
                <a:latin typeface="Calibri" panose="020F0502020204030204" pitchFamily="34" charset="0"/>
                <a:ea typeface="Calibri" panose="020F0502020204030204" pitchFamily="34" charset="0"/>
              </a:rPr>
              <a:t>TIME COMMITMENT: 2 visits per semester; 8 visits total</a:t>
            </a:r>
          </a:p>
          <a:p>
            <a:pPr marL="742950" marR="0" indent="-285750">
              <a:spcBef>
                <a:spcPts val="0"/>
              </a:spcBef>
              <a:spcAft>
                <a:spcPts val="0"/>
              </a:spcAft>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a:p>
            <a:pPr marL="742950" marR="0" indent="-285750">
              <a:spcBef>
                <a:spcPts val="0"/>
              </a:spcBef>
              <a:spcAft>
                <a:spcPts val="0"/>
              </a:spcAft>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p:txBody>
      </p:sp>
      <p:pic>
        <p:nvPicPr>
          <p:cNvPr id="2052" name="Picture 4" descr="The Old Dominion Monarchs - ScoreStream">
            <a:extLst>
              <a:ext uri="{FF2B5EF4-FFF2-40B4-BE49-F238E27FC236}">
                <a16:creationId xmlns:a16="http://schemas.microsoft.com/office/drawing/2014/main" id="{A06D04DD-6A25-4A6D-BCA8-BDDB251F045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31226" y="2219325"/>
            <a:ext cx="2419350" cy="241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521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7386067-748E-4588-8785-9EB96B8647C4}"/>
              </a:ext>
            </a:extLst>
          </p:cNvPr>
          <p:cNvSpPr>
            <a:spLocks noGrp="1"/>
          </p:cNvSpPr>
          <p:nvPr>
            <p:ph type="sldNum" sz="quarter" idx="11"/>
          </p:nvPr>
        </p:nvSpPr>
        <p:spPr/>
        <p:txBody>
          <a:bodyPr/>
          <a:lstStyle/>
          <a:p>
            <a:pPr>
              <a:defRPr/>
            </a:pPr>
            <a:fld id="{9FEE1860-56B9-4B0C-92DF-304D0FB83AC9}" type="slidenum">
              <a:rPr lang="en-US" smtClean="0"/>
              <a:pPr>
                <a:defRPr/>
              </a:pPr>
              <a:t>11</a:t>
            </a:fld>
            <a:endParaRPr lang="en-US"/>
          </a:p>
        </p:txBody>
      </p:sp>
      <p:sp>
        <p:nvSpPr>
          <p:cNvPr id="6" name="Rectangle 5">
            <a:extLst>
              <a:ext uri="{FF2B5EF4-FFF2-40B4-BE49-F238E27FC236}">
                <a16:creationId xmlns:a16="http://schemas.microsoft.com/office/drawing/2014/main" id="{31FD0D5B-D128-4C13-98E2-DF3AECE5A77E}"/>
              </a:ext>
            </a:extLst>
          </p:cNvPr>
          <p:cNvSpPr/>
          <p:nvPr/>
        </p:nvSpPr>
        <p:spPr>
          <a:xfrm>
            <a:off x="0" y="1500143"/>
            <a:ext cx="8368748" cy="4985980"/>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GPIS-LR degree program curriculum and coursework:</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program of study will have two essential components: </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Part 1 provides substantive conceptual and theoretical knowledge in International Security. </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Part 2 is the Concentration in Strategic Leadership, offering students an in-depth study of the historic, cultural, economic, geopolitical, and technological dimension of international/global security - and their impact on U.S national security.</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Beginning in fall 2020, the cohort of Naval Officers would take three program core courses: Research Methods, International Relations Theory, and American Foreign Policy, constituting Part 1. </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Beginning in spring 2021, students would take courses in Collective Security, Global Security, and Cultural Studies or International History.</a:t>
            </a:r>
          </a:p>
          <a:p>
            <a:pPr marL="457200" marR="0">
              <a:spcBef>
                <a:spcPts val="0"/>
              </a:spcBef>
              <a:spcAft>
                <a:spcPts val="0"/>
              </a:spcAft>
            </a:pPr>
            <a:endParaRPr lang="en-US" dirty="0">
              <a:solidFill>
                <a:srgbClr val="000000"/>
              </a:solidFill>
              <a:latin typeface="Calibri" panose="020F0502020204030204" pitchFamily="34" charset="0"/>
              <a:ea typeface="Calibri" panose="020F0502020204030204" pitchFamily="34" charset="0"/>
            </a:endParaRPr>
          </a:p>
          <a:p>
            <a:pPr marL="742950" marR="0" indent="-285750">
              <a:spcBef>
                <a:spcPts val="0"/>
              </a:spcBef>
              <a:spcAft>
                <a:spcPts val="0"/>
              </a:spcAft>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a:p>
            <a:pPr marL="742950" lvl="0" indent="-285750">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a:p>
            <a:pPr marL="457200" marR="0">
              <a:spcBef>
                <a:spcPts val="0"/>
              </a:spcBef>
              <a:spcAft>
                <a:spcPts val="0"/>
              </a:spcAft>
            </a:pPr>
            <a:endParaRPr lang="en-US" sz="2400" dirty="0"/>
          </a:p>
        </p:txBody>
      </p:sp>
      <p:sp>
        <p:nvSpPr>
          <p:cNvPr id="7" name="Title 1">
            <a:extLst>
              <a:ext uri="{FF2B5EF4-FFF2-40B4-BE49-F238E27FC236}">
                <a16:creationId xmlns:a16="http://schemas.microsoft.com/office/drawing/2014/main" id="{29AFC8FA-F780-4B10-8FEE-39D2B2574B83}"/>
              </a:ext>
            </a:extLst>
          </p:cNvPr>
          <p:cNvSpPr>
            <a:spLocks noGrp="1"/>
          </p:cNvSpPr>
          <p:nvPr>
            <p:ph type="title"/>
          </p:nvPr>
        </p:nvSpPr>
        <p:spPr>
          <a:xfrm>
            <a:off x="1392238" y="405734"/>
            <a:ext cx="6469614" cy="762000"/>
          </a:xfrm>
        </p:spPr>
        <p:txBody>
          <a:bodyPr/>
          <a:lstStyle/>
          <a:p>
            <a:r>
              <a:rPr lang="en-US" dirty="0"/>
              <a:t>Old Dominion University (ODU)</a:t>
            </a:r>
            <a:br>
              <a:rPr lang="en-US" dirty="0"/>
            </a:br>
            <a:endParaRPr lang="en-US" dirty="0"/>
          </a:p>
        </p:txBody>
      </p:sp>
    </p:spTree>
    <p:extLst>
      <p:ext uri="{BB962C8B-B14F-4D97-AF65-F5344CB8AC3E}">
        <p14:creationId xmlns:p14="http://schemas.microsoft.com/office/powerpoint/2010/main" val="2182492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DD737-EB76-4371-AA72-6EAF7F5AAF00}"/>
              </a:ext>
            </a:extLst>
          </p:cNvPr>
          <p:cNvSpPr>
            <a:spLocks noGrp="1"/>
          </p:cNvSpPr>
          <p:nvPr>
            <p:ph type="title"/>
          </p:nvPr>
        </p:nvSpPr>
        <p:spPr>
          <a:xfrm>
            <a:off x="2689791" y="448848"/>
            <a:ext cx="7751762" cy="762000"/>
          </a:xfrm>
        </p:spPr>
        <p:txBody>
          <a:bodyPr/>
          <a:lstStyle/>
          <a:p>
            <a:r>
              <a:rPr lang="en-US" dirty="0"/>
              <a:t>William and Mary</a:t>
            </a:r>
            <a:br>
              <a:rPr lang="en-US" dirty="0"/>
            </a:br>
            <a:endParaRPr lang="en-US" dirty="0"/>
          </a:p>
        </p:txBody>
      </p:sp>
      <p:sp>
        <p:nvSpPr>
          <p:cNvPr id="3" name="Slide Number Placeholder 2">
            <a:extLst>
              <a:ext uri="{FF2B5EF4-FFF2-40B4-BE49-F238E27FC236}">
                <a16:creationId xmlns:a16="http://schemas.microsoft.com/office/drawing/2014/main" id="{604AE87F-41DE-4E3E-BBD1-A69FA2F8F44B}"/>
              </a:ext>
            </a:extLst>
          </p:cNvPr>
          <p:cNvSpPr>
            <a:spLocks noGrp="1"/>
          </p:cNvSpPr>
          <p:nvPr>
            <p:ph type="sldNum" sz="quarter" idx="11"/>
          </p:nvPr>
        </p:nvSpPr>
        <p:spPr/>
        <p:txBody>
          <a:bodyPr/>
          <a:lstStyle/>
          <a:p>
            <a:pPr>
              <a:defRPr/>
            </a:pPr>
            <a:fld id="{9FEE1860-56B9-4B0C-92DF-304D0FB83AC9}" type="slidenum">
              <a:rPr lang="en-US" smtClean="0"/>
              <a:pPr>
                <a:defRPr/>
              </a:pPr>
              <a:t>12</a:t>
            </a:fld>
            <a:endParaRPr lang="en-US"/>
          </a:p>
        </p:txBody>
      </p:sp>
      <p:sp>
        <p:nvSpPr>
          <p:cNvPr id="4" name="Rectangle 3">
            <a:extLst>
              <a:ext uri="{FF2B5EF4-FFF2-40B4-BE49-F238E27FC236}">
                <a16:creationId xmlns:a16="http://schemas.microsoft.com/office/drawing/2014/main" id="{5D8F8AE1-D5D3-4D6B-8105-B648149F000C}"/>
              </a:ext>
            </a:extLst>
          </p:cNvPr>
          <p:cNvSpPr/>
          <p:nvPr/>
        </p:nvSpPr>
        <p:spPr>
          <a:xfrm>
            <a:off x="0" y="1288064"/>
            <a:ext cx="6331226" cy="5355312"/>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Master of Business Administration and Master of Public Policy-Low Residency (MBA &amp; MPP-LR) degree programs: </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18 – 24 month MBA and MPP programs.</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programs’ key features are their smaller cohort size, unique focus on the Asia-Pacific, and flexibility regarding course load and time commitment.</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Degrees offer students the unique opportunity to conduct portions of their study overseas. </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MBA degree integrates classroom instruction over 7-week sessions with small learning teams, experiential learning opportunities, and one-on-one mentorship through the Executive Partners program.</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MPP degree includes data analysis, economics, political science, and law through the required core curriculum, while enabling opportunities for further specialization through elective coursework and practical learning experiences. </a:t>
            </a:r>
          </a:p>
        </p:txBody>
      </p:sp>
      <p:pic>
        <p:nvPicPr>
          <p:cNvPr id="7170" name="Picture 2" descr="William &amp; Mary mourns death of iconic administrator/coach Millie ...">
            <a:extLst>
              <a:ext uri="{FF2B5EF4-FFF2-40B4-BE49-F238E27FC236}">
                <a16:creationId xmlns:a16="http://schemas.microsoft.com/office/drawing/2014/main" id="{3E7A16F0-058F-4137-978F-81DC4E02BF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1226" y="235743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239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7386067-748E-4588-8785-9EB96B8647C4}"/>
              </a:ext>
            </a:extLst>
          </p:cNvPr>
          <p:cNvSpPr>
            <a:spLocks noGrp="1"/>
          </p:cNvSpPr>
          <p:nvPr>
            <p:ph type="sldNum" sz="quarter" idx="11"/>
          </p:nvPr>
        </p:nvSpPr>
        <p:spPr/>
        <p:txBody>
          <a:bodyPr/>
          <a:lstStyle/>
          <a:p>
            <a:pPr>
              <a:defRPr/>
            </a:pPr>
            <a:fld id="{9FEE1860-56B9-4B0C-92DF-304D0FB83AC9}" type="slidenum">
              <a:rPr lang="en-US" smtClean="0"/>
              <a:pPr>
                <a:defRPr/>
              </a:pPr>
              <a:t>13</a:t>
            </a:fld>
            <a:endParaRPr lang="en-US"/>
          </a:p>
        </p:txBody>
      </p:sp>
      <p:sp>
        <p:nvSpPr>
          <p:cNvPr id="6" name="Rectangle 5">
            <a:extLst>
              <a:ext uri="{FF2B5EF4-FFF2-40B4-BE49-F238E27FC236}">
                <a16:creationId xmlns:a16="http://schemas.microsoft.com/office/drawing/2014/main" id="{F0CEA190-25D5-46D5-8EA6-A0CBE1F433F8}"/>
              </a:ext>
            </a:extLst>
          </p:cNvPr>
          <p:cNvSpPr/>
          <p:nvPr/>
        </p:nvSpPr>
        <p:spPr>
          <a:xfrm>
            <a:off x="0" y="1165880"/>
            <a:ext cx="8378687" cy="5724644"/>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MBA &amp; MPP-LR degree program curriculum and coursework:</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MBA students have the option to pick six areas of specialization: Business Analytics, Consulting, Finance, Innovation and Entrepreneurship, Marketing, and Supply Chain. </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MBA students are provided with opportunities to work with faculty, staff in the Graduate Career Management Center, and Executive Partner on assignments outside of the traditional classroom setting.</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MPP students follow a core curriculum which includes:</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Foundations in Political Environment.</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A year long Economics sequence.</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A year long Quantitative Methods sequence.</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A year-long Law sequence that includes a specialized Law and Public Policy course designed just for MPP students.</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At least one law elective taken with faculty at William and Mary’s Law School.</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MPP students are exposed to core public policy concepts through inquiry, research, and application while developing fundamental analytical and communication skills. </a:t>
            </a:r>
          </a:p>
          <a:p>
            <a:pPr marL="742950" indent="-285750">
              <a:buFont typeface="Arial" panose="020B0604020202020204" pitchFamily="34" charset="0"/>
              <a:buChar char="•"/>
            </a:pPr>
            <a:r>
              <a:rPr lang="en-US" b="1" dirty="0">
                <a:solidFill>
                  <a:srgbClr val="000000"/>
                </a:solidFill>
                <a:latin typeface="Calibri" panose="020F0502020204030204" pitchFamily="34" charset="0"/>
                <a:ea typeface="Calibri" panose="020F0502020204030204" pitchFamily="34" charset="0"/>
              </a:rPr>
              <a:t>TIME COMMITMENT: Two weekends a month, Friday and Saturday</a:t>
            </a:r>
          </a:p>
          <a:p>
            <a:pPr marL="742950" lvl="0" indent="-285750">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p:txBody>
      </p:sp>
      <p:sp>
        <p:nvSpPr>
          <p:cNvPr id="7" name="Title 1">
            <a:extLst>
              <a:ext uri="{FF2B5EF4-FFF2-40B4-BE49-F238E27FC236}">
                <a16:creationId xmlns:a16="http://schemas.microsoft.com/office/drawing/2014/main" id="{0E406C20-FD5D-4278-A780-AEA0780E4BA4}"/>
              </a:ext>
            </a:extLst>
          </p:cNvPr>
          <p:cNvSpPr>
            <a:spLocks noGrp="1"/>
          </p:cNvSpPr>
          <p:nvPr>
            <p:ph type="title"/>
          </p:nvPr>
        </p:nvSpPr>
        <p:spPr>
          <a:xfrm>
            <a:off x="2779243" y="369335"/>
            <a:ext cx="7751762" cy="762000"/>
          </a:xfrm>
        </p:spPr>
        <p:txBody>
          <a:bodyPr/>
          <a:lstStyle/>
          <a:p>
            <a:r>
              <a:rPr lang="en-US" dirty="0"/>
              <a:t>William and Mary</a:t>
            </a:r>
            <a:br>
              <a:rPr lang="en-US" dirty="0"/>
            </a:br>
            <a:endParaRPr lang="en-US" dirty="0"/>
          </a:p>
        </p:txBody>
      </p:sp>
    </p:spTree>
    <p:extLst>
      <p:ext uri="{BB962C8B-B14F-4D97-AF65-F5344CB8AC3E}">
        <p14:creationId xmlns:p14="http://schemas.microsoft.com/office/powerpoint/2010/main" val="273830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7688-C55B-4845-A4D9-150AC357590F}"/>
              </a:ext>
            </a:extLst>
          </p:cNvPr>
          <p:cNvSpPr>
            <a:spLocks noGrp="1"/>
          </p:cNvSpPr>
          <p:nvPr>
            <p:ph type="title"/>
          </p:nvPr>
        </p:nvSpPr>
        <p:spPr>
          <a:xfrm>
            <a:off x="2455345" y="379521"/>
            <a:ext cx="7751762" cy="762000"/>
          </a:xfrm>
        </p:spPr>
        <p:txBody>
          <a:bodyPr/>
          <a:lstStyle/>
          <a:p>
            <a:r>
              <a:rPr lang="en-US" dirty="0"/>
              <a:t>American University</a:t>
            </a:r>
            <a:br>
              <a:rPr lang="en-US" dirty="0"/>
            </a:br>
            <a:endParaRPr lang="en-US" dirty="0"/>
          </a:p>
        </p:txBody>
      </p:sp>
      <p:sp>
        <p:nvSpPr>
          <p:cNvPr id="3" name="Slide Number Placeholder 2">
            <a:extLst>
              <a:ext uri="{FF2B5EF4-FFF2-40B4-BE49-F238E27FC236}">
                <a16:creationId xmlns:a16="http://schemas.microsoft.com/office/drawing/2014/main" id="{65D3A175-3B7E-466D-9834-E7D5DB75AAF4}"/>
              </a:ext>
            </a:extLst>
          </p:cNvPr>
          <p:cNvSpPr>
            <a:spLocks noGrp="1"/>
          </p:cNvSpPr>
          <p:nvPr>
            <p:ph type="sldNum" sz="quarter" idx="11"/>
          </p:nvPr>
        </p:nvSpPr>
        <p:spPr/>
        <p:txBody>
          <a:bodyPr/>
          <a:lstStyle/>
          <a:p>
            <a:pPr>
              <a:defRPr/>
            </a:pPr>
            <a:fld id="{9FEE1860-56B9-4B0C-92DF-304D0FB83AC9}" type="slidenum">
              <a:rPr lang="en-US" smtClean="0"/>
              <a:pPr>
                <a:defRPr/>
              </a:pPr>
              <a:t>14</a:t>
            </a:fld>
            <a:endParaRPr lang="en-US"/>
          </a:p>
        </p:txBody>
      </p:sp>
      <p:sp>
        <p:nvSpPr>
          <p:cNvPr id="4" name="Rectangle 3">
            <a:extLst>
              <a:ext uri="{FF2B5EF4-FFF2-40B4-BE49-F238E27FC236}">
                <a16:creationId xmlns:a16="http://schemas.microsoft.com/office/drawing/2014/main" id="{0CF13036-D4B9-447C-A340-8A5B9D4AFDE1}"/>
              </a:ext>
            </a:extLst>
          </p:cNvPr>
          <p:cNvSpPr/>
          <p:nvPr/>
        </p:nvSpPr>
        <p:spPr>
          <a:xfrm>
            <a:off x="0" y="1228429"/>
            <a:ext cx="6331226" cy="4801314"/>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Master of Science, Management (Leadership and Security Studies)-Low Residency degree program:</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program will be completed in 18-21 months (five semesters, including one summer session).</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fall and spring semester courses will be a combination of traditional 15-week courses and weekend courses that are 5-7 weeks long. The summer courses will be 6 weeks in duration.</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30-credit program consisting of 18 credits of strategic business and management courses and 12 credit hours of strategic leadership and cybersecurity governance courses.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Hybrid delivery format, combining synchronous and asynchronous online course work with monthly weekend in-person residency sessions. </a:t>
            </a:r>
          </a:p>
        </p:txBody>
      </p:sp>
      <p:pic>
        <p:nvPicPr>
          <p:cNvPr id="1026" name="Picture 2" descr="American University Washington College of Law">
            <a:extLst>
              <a:ext uri="{FF2B5EF4-FFF2-40B4-BE49-F238E27FC236}">
                <a16:creationId xmlns:a16="http://schemas.microsoft.com/office/drawing/2014/main" id="{4B1AD76B-1672-4A38-A325-29FE7285CA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1226" y="2343150"/>
            <a:ext cx="2105025"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538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7386067-748E-4588-8785-9EB96B8647C4}"/>
              </a:ext>
            </a:extLst>
          </p:cNvPr>
          <p:cNvSpPr>
            <a:spLocks noGrp="1"/>
          </p:cNvSpPr>
          <p:nvPr>
            <p:ph type="sldNum" sz="quarter" idx="11"/>
          </p:nvPr>
        </p:nvSpPr>
        <p:spPr/>
        <p:txBody>
          <a:bodyPr/>
          <a:lstStyle/>
          <a:p>
            <a:pPr>
              <a:defRPr/>
            </a:pPr>
            <a:fld id="{9FEE1860-56B9-4B0C-92DF-304D0FB83AC9}" type="slidenum">
              <a:rPr lang="en-US" smtClean="0"/>
              <a:pPr>
                <a:defRPr/>
              </a:pPr>
              <a:t>15</a:t>
            </a:fld>
            <a:endParaRPr lang="en-US"/>
          </a:p>
        </p:txBody>
      </p:sp>
      <p:sp>
        <p:nvSpPr>
          <p:cNvPr id="4" name="Rectangle 3">
            <a:extLst>
              <a:ext uri="{FF2B5EF4-FFF2-40B4-BE49-F238E27FC236}">
                <a16:creationId xmlns:a16="http://schemas.microsoft.com/office/drawing/2014/main" id="{31C1B65E-81BE-49E2-B432-739B5A04A6FB}"/>
              </a:ext>
            </a:extLst>
          </p:cNvPr>
          <p:cNvSpPr/>
          <p:nvPr/>
        </p:nvSpPr>
        <p:spPr>
          <a:xfrm>
            <a:off x="1" y="1452153"/>
            <a:ext cx="8547652" cy="4431983"/>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MS-LR degree program curriculum and coursework:</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This is the only program that will issue a Master of Science (MS).</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MS students are able to obtain education that combines strategic leadership with a focus in science and technology (S&amp;T).</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Kogod School of Business faculty engage students in the classroom build their business, communications, and critical thinking skills through published case studies, group projects, experiential learning, networking opportunities, a blended delivery format, and the “flipped classroom” instructional strategy.</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Coursework includes: financial accounting, strategic decision making, marketing management, business intelligence, cybersecurity governance, negotiations strategy and tactics</a:t>
            </a:r>
            <a:r>
              <a:rPr lang="en-US" dirty="0" smtClean="0">
                <a:solidFill>
                  <a:srgbClr val="000000"/>
                </a:solidFill>
                <a:latin typeface="Calibri" panose="020F0502020204030204" pitchFamily="34" charset="0"/>
                <a:ea typeface="Calibri" panose="020F0502020204030204" pitchFamily="34" charset="0"/>
              </a:rPr>
              <a:t>.</a:t>
            </a:r>
          </a:p>
          <a:p>
            <a:pPr marL="742950" indent="-285750">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a:p>
            <a:pPr marL="742950" indent="-285750">
              <a:buFont typeface="Arial" panose="020B0604020202020204" pitchFamily="34" charset="0"/>
              <a:buChar char="•"/>
            </a:pPr>
            <a:r>
              <a:rPr lang="en-US" dirty="0" smtClean="0">
                <a:solidFill>
                  <a:srgbClr val="000000"/>
                </a:solidFill>
                <a:latin typeface="Calibri" panose="020F0502020204030204" pitchFamily="34" charset="0"/>
                <a:ea typeface="Calibri" panose="020F0502020204030204" pitchFamily="34" charset="0"/>
              </a:rPr>
              <a:t>TIME COMMITMENT: One weekend in residency per month</a:t>
            </a:r>
            <a:endParaRPr lang="en-US" dirty="0">
              <a:solidFill>
                <a:srgbClr val="000000"/>
              </a:solidFill>
              <a:latin typeface="Calibri" panose="020F0502020204030204" pitchFamily="34" charset="0"/>
              <a:ea typeface="Calibri" panose="020F0502020204030204" pitchFamily="34" charset="0"/>
            </a:endParaRPr>
          </a:p>
          <a:p>
            <a:pPr marL="742950" lvl="0" indent="-285750">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a:p>
            <a:pPr marL="457200" marR="0">
              <a:spcBef>
                <a:spcPts val="0"/>
              </a:spcBef>
              <a:spcAft>
                <a:spcPts val="0"/>
              </a:spcAft>
            </a:pPr>
            <a:endParaRPr lang="en-US" sz="2400" dirty="0"/>
          </a:p>
        </p:txBody>
      </p:sp>
      <p:sp>
        <p:nvSpPr>
          <p:cNvPr id="6" name="Title 1">
            <a:extLst>
              <a:ext uri="{FF2B5EF4-FFF2-40B4-BE49-F238E27FC236}">
                <a16:creationId xmlns:a16="http://schemas.microsoft.com/office/drawing/2014/main" id="{22A4262C-6AB8-4FA8-A222-3F18887F8C95}"/>
              </a:ext>
            </a:extLst>
          </p:cNvPr>
          <p:cNvSpPr>
            <a:spLocks noGrp="1"/>
          </p:cNvSpPr>
          <p:nvPr>
            <p:ph type="title"/>
          </p:nvPr>
        </p:nvSpPr>
        <p:spPr>
          <a:xfrm>
            <a:off x="2523504" y="445765"/>
            <a:ext cx="7751762" cy="762000"/>
          </a:xfrm>
        </p:spPr>
        <p:txBody>
          <a:bodyPr/>
          <a:lstStyle/>
          <a:p>
            <a:r>
              <a:rPr lang="en-US" dirty="0"/>
              <a:t>American University</a:t>
            </a:r>
            <a:br>
              <a:rPr lang="en-US" dirty="0"/>
            </a:br>
            <a:endParaRPr lang="en-US" dirty="0"/>
          </a:p>
        </p:txBody>
      </p:sp>
    </p:spTree>
    <p:extLst>
      <p:ext uri="{BB962C8B-B14F-4D97-AF65-F5344CB8AC3E}">
        <p14:creationId xmlns:p14="http://schemas.microsoft.com/office/powerpoint/2010/main" val="2344944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41BA-C8A6-4741-999C-CEB82DC42E06}"/>
              </a:ext>
            </a:extLst>
          </p:cNvPr>
          <p:cNvSpPr>
            <a:spLocks noGrp="1"/>
          </p:cNvSpPr>
          <p:nvPr>
            <p:ph type="title"/>
          </p:nvPr>
        </p:nvSpPr>
        <p:spPr>
          <a:xfrm>
            <a:off x="877142" y="318402"/>
            <a:ext cx="7967027" cy="869952"/>
          </a:xfrm>
        </p:spPr>
        <p:txBody>
          <a:bodyPr/>
          <a:lstStyle/>
          <a:p>
            <a:pPr algn="ctr"/>
            <a:r>
              <a:rPr lang="en-US" sz="2400" dirty="0"/>
              <a:t>Johns Hopkins University –  School of Advanced International Studies (SAIS)</a:t>
            </a:r>
            <a:r>
              <a:rPr lang="en-US" dirty="0"/>
              <a:t/>
            </a:r>
            <a:br>
              <a:rPr lang="en-US" dirty="0"/>
            </a:br>
            <a:endParaRPr lang="en-US" dirty="0"/>
          </a:p>
        </p:txBody>
      </p:sp>
      <p:sp>
        <p:nvSpPr>
          <p:cNvPr id="3" name="Slide Number Placeholder 2">
            <a:extLst>
              <a:ext uri="{FF2B5EF4-FFF2-40B4-BE49-F238E27FC236}">
                <a16:creationId xmlns:a16="http://schemas.microsoft.com/office/drawing/2014/main" id="{EBDCBA53-5B65-48A5-9130-4D1B8062ECE5}"/>
              </a:ext>
            </a:extLst>
          </p:cNvPr>
          <p:cNvSpPr>
            <a:spLocks noGrp="1"/>
          </p:cNvSpPr>
          <p:nvPr>
            <p:ph type="sldNum" sz="quarter" idx="11"/>
          </p:nvPr>
        </p:nvSpPr>
        <p:spPr/>
        <p:txBody>
          <a:bodyPr/>
          <a:lstStyle/>
          <a:p>
            <a:pPr>
              <a:defRPr/>
            </a:pPr>
            <a:fld id="{9FEE1860-56B9-4B0C-92DF-304D0FB83AC9}" type="slidenum">
              <a:rPr lang="en-US" smtClean="0"/>
              <a:pPr>
                <a:defRPr/>
              </a:pPr>
              <a:t>16</a:t>
            </a:fld>
            <a:endParaRPr lang="en-US"/>
          </a:p>
        </p:txBody>
      </p:sp>
      <p:sp>
        <p:nvSpPr>
          <p:cNvPr id="4" name="Rectangle 3">
            <a:extLst>
              <a:ext uri="{FF2B5EF4-FFF2-40B4-BE49-F238E27FC236}">
                <a16:creationId xmlns:a16="http://schemas.microsoft.com/office/drawing/2014/main" id="{4D2AB298-BF54-4AA4-B2D5-FFB05EAA2F80}"/>
              </a:ext>
            </a:extLst>
          </p:cNvPr>
          <p:cNvSpPr/>
          <p:nvPr/>
        </p:nvSpPr>
        <p:spPr>
          <a:xfrm>
            <a:off x="0" y="1288064"/>
            <a:ext cx="6331226" cy="5262979"/>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Master of Arts, Global Policy (MAGP)</a:t>
            </a:r>
          </a:p>
          <a:p>
            <a:pPr marL="457200" marR="0">
              <a:spcBef>
                <a:spcPts val="0"/>
              </a:spcBef>
              <a:spcAft>
                <a:spcPts val="0"/>
              </a:spcAft>
            </a:pPr>
            <a:r>
              <a:rPr lang="en-US" sz="2400" b="1" dirty="0">
                <a:latin typeface="Calibri" panose="020F0502020204030204" pitchFamily="34" charset="0"/>
                <a:ea typeface="Calibri" panose="020F0502020204030204" pitchFamily="34" charset="0"/>
              </a:rPr>
              <a:t>-Low Residency (MAGP-LR) degree program: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16-month program for students seeking a focus in global affairs and policy management.</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Delivered in Washington, DC on an alternating weekend schedule.</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Provides advanced education under the guidance of scholars, diplomats, and policymakers.</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Maximum of 20 students who have at least seven years professional experience, ensuring that participants have access to a top-tier, mid-career cohort.</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Program features residency experiences where students participate in policy simulations, attend strategic studies staff rides, and formulate policy work on a bi-weekly basis in the nation’s capital. </a:t>
            </a:r>
          </a:p>
          <a:p>
            <a:pPr marL="742950" marR="0" indent="-285750">
              <a:spcBef>
                <a:spcPts val="0"/>
              </a:spcBef>
              <a:spcAft>
                <a:spcPts val="0"/>
              </a:spcAft>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a:p>
            <a:pPr marL="742950" marR="0" indent="-285750">
              <a:spcBef>
                <a:spcPts val="0"/>
              </a:spcBef>
              <a:spcAft>
                <a:spcPts val="0"/>
              </a:spcAft>
              <a:buFont typeface="Arial" panose="020B0604020202020204" pitchFamily="34" charset="0"/>
              <a:buChar char="•"/>
            </a:pPr>
            <a:r>
              <a:rPr lang="en-US" b="1" dirty="0">
                <a:solidFill>
                  <a:srgbClr val="000000"/>
                </a:solidFill>
                <a:latin typeface="Calibri" panose="020F0502020204030204" pitchFamily="34" charset="0"/>
                <a:ea typeface="Calibri" panose="020F0502020204030204" pitchFamily="34" charset="0"/>
              </a:rPr>
              <a:t>TIME COMMITMENT: Three to four two-day residencies total</a:t>
            </a:r>
            <a:endParaRPr lang="en-US" dirty="0">
              <a:solidFill>
                <a:srgbClr val="000000"/>
              </a:solidFill>
              <a:latin typeface="Calibri" panose="020F0502020204030204" pitchFamily="34" charset="0"/>
              <a:ea typeface="Calibri" panose="020F0502020204030204" pitchFamily="34" charset="0"/>
            </a:endParaRPr>
          </a:p>
        </p:txBody>
      </p:sp>
      <p:pic>
        <p:nvPicPr>
          <p:cNvPr id="6148" name="Picture 4" descr="Johns Hopkins School of Advanced International Studies | SAIS ...">
            <a:extLst>
              <a:ext uri="{FF2B5EF4-FFF2-40B4-BE49-F238E27FC236}">
                <a16:creationId xmlns:a16="http://schemas.microsoft.com/office/drawing/2014/main" id="{99C4EC5E-465E-48C8-84DF-CE3949F8C5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1226" y="235743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366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7386067-748E-4588-8785-9EB96B8647C4}"/>
              </a:ext>
            </a:extLst>
          </p:cNvPr>
          <p:cNvSpPr>
            <a:spLocks noGrp="1"/>
          </p:cNvSpPr>
          <p:nvPr>
            <p:ph type="sldNum" sz="quarter" idx="11"/>
          </p:nvPr>
        </p:nvSpPr>
        <p:spPr/>
        <p:txBody>
          <a:bodyPr/>
          <a:lstStyle/>
          <a:p>
            <a:pPr>
              <a:defRPr/>
            </a:pPr>
            <a:fld id="{9FEE1860-56B9-4B0C-92DF-304D0FB83AC9}" type="slidenum">
              <a:rPr lang="en-US" smtClean="0"/>
              <a:pPr>
                <a:defRPr/>
              </a:pPr>
              <a:t>17</a:t>
            </a:fld>
            <a:endParaRPr lang="en-US"/>
          </a:p>
        </p:txBody>
      </p:sp>
      <p:sp>
        <p:nvSpPr>
          <p:cNvPr id="6" name="Rectangle 5">
            <a:extLst>
              <a:ext uri="{FF2B5EF4-FFF2-40B4-BE49-F238E27FC236}">
                <a16:creationId xmlns:a16="http://schemas.microsoft.com/office/drawing/2014/main" id="{FA0E5BCC-1875-4908-81EF-97D37572DF68}"/>
              </a:ext>
            </a:extLst>
          </p:cNvPr>
          <p:cNvSpPr/>
          <p:nvPr/>
        </p:nvSpPr>
        <p:spPr>
          <a:xfrm>
            <a:off x="0" y="1403382"/>
            <a:ext cx="8309113" cy="4431983"/>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MAGP-LR degree program curriculum and coursework:</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innovative curriculum combines theory and practical application through interactive seminars and experiential learning opportunities to develop student’s expertise in policy and international affairs.</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There are three multi-day residencies in the Washington, DC area designed to challenge students to apply lessons learned from coursework and to build policymaking, negotiation, and leadership skills. </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During the final module of the program, students will work on individual global policy research projects and travel internationally for one week to conduct interviews and site visits. </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Coursework includes: Introduction to International Economics, International Policy, Global Trade and Policy, Strategy and  the Use of Force, Contemporary Issues in American Foreign Policy, International Monetary Policy and Banking, Conflict Management and Negotiations, and Global Policy. </a:t>
            </a:r>
          </a:p>
          <a:p>
            <a:pPr marL="457200" marR="0">
              <a:spcBef>
                <a:spcPts val="0"/>
              </a:spcBef>
              <a:spcAft>
                <a:spcPts val="0"/>
              </a:spcAft>
            </a:pPr>
            <a:endParaRPr lang="en-US" sz="2400" dirty="0"/>
          </a:p>
        </p:txBody>
      </p:sp>
      <p:sp>
        <p:nvSpPr>
          <p:cNvPr id="7" name="Title 1">
            <a:extLst>
              <a:ext uri="{FF2B5EF4-FFF2-40B4-BE49-F238E27FC236}">
                <a16:creationId xmlns:a16="http://schemas.microsoft.com/office/drawing/2014/main" id="{6E11AC3E-FD0C-43F5-A130-4DAAFF638C8D}"/>
              </a:ext>
            </a:extLst>
          </p:cNvPr>
          <p:cNvSpPr>
            <a:spLocks noGrp="1"/>
          </p:cNvSpPr>
          <p:nvPr>
            <p:ph type="title"/>
          </p:nvPr>
        </p:nvSpPr>
        <p:spPr>
          <a:xfrm>
            <a:off x="986472" y="334962"/>
            <a:ext cx="7967027" cy="869952"/>
          </a:xfrm>
        </p:spPr>
        <p:txBody>
          <a:bodyPr/>
          <a:lstStyle/>
          <a:p>
            <a:pPr algn="ctr"/>
            <a:r>
              <a:rPr lang="en-US" sz="2400" dirty="0"/>
              <a:t>Johns Hopkins University –  School of Advanced International Studies (SAIS)</a:t>
            </a:r>
            <a:r>
              <a:rPr lang="en-US" dirty="0"/>
              <a:t/>
            </a:r>
            <a:br>
              <a:rPr lang="en-US" dirty="0"/>
            </a:br>
            <a:endParaRPr lang="en-US" dirty="0"/>
          </a:p>
        </p:txBody>
      </p:sp>
    </p:spTree>
    <p:extLst>
      <p:ext uri="{BB962C8B-B14F-4D97-AF65-F5344CB8AC3E}">
        <p14:creationId xmlns:p14="http://schemas.microsoft.com/office/powerpoint/2010/main" val="1888218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092DE-09FC-4253-ADB7-6E05190202DD}"/>
              </a:ext>
            </a:extLst>
          </p:cNvPr>
          <p:cNvSpPr>
            <a:spLocks noGrp="1"/>
          </p:cNvSpPr>
          <p:nvPr>
            <p:ph type="title"/>
          </p:nvPr>
        </p:nvSpPr>
        <p:spPr>
          <a:xfrm>
            <a:off x="1392238" y="359282"/>
            <a:ext cx="7751762" cy="762000"/>
          </a:xfrm>
        </p:spPr>
        <p:txBody>
          <a:bodyPr/>
          <a:lstStyle/>
          <a:p>
            <a:r>
              <a:rPr lang="en-US" sz="2400" dirty="0"/>
              <a:t>University of California, Los Angeles (UCLA)</a:t>
            </a:r>
            <a:r>
              <a:rPr lang="en-US" dirty="0"/>
              <a:t/>
            </a:r>
            <a:br>
              <a:rPr lang="en-US" dirty="0"/>
            </a:br>
            <a:endParaRPr lang="en-US" dirty="0"/>
          </a:p>
        </p:txBody>
      </p:sp>
      <p:sp>
        <p:nvSpPr>
          <p:cNvPr id="3" name="Slide Number Placeholder 2">
            <a:extLst>
              <a:ext uri="{FF2B5EF4-FFF2-40B4-BE49-F238E27FC236}">
                <a16:creationId xmlns:a16="http://schemas.microsoft.com/office/drawing/2014/main" id="{94A6F9F4-B2DD-417F-981E-3EA9BE94543C}"/>
              </a:ext>
            </a:extLst>
          </p:cNvPr>
          <p:cNvSpPr>
            <a:spLocks noGrp="1"/>
          </p:cNvSpPr>
          <p:nvPr>
            <p:ph type="sldNum" sz="quarter" idx="11"/>
          </p:nvPr>
        </p:nvSpPr>
        <p:spPr/>
        <p:txBody>
          <a:bodyPr/>
          <a:lstStyle/>
          <a:p>
            <a:pPr>
              <a:defRPr/>
            </a:pPr>
            <a:fld id="{9FEE1860-56B9-4B0C-92DF-304D0FB83AC9}" type="slidenum">
              <a:rPr lang="en-US" smtClean="0"/>
              <a:pPr>
                <a:defRPr/>
              </a:pPr>
              <a:t>18</a:t>
            </a:fld>
            <a:endParaRPr lang="en-US"/>
          </a:p>
        </p:txBody>
      </p:sp>
      <p:sp>
        <p:nvSpPr>
          <p:cNvPr id="4" name="Rectangle 3">
            <a:extLst>
              <a:ext uri="{FF2B5EF4-FFF2-40B4-BE49-F238E27FC236}">
                <a16:creationId xmlns:a16="http://schemas.microsoft.com/office/drawing/2014/main" id="{8198D9FB-8F3F-4F38-8F74-A485A971173B}"/>
              </a:ext>
            </a:extLst>
          </p:cNvPr>
          <p:cNvSpPr/>
          <p:nvPr/>
        </p:nvSpPr>
        <p:spPr>
          <a:xfrm>
            <a:off x="0" y="1292827"/>
            <a:ext cx="6331226" cy="4801314"/>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Executive Master of Business Administration-Low Residency (EMBA-LR) degree program: </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22-month curriculum that educates students how to tackle business challenges.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UCLA offers a unique option to pursue an EMBA in bi-weekly or monthly class sessions, allowing cohorts to experience different frequency/intensity of curriculums in a larger university setting.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EMBA’s cohort ensures a small student team represented by experts in accounting/finance, sales/marketing, technology/engineering, military/leadership and health care/law.</a:t>
            </a:r>
          </a:p>
          <a:p>
            <a:pPr marL="742950" marR="0" indent="-285750">
              <a:spcBef>
                <a:spcPts val="0"/>
              </a:spcBef>
              <a:spcAft>
                <a:spcPts val="0"/>
              </a:spcAft>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a:p>
            <a:pPr marL="742950" marR="0" indent="-285750">
              <a:spcBef>
                <a:spcPts val="0"/>
              </a:spcBef>
              <a:spcAft>
                <a:spcPts val="0"/>
              </a:spcAft>
              <a:buFont typeface="Arial" panose="020B0604020202020204" pitchFamily="34" charset="0"/>
              <a:buChar char="•"/>
            </a:pPr>
            <a:r>
              <a:rPr lang="en-US" b="1" dirty="0">
                <a:solidFill>
                  <a:srgbClr val="000000"/>
                </a:solidFill>
                <a:latin typeface="Calibri" panose="020F0502020204030204" pitchFamily="34" charset="0"/>
                <a:ea typeface="Calibri" panose="020F0502020204030204" pitchFamily="34" charset="0"/>
              </a:rPr>
              <a:t>TIME COMMITMENT: One weekend a month</a:t>
            </a:r>
          </a:p>
          <a:p>
            <a:pPr marL="457200" marR="0">
              <a:spcBef>
                <a:spcPts val="0"/>
              </a:spcBef>
              <a:spcAft>
                <a:spcPts val="0"/>
              </a:spcAft>
            </a:pPr>
            <a:endParaRPr lang="en-US" dirty="0">
              <a:solidFill>
                <a:srgbClr val="000000"/>
              </a:solidFill>
              <a:latin typeface="Calibri" panose="020F0502020204030204" pitchFamily="34" charset="0"/>
              <a:ea typeface="Calibri" panose="020F0502020204030204" pitchFamily="34" charset="0"/>
            </a:endParaRPr>
          </a:p>
        </p:txBody>
      </p:sp>
      <p:pic>
        <p:nvPicPr>
          <p:cNvPr id="5122" name="Picture 2" descr="University of California, Los Angeles - Wikipedia">
            <a:extLst>
              <a:ext uri="{FF2B5EF4-FFF2-40B4-BE49-F238E27FC236}">
                <a16:creationId xmlns:a16="http://schemas.microsoft.com/office/drawing/2014/main" id="{CDF0ACF8-026F-4941-9BB5-9FEB4B1CB3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31226" y="2397918"/>
            <a:ext cx="2062163" cy="206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7975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7386067-748E-4588-8785-9EB96B8647C4}"/>
              </a:ext>
            </a:extLst>
          </p:cNvPr>
          <p:cNvSpPr>
            <a:spLocks noGrp="1"/>
          </p:cNvSpPr>
          <p:nvPr>
            <p:ph type="sldNum" sz="quarter" idx="11"/>
          </p:nvPr>
        </p:nvSpPr>
        <p:spPr/>
        <p:txBody>
          <a:bodyPr/>
          <a:lstStyle/>
          <a:p>
            <a:pPr>
              <a:defRPr/>
            </a:pPr>
            <a:fld id="{9FEE1860-56B9-4B0C-92DF-304D0FB83AC9}" type="slidenum">
              <a:rPr lang="en-US" smtClean="0"/>
              <a:pPr>
                <a:defRPr/>
              </a:pPr>
              <a:t>19</a:t>
            </a:fld>
            <a:endParaRPr lang="en-US"/>
          </a:p>
        </p:txBody>
      </p:sp>
      <p:sp>
        <p:nvSpPr>
          <p:cNvPr id="6" name="Rectangle 5">
            <a:extLst>
              <a:ext uri="{FF2B5EF4-FFF2-40B4-BE49-F238E27FC236}">
                <a16:creationId xmlns:a16="http://schemas.microsoft.com/office/drawing/2014/main" id="{76B2A882-A1E2-4147-BE17-8CBD96D17F35}"/>
              </a:ext>
            </a:extLst>
          </p:cNvPr>
          <p:cNvSpPr/>
          <p:nvPr/>
        </p:nvSpPr>
        <p:spPr>
          <a:xfrm>
            <a:off x="0" y="1613799"/>
            <a:ext cx="8289235" cy="3231654"/>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EMBA-LR degree program curriculum and coursework:</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Leadership Foundations starts with the opening one-week residential experience and continues throughout the 22-month Executive MBA program.</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Focuses on developing leadership skills within students and addresses practical decision-making challenges. </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Students learn to recognize cognitive biases in themselves and in others, and gain skills to re-calibrate group dynamics in order to achieve better results.</a:t>
            </a:r>
            <a:endParaRPr lang="en-US" sz="2400" dirty="0"/>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Coursework includes: Leadership Foundations, Data and Decisions, Organizational Behavior, Financial Accounting, Economic Analysis for Managers, Marketing Strategy &amp; Policy, Introduction to Strategic Management Research.</a:t>
            </a:r>
          </a:p>
        </p:txBody>
      </p:sp>
      <p:sp>
        <p:nvSpPr>
          <p:cNvPr id="7" name="Title 1">
            <a:extLst>
              <a:ext uri="{FF2B5EF4-FFF2-40B4-BE49-F238E27FC236}">
                <a16:creationId xmlns:a16="http://schemas.microsoft.com/office/drawing/2014/main" id="{50DFC015-7665-4B39-8F31-DE85C26CEF90}"/>
              </a:ext>
            </a:extLst>
          </p:cNvPr>
          <p:cNvSpPr>
            <a:spLocks noGrp="1"/>
          </p:cNvSpPr>
          <p:nvPr>
            <p:ph type="title"/>
          </p:nvPr>
        </p:nvSpPr>
        <p:spPr>
          <a:xfrm>
            <a:off x="1091249" y="449263"/>
            <a:ext cx="7751762" cy="762000"/>
          </a:xfrm>
        </p:spPr>
        <p:txBody>
          <a:bodyPr/>
          <a:lstStyle/>
          <a:p>
            <a:r>
              <a:rPr lang="en-US" sz="2400" dirty="0"/>
              <a:t>University of California, Los Angeles (UCLA)</a:t>
            </a:r>
            <a:r>
              <a:rPr lang="en-US" dirty="0"/>
              <a:t/>
            </a:r>
            <a:br>
              <a:rPr lang="en-US" dirty="0"/>
            </a:br>
            <a:endParaRPr lang="en-US" dirty="0"/>
          </a:p>
        </p:txBody>
      </p:sp>
    </p:spTree>
    <p:extLst>
      <p:ext uri="{BB962C8B-B14F-4D97-AF65-F5344CB8AC3E}">
        <p14:creationId xmlns:p14="http://schemas.microsoft.com/office/powerpoint/2010/main" val="542776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07D99-4A8C-4A8E-BA91-3DE302CA8CAF}"/>
              </a:ext>
            </a:extLst>
          </p:cNvPr>
          <p:cNvSpPr>
            <a:spLocks noGrp="1"/>
          </p:cNvSpPr>
          <p:nvPr>
            <p:ph type="title"/>
          </p:nvPr>
        </p:nvSpPr>
        <p:spPr>
          <a:xfrm>
            <a:off x="1015048" y="468312"/>
            <a:ext cx="7751762" cy="762000"/>
          </a:xfrm>
        </p:spPr>
        <p:txBody>
          <a:bodyPr/>
          <a:lstStyle/>
          <a:p>
            <a:r>
              <a:rPr lang="en-US" sz="2400" dirty="0"/>
              <a:t>University of California, San Diego (UCSD)</a:t>
            </a:r>
            <a:r>
              <a:rPr lang="en-US" dirty="0"/>
              <a:t/>
            </a:r>
            <a:br>
              <a:rPr lang="en-US" dirty="0"/>
            </a:br>
            <a:endParaRPr lang="en-US" dirty="0"/>
          </a:p>
        </p:txBody>
      </p:sp>
      <p:sp>
        <p:nvSpPr>
          <p:cNvPr id="3" name="Slide Number Placeholder 2">
            <a:extLst>
              <a:ext uri="{FF2B5EF4-FFF2-40B4-BE49-F238E27FC236}">
                <a16:creationId xmlns:a16="http://schemas.microsoft.com/office/drawing/2014/main" id="{014CEF48-AFE2-4BB3-9B39-CC42F0AC7D3E}"/>
              </a:ext>
            </a:extLst>
          </p:cNvPr>
          <p:cNvSpPr>
            <a:spLocks noGrp="1"/>
          </p:cNvSpPr>
          <p:nvPr>
            <p:ph type="sldNum" sz="quarter" idx="11"/>
          </p:nvPr>
        </p:nvSpPr>
        <p:spPr/>
        <p:txBody>
          <a:bodyPr/>
          <a:lstStyle/>
          <a:p>
            <a:pPr>
              <a:defRPr/>
            </a:pPr>
            <a:fld id="{9FEE1860-56B9-4B0C-92DF-304D0FB83AC9}" type="slidenum">
              <a:rPr lang="en-US" smtClean="0"/>
              <a:pPr>
                <a:defRPr/>
              </a:pPr>
              <a:t>20</a:t>
            </a:fld>
            <a:endParaRPr lang="en-US"/>
          </a:p>
        </p:txBody>
      </p:sp>
      <p:sp>
        <p:nvSpPr>
          <p:cNvPr id="4" name="Rectangle 3">
            <a:extLst>
              <a:ext uri="{FF2B5EF4-FFF2-40B4-BE49-F238E27FC236}">
                <a16:creationId xmlns:a16="http://schemas.microsoft.com/office/drawing/2014/main" id="{9933FF4A-D159-4042-86E7-E988FB1A2FAD}"/>
              </a:ext>
            </a:extLst>
          </p:cNvPr>
          <p:cNvSpPr/>
          <p:nvPr/>
        </p:nvSpPr>
        <p:spPr>
          <a:xfrm>
            <a:off x="0" y="1288064"/>
            <a:ext cx="6331226" cy="4801314"/>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Master of Advanced Studies in International Affairs, Strategic Studies-Low Residency (MASIA-LR) degree program: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UCSD offers two strategic studies degrees focused on:</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Great power competition (Chinese) economics and foreign policy.</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Science, technology, engineering, and mathematics (STEM). </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Students who are enrolled full time complete the degree in a nine-month academic year. </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A part-time enrollment option (2 academic years) is also available to professionals with flexible work schedules.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Combines an upper-level national security curriculum with education on current and future great power competitors, while also leveraging STEM discipline strengths.</a:t>
            </a:r>
          </a:p>
        </p:txBody>
      </p:sp>
      <p:pic>
        <p:nvPicPr>
          <p:cNvPr id="4098" name="Picture 2" descr="University of California, San Diego - Wikipedia">
            <a:extLst>
              <a:ext uri="{FF2B5EF4-FFF2-40B4-BE49-F238E27FC236}">
                <a16:creationId xmlns:a16="http://schemas.microsoft.com/office/drawing/2014/main" id="{89716E3A-8242-43D7-B141-5F3B151752A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31226" y="2298101"/>
            <a:ext cx="1950244" cy="1950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041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7386067-748E-4588-8785-9EB96B8647C4}"/>
              </a:ext>
            </a:extLst>
          </p:cNvPr>
          <p:cNvSpPr>
            <a:spLocks noGrp="1"/>
          </p:cNvSpPr>
          <p:nvPr>
            <p:ph type="sldNum" sz="quarter" idx="11"/>
          </p:nvPr>
        </p:nvSpPr>
        <p:spPr/>
        <p:txBody>
          <a:bodyPr/>
          <a:lstStyle/>
          <a:p>
            <a:pPr>
              <a:defRPr/>
            </a:pPr>
            <a:fld id="{9FEE1860-56B9-4B0C-92DF-304D0FB83AC9}" type="slidenum">
              <a:rPr lang="en-US" smtClean="0"/>
              <a:pPr>
                <a:defRPr/>
              </a:pPr>
              <a:t>21</a:t>
            </a:fld>
            <a:endParaRPr lang="en-US"/>
          </a:p>
        </p:txBody>
      </p:sp>
      <p:sp>
        <p:nvSpPr>
          <p:cNvPr id="6" name="Rectangle 5">
            <a:extLst>
              <a:ext uri="{FF2B5EF4-FFF2-40B4-BE49-F238E27FC236}">
                <a16:creationId xmlns:a16="http://schemas.microsoft.com/office/drawing/2014/main" id="{E8042B38-95F9-45DC-91D7-13E3F2E9E91E}"/>
              </a:ext>
            </a:extLst>
          </p:cNvPr>
          <p:cNvSpPr/>
          <p:nvPr/>
        </p:nvSpPr>
        <p:spPr>
          <a:xfrm>
            <a:off x="0" y="1612833"/>
            <a:ext cx="8229600" cy="3693319"/>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MASIA-LR degree program curriculum and coursework:</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Master of Advanced Studies in International Affairs core curriculum is designed to integrate the diverse subject areas of international management, politics, economics and comparative public policy.</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curriculum consists of 12 courses (48 degree units). </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Two specially designed courses, offered during the fall quarter, are devoted to the politics and economics of the Pacific region and provide a solid foundation in the study of international affairs. </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capstone course, offered in the spring quarter, provides an integrative analytical exercise culminating in an written report and oral presentation</a:t>
            </a:r>
            <a:r>
              <a:rPr lang="en-US" dirty="0" smtClean="0">
                <a:solidFill>
                  <a:srgbClr val="000000"/>
                </a:solidFill>
                <a:latin typeface="Calibri" panose="020F0502020204030204" pitchFamily="34" charset="0"/>
                <a:ea typeface="Calibri" panose="020F0502020204030204" pitchFamily="34" charset="0"/>
              </a:rPr>
              <a:t>.</a:t>
            </a:r>
          </a:p>
          <a:p>
            <a:pPr marL="742950" lvl="0" indent="-285750">
              <a:buFont typeface="Arial" panose="020B0604020202020204" pitchFamily="34" charset="0"/>
              <a:buChar char="•"/>
            </a:pPr>
            <a:endParaRPr lang="en-US" sz="2400" dirty="0">
              <a:solidFill>
                <a:srgbClr val="000000"/>
              </a:solidFill>
              <a:latin typeface="Calibri" panose="020F0502020204030204" pitchFamily="34" charset="0"/>
            </a:endParaRPr>
          </a:p>
          <a:p>
            <a:pPr marL="742950" lvl="0" indent="-285750">
              <a:buFont typeface="Arial" panose="020B0604020202020204" pitchFamily="34" charset="0"/>
              <a:buChar char="•"/>
            </a:pPr>
            <a:r>
              <a:rPr lang="en-US" sz="2400" dirty="0" smtClean="0">
                <a:solidFill>
                  <a:srgbClr val="000000"/>
                </a:solidFill>
                <a:latin typeface="Calibri" panose="020F0502020204030204" pitchFamily="34" charset="0"/>
              </a:rPr>
              <a:t>TIME COMMITMENT: Two nights of class per week</a:t>
            </a:r>
            <a:endParaRPr lang="en-US" sz="2400" dirty="0"/>
          </a:p>
        </p:txBody>
      </p:sp>
      <p:sp>
        <p:nvSpPr>
          <p:cNvPr id="7" name="Title 1">
            <a:extLst>
              <a:ext uri="{FF2B5EF4-FFF2-40B4-BE49-F238E27FC236}">
                <a16:creationId xmlns:a16="http://schemas.microsoft.com/office/drawing/2014/main" id="{92E5C515-728D-4F6C-817D-852A9DEA18B1}"/>
              </a:ext>
            </a:extLst>
          </p:cNvPr>
          <p:cNvSpPr>
            <a:spLocks noGrp="1"/>
          </p:cNvSpPr>
          <p:nvPr>
            <p:ph type="title"/>
          </p:nvPr>
        </p:nvSpPr>
        <p:spPr>
          <a:xfrm>
            <a:off x="1512004" y="428555"/>
            <a:ext cx="7751762" cy="762000"/>
          </a:xfrm>
        </p:spPr>
        <p:txBody>
          <a:bodyPr/>
          <a:lstStyle/>
          <a:p>
            <a:r>
              <a:rPr lang="en-US" sz="2400" dirty="0"/>
              <a:t>University of California, San Diego (UCSD)</a:t>
            </a:r>
            <a:r>
              <a:rPr lang="en-US" dirty="0"/>
              <a:t/>
            </a:r>
            <a:br>
              <a:rPr lang="en-US" dirty="0"/>
            </a:br>
            <a:endParaRPr lang="en-US" dirty="0"/>
          </a:p>
        </p:txBody>
      </p:sp>
    </p:spTree>
    <p:extLst>
      <p:ext uri="{BB962C8B-B14F-4D97-AF65-F5344CB8AC3E}">
        <p14:creationId xmlns:p14="http://schemas.microsoft.com/office/powerpoint/2010/main" val="591886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833D3-FAA2-48AC-A829-6B404762B178}"/>
              </a:ext>
            </a:extLst>
          </p:cNvPr>
          <p:cNvSpPr>
            <a:spLocks noGrp="1"/>
          </p:cNvSpPr>
          <p:nvPr>
            <p:ph type="title"/>
          </p:nvPr>
        </p:nvSpPr>
        <p:spPr>
          <a:xfrm>
            <a:off x="1219836" y="411163"/>
            <a:ext cx="7751762" cy="762000"/>
          </a:xfrm>
        </p:spPr>
        <p:txBody>
          <a:bodyPr/>
          <a:lstStyle/>
          <a:p>
            <a:r>
              <a:rPr lang="en-US" dirty="0"/>
              <a:t>University of Washington</a:t>
            </a:r>
            <a:br>
              <a:rPr lang="en-US" dirty="0"/>
            </a:br>
            <a:endParaRPr lang="en-US" dirty="0"/>
          </a:p>
        </p:txBody>
      </p:sp>
      <p:sp>
        <p:nvSpPr>
          <p:cNvPr id="3" name="Slide Number Placeholder 2">
            <a:extLst>
              <a:ext uri="{FF2B5EF4-FFF2-40B4-BE49-F238E27FC236}">
                <a16:creationId xmlns:a16="http://schemas.microsoft.com/office/drawing/2014/main" id="{1897C76F-DCB0-41F8-B5AD-289AEFC7400C}"/>
              </a:ext>
            </a:extLst>
          </p:cNvPr>
          <p:cNvSpPr>
            <a:spLocks noGrp="1"/>
          </p:cNvSpPr>
          <p:nvPr>
            <p:ph type="sldNum" sz="quarter" idx="11"/>
          </p:nvPr>
        </p:nvSpPr>
        <p:spPr/>
        <p:txBody>
          <a:bodyPr/>
          <a:lstStyle/>
          <a:p>
            <a:pPr>
              <a:defRPr/>
            </a:pPr>
            <a:fld id="{9FEE1860-56B9-4B0C-92DF-304D0FB83AC9}" type="slidenum">
              <a:rPr lang="en-US" smtClean="0"/>
              <a:pPr>
                <a:defRPr/>
              </a:pPr>
              <a:t>22</a:t>
            </a:fld>
            <a:endParaRPr lang="en-US"/>
          </a:p>
        </p:txBody>
      </p:sp>
      <p:sp>
        <p:nvSpPr>
          <p:cNvPr id="4" name="Rectangle 3">
            <a:extLst>
              <a:ext uri="{FF2B5EF4-FFF2-40B4-BE49-F238E27FC236}">
                <a16:creationId xmlns:a16="http://schemas.microsoft.com/office/drawing/2014/main" id="{9FEDEFE1-80D4-49FD-8A50-1F7D386922D3}"/>
              </a:ext>
            </a:extLst>
          </p:cNvPr>
          <p:cNvSpPr/>
          <p:nvPr/>
        </p:nvSpPr>
        <p:spPr>
          <a:xfrm>
            <a:off x="0" y="1288064"/>
            <a:ext cx="6331226" cy="5355312"/>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Master of Arts</a:t>
            </a:r>
            <a:r>
              <a:rPr lang="en-US" sz="2400" dirty="0">
                <a:solidFill>
                  <a:srgbClr val="000000"/>
                </a:solidFill>
                <a:latin typeface="Calibri" panose="020F0502020204030204" pitchFamily="34" charset="0"/>
                <a:ea typeface="Calibri" panose="020F0502020204030204" pitchFamily="34" charset="0"/>
              </a:rPr>
              <a:t> </a:t>
            </a:r>
            <a:r>
              <a:rPr lang="en-US" sz="2400" b="1" dirty="0">
                <a:solidFill>
                  <a:srgbClr val="000000"/>
                </a:solidFill>
                <a:latin typeface="Calibri" panose="020F0502020204030204" pitchFamily="34" charset="0"/>
                <a:ea typeface="Calibri" panose="020F0502020204030204" pitchFamily="34" charset="0"/>
              </a:rPr>
              <a:t>in Applied International Studies, Public Administration</a:t>
            </a:r>
            <a:r>
              <a:rPr lang="en-US" sz="2400" b="1" dirty="0">
                <a:latin typeface="Calibri" panose="020F0502020204030204" pitchFamily="34" charset="0"/>
                <a:ea typeface="Calibri" panose="020F0502020204030204" pitchFamily="34" charset="0"/>
              </a:rPr>
              <a:t>-Low Residency (MAAIS-LR) degree program:</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Students choose between a 10-month, intensive full-time program and a two-year, part-time offering.</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Master of Arts in Applied International Studies (MAAIS) consists of 58 credits, including a mix of MAAIS and Jackson School core and elective courses (35 credits), UW elective courses (10 credits); a three-quarter Professional Development Practicum; a two-quarter Applied Research Client Project (9 credits); and a Crisis Negotiation exercise (4 credits).</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Program is taught and influenced by the MAAIS Civic Council, which is comprised of key corporate, nongovernmental, political, and security sector figures from companies and organizations. No other program has an advisory council like this institution.</a:t>
            </a:r>
          </a:p>
          <a:p>
            <a:pPr marL="742950" indent="-285750">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p:txBody>
      </p:sp>
      <p:pic>
        <p:nvPicPr>
          <p:cNvPr id="3074" name="Picture 2" descr="UW logos | UW Brand">
            <a:extLst>
              <a:ext uri="{FF2B5EF4-FFF2-40B4-BE49-F238E27FC236}">
                <a16:creationId xmlns:a16="http://schemas.microsoft.com/office/drawing/2014/main" id="{18BD5844-0B0D-478A-9D0D-14AE345DC2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1226" y="2625439"/>
            <a:ext cx="2386813" cy="1607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254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7386067-748E-4588-8785-9EB96B8647C4}"/>
              </a:ext>
            </a:extLst>
          </p:cNvPr>
          <p:cNvSpPr>
            <a:spLocks noGrp="1"/>
          </p:cNvSpPr>
          <p:nvPr>
            <p:ph type="sldNum" sz="quarter" idx="11"/>
          </p:nvPr>
        </p:nvSpPr>
        <p:spPr/>
        <p:txBody>
          <a:bodyPr/>
          <a:lstStyle/>
          <a:p>
            <a:pPr>
              <a:defRPr/>
            </a:pPr>
            <a:fld id="{9FEE1860-56B9-4B0C-92DF-304D0FB83AC9}" type="slidenum">
              <a:rPr lang="en-US" smtClean="0"/>
              <a:pPr>
                <a:defRPr/>
              </a:pPr>
              <a:t>23</a:t>
            </a:fld>
            <a:endParaRPr lang="en-US"/>
          </a:p>
        </p:txBody>
      </p:sp>
      <p:sp>
        <p:nvSpPr>
          <p:cNvPr id="7" name="Rectangle 6">
            <a:extLst>
              <a:ext uri="{FF2B5EF4-FFF2-40B4-BE49-F238E27FC236}">
                <a16:creationId xmlns:a16="http://schemas.microsoft.com/office/drawing/2014/main" id="{7E51C99F-6654-48D9-BF10-9026633E3642}"/>
              </a:ext>
            </a:extLst>
          </p:cNvPr>
          <p:cNvSpPr/>
          <p:nvPr/>
        </p:nvSpPr>
        <p:spPr>
          <a:xfrm>
            <a:off x="0" y="1372144"/>
            <a:ext cx="8259417" cy="4339650"/>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MAAIS-LR degree program curriculum and coursework:</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MAAIS curriculum draws on the Jackson School’s strengths — world-class faculty and a commitment to interdisciplinary and comparative teaching on the world’s regions, cultures and languages.</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Through coursework and other activities, students will engage with global practitioners and Civic Council members who represent leading international companies and organizations influencing global policy and decision-making.</a:t>
            </a:r>
          </a:p>
          <a:p>
            <a:pPr marL="74295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The program curriculum provides a holistic approach to international affairs, integrating and exploring the intersections of diplomacy, development, security and business.</a:t>
            </a:r>
          </a:p>
          <a:p>
            <a:pPr marL="742950" lvl="0" indent="-285750">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Program coursework including media training, advocacy, risk assessment, public speaking, policy writing and crisis decision making.</a:t>
            </a:r>
          </a:p>
          <a:p>
            <a:pPr marL="742950" lvl="0" indent="-285750">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a:p>
            <a:pPr marL="742950" lvl="0" indent="-285750">
              <a:buFont typeface="Arial" panose="020B0604020202020204" pitchFamily="34" charset="0"/>
              <a:buChar char="•"/>
            </a:pPr>
            <a:r>
              <a:rPr lang="en-US" b="1" dirty="0">
                <a:solidFill>
                  <a:srgbClr val="000000"/>
                </a:solidFill>
                <a:latin typeface="Calibri" panose="020F0502020204030204" pitchFamily="34" charset="0"/>
                <a:ea typeface="Calibri" panose="020F0502020204030204" pitchFamily="34" charset="0"/>
              </a:rPr>
              <a:t>TIME COMMITMENT: One weekend (Friday-Sunday) every four to six weeks.</a:t>
            </a:r>
          </a:p>
          <a:p>
            <a:pPr marL="742950" lvl="0" indent="-285750">
              <a:buFont typeface="Arial" panose="020B0604020202020204" pitchFamily="34" charset="0"/>
              <a:buChar char="•"/>
            </a:pPr>
            <a:endParaRPr lang="en-US" dirty="0">
              <a:solidFill>
                <a:srgbClr val="000000"/>
              </a:solidFill>
              <a:latin typeface="Calibri" panose="020F0502020204030204" pitchFamily="34" charset="0"/>
              <a:ea typeface="Calibri" panose="020F0502020204030204" pitchFamily="34" charset="0"/>
            </a:endParaRPr>
          </a:p>
        </p:txBody>
      </p:sp>
      <p:sp>
        <p:nvSpPr>
          <p:cNvPr id="8" name="Title 1">
            <a:extLst>
              <a:ext uri="{FF2B5EF4-FFF2-40B4-BE49-F238E27FC236}">
                <a16:creationId xmlns:a16="http://schemas.microsoft.com/office/drawing/2014/main" id="{5D901BE8-ADCA-4F28-851A-74BBDB35D529}"/>
              </a:ext>
            </a:extLst>
          </p:cNvPr>
          <p:cNvSpPr>
            <a:spLocks noGrp="1"/>
          </p:cNvSpPr>
          <p:nvPr>
            <p:ph type="title"/>
          </p:nvPr>
        </p:nvSpPr>
        <p:spPr>
          <a:xfrm>
            <a:off x="2104419" y="351528"/>
            <a:ext cx="7751762" cy="762000"/>
          </a:xfrm>
        </p:spPr>
        <p:txBody>
          <a:bodyPr/>
          <a:lstStyle/>
          <a:p>
            <a:r>
              <a:rPr lang="en-US" dirty="0"/>
              <a:t>University of Washington</a:t>
            </a:r>
            <a:br>
              <a:rPr lang="en-US" dirty="0"/>
            </a:br>
            <a:endParaRPr lang="en-US" dirty="0"/>
          </a:p>
        </p:txBody>
      </p:sp>
    </p:spTree>
    <p:extLst>
      <p:ext uri="{BB962C8B-B14F-4D97-AF65-F5344CB8AC3E}">
        <p14:creationId xmlns:p14="http://schemas.microsoft.com/office/powerpoint/2010/main" val="2262837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Naval Postgraduate School</a:t>
            </a:r>
          </a:p>
        </p:txBody>
      </p:sp>
      <p:sp>
        <p:nvSpPr>
          <p:cNvPr id="2" name="Slide Number Placeholder 1"/>
          <p:cNvSpPr>
            <a:spLocks noGrp="1"/>
          </p:cNvSpPr>
          <p:nvPr>
            <p:ph type="sldNum" sz="quarter" idx="11"/>
          </p:nvPr>
        </p:nvSpPr>
        <p:spPr/>
        <p:txBody>
          <a:bodyPr/>
          <a:lstStyle/>
          <a:p>
            <a:pPr>
              <a:defRPr/>
            </a:pPr>
            <a:fld id="{9FEE1860-56B9-4B0C-92DF-304D0FB83AC9}" type="slidenum">
              <a:rPr lang="en-US" smtClean="0"/>
              <a:pPr>
                <a:defRPr/>
              </a:pPr>
              <a:t>24</a:t>
            </a:fld>
            <a:endParaRPr lang="en-US"/>
          </a:p>
        </p:txBody>
      </p:sp>
      <p:sp>
        <p:nvSpPr>
          <p:cNvPr id="6" name="Rectangle 5"/>
          <p:cNvSpPr/>
          <p:nvPr/>
        </p:nvSpPr>
        <p:spPr>
          <a:xfrm>
            <a:off x="0" y="1288064"/>
            <a:ext cx="6331226" cy="4524315"/>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Executive Master of Business Administration-Low Residency (EMBA-LR) degree program: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2- year cohort-based Master’s Degree of Business Administration.</a:t>
            </a:r>
          </a:p>
          <a:p>
            <a:pPr marL="742950" marR="0" indent="-285750">
              <a:spcBef>
                <a:spcPts val="0"/>
              </a:spcBef>
              <a:spcAft>
                <a:spcPts val="0"/>
              </a:spcAft>
              <a:buFont typeface="Arial" panose="020B0604020202020204" pitchFamily="34" charset="0"/>
              <a:buChar char="•"/>
            </a:pPr>
            <a:r>
              <a:rPr lang="en-US" b="1" dirty="0">
                <a:solidFill>
                  <a:srgbClr val="000000"/>
                </a:solidFill>
                <a:latin typeface="Calibri" panose="020F0502020204030204" pitchFamily="34" charset="0"/>
                <a:ea typeface="Calibri" panose="020F0502020204030204" pitchFamily="34" charset="0"/>
              </a:rPr>
              <a:t>6 one-week residential instruction periods at NPS (one week in March, June, and September of each year).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Collaborative nonresident coursework throughout the year using distributed learning.</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Full-time resident NPS faculty members lead online learning and in-person during team-based instruction when on campus.   </a:t>
            </a:r>
            <a:endParaRPr lang="en-US" sz="1600" dirty="0">
              <a:latin typeface="Calibri" panose="020F0502020204030204" pitchFamily="34" charset="0"/>
              <a:ea typeface="Calibri" panose="020F0502020204030204" pitchFamily="34" charset="0"/>
            </a:endParaRP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Fully accredited by AACSB, the flagship international accrediting body for schools of business and management.</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1226" y="2664396"/>
            <a:ext cx="2581275" cy="1771650"/>
          </a:xfrm>
          <a:prstGeom prst="rect">
            <a:avLst/>
          </a:prstGeom>
        </p:spPr>
      </p:pic>
    </p:spTree>
    <p:extLst>
      <p:ext uri="{BB962C8B-B14F-4D97-AF65-F5344CB8AC3E}">
        <p14:creationId xmlns:p14="http://schemas.microsoft.com/office/powerpoint/2010/main" val="1396698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Naval Postgraduate School</a:t>
            </a:r>
          </a:p>
        </p:txBody>
      </p:sp>
      <p:sp>
        <p:nvSpPr>
          <p:cNvPr id="2" name="Slide Number Placeholder 1"/>
          <p:cNvSpPr>
            <a:spLocks noGrp="1"/>
          </p:cNvSpPr>
          <p:nvPr>
            <p:ph type="sldNum" sz="quarter" idx="11"/>
          </p:nvPr>
        </p:nvSpPr>
        <p:spPr/>
        <p:txBody>
          <a:bodyPr/>
          <a:lstStyle/>
          <a:p>
            <a:pPr>
              <a:defRPr/>
            </a:pPr>
            <a:fld id="{9FEE1860-56B9-4B0C-92DF-304D0FB83AC9}" type="slidenum">
              <a:rPr lang="en-US" smtClean="0"/>
              <a:pPr>
                <a:defRPr/>
              </a:pPr>
              <a:t>25</a:t>
            </a:fld>
            <a:endParaRPr lang="en-US"/>
          </a:p>
        </p:txBody>
      </p:sp>
      <p:sp>
        <p:nvSpPr>
          <p:cNvPr id="6" name="Rectangle 5"/>
          <p:cNvSpPr/>
          <p:nvPr/>
        </p:nvSpPr>
        <p:spPr>
          <a:xfrm>
            <a:off x="0" y="1268186"/>
            <a:ext cx="8725989" cy="3877985"/>
          </a:xfrm>
          <a:prstGeom prst="rect">
            <a:avLst/>
          </a:prstGeom>
        </p:spPr>
        <p:txBody>
          <a:bodyPr wrap="square">
            <a:spAutoFit/>
          </a:bodyPr>
          <a:lstStyle/>
          <a:p>
            <a:pPr marL="457200" marR="0">
              <a:spcBef>
                <a:spcPts val="0"/>
              </a:spcBef>
              <a:spcAft>
                <a:spcPts val="0"/>
              </a:spcAft>
            </a:pPr>
            <a:r>
              <a:rPr lang="en-US" sz="2400" b="1" dirty="0">
                <a:latin typeface="Calibri" panose="020F0502020204030204" pitchFamily="34" charset="0"/>
                <a:ea typeface="Calibri" panose="020F0502020204030204" pitchFamily="34" charset="0"/>
              </a:rPr>
              <a:t>EMBA-LR degree program curriculum and coursework </a:t>
            </a:r>
          </a:p>
          <a:p>
            <a:pPr marL="457200" marR="0">
              <a:spcBef>
                <a:spcPts val="0"/>
              </a:spcBef>
              <a:spcAft>
                <a:spcPts val="0"/>
              </a:spcAft>
            </a:pPr>
            <a:r>
              <a:rPr lang="en-US" sz="2400" b="1" dirty="0">
                <a:latin typeface="Calibri" panose="020F0502020204030204" pitchFamily="34" charset="0"/>
                <a:ea typeface="Calibri" panose="020F0502020204030204" pitchFamily="34" charset="0"/>
              </a:rPr>
              <a:t>(Fall 2021):</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Coursework includes defense finance, acquisition, human resources, data analysis methods, and technology tools to develop analytical and resource management prowess.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Curriculum includes business innovation and leading research in each subject further preparing students to lead their Naval organizations. </a:t>
            </a:r>
          </a:p>
          <a:p>
            <a:pPr marL="742950" marR="0" indent="-285750">
              <a:spcBef>
                <a:spcPts val="0"/>
              </a:spcBef>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Students may also obtain a graduate certificate in:</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Defense-oriented specializations related to warfighting (e.g., cyber, operational logistics).</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Decision making (e.g., data science, cost-benefit analysis).</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Leadership (e.g., innovation management, strategic leadership).</a:t>
            </a:r>
          </a:p>
          <a:p>
            <a:pPr marL="1200150" lvl="1" indent="-285750">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rPr>
              <a:t>Resource management (e.g., acquisition, financial management).  </a:t>
            </a:r>
            <a:endParaRPr lang="en-US" sz="16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008439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Straight Connector 103"/>
          <p:cNvCxnSpPr/>
          <p:nvPr/>
        </p:nvCxnSpPr>
        <p:spPr>
          <a:xfrm flipV="1">
            <a:off x="5015221" y="4650537"/>
            <a:ext cx="3795828" cy="3177"/>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a:xfrm>
            <a:off x="1163638" y="122238"/>
            <a:ext cx="7751762" cy="762000"/>
          </a:xfrm>
        </p:spPr>
        <p:txBody>
          <a:bodyPr/>
          <a:lstStyle/>
          <a:p>
            <a:r>
              <a:rPr lang="en-US" sz="2800" dirty="0"/>
              <a:t>Low-residency Graduate Education Program</a:t>
            </a:r>
          </a:p>
        </p:txBody>
      </p:sp>
      <p:sp>
        <p:nvSpPr>
          <p:cNvPr id="4" name="Slide Number Placeholder 3"/>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EDEEA7-055A-4C98-A5DC-AA8797FB2D8F}" type="slidenum">
              <a:rPr kumimoji="0" lang="en-US" sz="9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9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Rectangle 5"/>
          <p:cNvSpPr/>
          <p:nvPr/>
        </p:nvSpPr>
        <p:spPr>
          <a:xfrm>
            <a:off x="288236" y="1066155"/>
            <a:ext cx="4273825" cy="209288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What is the Low-residency Graduate Education Program (LGEP)?</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The LGEP allows Naval officers to pursue world-class low-residency graduate education in strategy, management and international relations in their current duty station, minimizing disruption to operational tempo and career progression.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Unlike traditional graduate education, low-residency programs typically require a student to spend limited</a:t>
            </a:r>
            <a:r>
              <a:rPr kumimoji="0" lang="en-US" sz="1100" b="0" i="0" u="none" strike="noStrike" kern="1200" cap="none" spc="0" normalizeH="0" noProof="0" dirty="0">
                <a:ln>
                  <a:noFill/>
                </a:ln>
                <a:solidFill>
                  <a:srgbClr val="000000"/>
                </a:solidFill>
                <a:effectLst/>
                <a:uLnTx/>
                <a:uFillTx/>
                <a:latin typeface="Arial" panose="020B0604020202020204" pitchFamily="34" charset="0"/>
                <a:ea typeface="Times New Roman" panose="02020603050405020304" pitchFamily="18" charset="0"/>
                <a:cs typeface="+mn-cs"/>
              </a:rPr>
              <a:t> time </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on campus per month, with students working with faculty and fellow students online or by phone for the remainder of time. </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p:txBody>
      </p:sp>
      <p:sp>
        <p:nvSpPr>
          <p:cNvPr id="7" name="Rectangle 6"/>
          <p:cNvSpPr/>
          <p:nvPr/>
        </p:nvSpPr>
        <p:spPr>
          <a:xfrm>
            <a:off x="4853609" y="1066155"/>
            <a:ext cx="4061791" cy="267765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Why LPGEP?  </a:t>
            </a:r>
            <a:r>
              <a:rPr kumimoji="0" lang="en-US" sz="1400" b="1"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mn-cs"/>
              </a:rPr>
              <a:t>DoN</a:t>
            </a: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Value: </a:t>
            </a:r>
          </a:p>
          <a:p>
            <a:pPr marL="119063" marR="0" lvl="0" indent="-1190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p>
            <a:pPr marL="119063" marR="0" lvl="0" indent="-1190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Expands the number of officers pursuing graduate studies while maintaining current operational tempo and readiness.  </a:t>
            </a:r>
          </a:p>
          <a:p>
            <a:pPr marL="119063" marR="0" lvl="0" indent="-1190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Helps officers in warfighting communities with high operational tempos to obtain graduate degrees necessary for promotion without detailing them to traditional full-time in-resident graduate education.</a:t>
            </a:r>
          </a:p>
          <a:p>
            <a:pPr marL="119063" marR="0" lvl="0" indent="-1190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Degrees earned through LGEP will fulfill the requirement for one year of in-residence, strategically-focused education for promotion to O7.</a:t>
            </a:r>
          </a:p>
          <a:p>
            <a:pPr marL="119063" marR="0" lvl="0" indent="-1190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LGEP achieves two important Naval</a:t>
            </a:r>
            <a:r>
              <a:rPr kumimoji="0" lang="en-US" sz="1100" b="0" i="0" u="none" strike="noStrike" kern="1200" cap="none" spc="0" normalizeH="0" noProof="0" dirty="0">
                <a:ln>
                  <a:noFill/>
                </a:ln>
                <a:solidFill>
                  <a:srgbClr val="000000"/>
                </a:solidFill>
                <a:effectLst/>
                <a:uLnTx/>
                <a:uFillTx/>
                <a:latin typeface="Arial"/>
                <a:ea typeface="+mn-ea"/>
                <a:cs typeface="+mn-cs"/>
              </a:rPr>
              <a:t> Education </a:t>
            </a:r>
            <a:r>
              <a:rPr kumimoji="0" lang="en-US" sz="1100" b="0" i="0" u="none" strike="noStrike" kern="1200" cap="none" spc="0" normalizeH="0" baseline="0" noProof="0" dirty="0">
                <a:ln>
                  <a:noFill/>
                </a:ln>
                <a:solidFill>
                  <a:srgbClr val="000000"/>
                </a:solidFill>
                <a:effectLst/>
                <a:uLnTx/>
                <a:uFillTx/>
                <a:latin typeface="Arial"/>
                <a:ea typeface="+mn-ea"/>
                <a:cs typeface="+mn-cs"/>
              </a:rPr>
              <a:t>Strategy Goals: 1) Modernize Education Program Delivery, 2) Increase the Number of Officers Pursuing PME.</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p:txBody>
      </p:sp>
      <p:sp>
        <p:nvSpPr>
          <p:cNvPr id="20" name="Diamond 19"/>
          <p:cNvSpPr>
            <a:spLocks/>
          </p:cNvSpPr>
          <p:nvPr/>
        </p:nvSpPr>
        <p:spPr>
          <a:xfrm>
            <a:off x="8309617" y="4580824"/>
            <a:ext cx="109728" cy="109728"/>
          </a:xfrm>
          <a:prstGeom prst="diamond">
            <a:avLst/>
          </a:prstGeom>
          <a:solidFill>
            <a:srgbClr val="FFFF00"/>
          </a:soli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a:ln>
                <a:noFill/>
              </a:ln>
              <a:solidFill>
                <a:srgbClr val="002060"/>
              </a:solidFill>
              <a:effectLst/>
              <a:uLnTx/>
              <a:uFillTx/>
              <a:latin typeface="Garamond" panose="02020404030301010803" pitchFamily="18" charset="0"/>
              <a:ea typeface="+mn-ea"/>
              <a:cs typeface="+mn-cs"/>
            </a:endParaRPr>
          </a:p>
        </p:txBody>
      </p:sp>
      <p:sp>
        <p:nvSpPr>
          <p:cNvPr id="44" name="Diamond 43"/>
          <p:cNvSpPr>
            <a:spLocks/>
          </p:cNvSpPr>
          <p:nvPr/>
        </p:nvSpPr>
        <p:spPr>
          <a:xfrm>
            <a:off x="5018563" y="4588227"/>
            <a:ext cx="109728" cy="109728"/>
          </a:xfrm>
          <a:prstGeom prst="diamond">
            <a:avLst/>
          </a:prstGeom>
          <a:solidFill>
            <a:schemeClr val="accent4">
              <a:lumMod val="40000"/>
              <a:lumOff val="60000"/>
            </a:schemeClr>
          </a:soli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a:ln>
                <a:noFill/>
              </a:ln>
              <a:solidFill>
                <a:srgbClr val="002060"/>
              </a:solidFill>
              <a:effectLst/>
              <a:uLnTx/>
              <a:uFillTx/>
              <a:latin typeface="Garamond" panose="02020404030301010803" pitchFamily="18" charset="0"/>
              <a:ea typeface="+mn-ea"/>
              <a:cs typeface="+mn-cs"/>
            </a:endParaRPr>
          </a:p>
        </p:txBody>
      </p:sp>
      <p:sp>
        <p:nvSpPr>
          <p:cNvPr id="64" name="Diamond 63"/>
          <p:cNvSpPr>
            <a:spLocks/>
          </p:cNvSpPr>
          <p:nvPr/>
        </p:nvSpPr>
        <p:spPr>
          <a:xfrm>
            <a:off x="5514554" y="4585904"/>
            <a:ext cx="109728" cy="109728"/>
          </a:xfrm>
          <a:prstGeom prst="diamond">
            <a:avLst/>
          </a:prstGeom>
          <a:solidFill>
            <a:schemeClr val="accent4">
              <a:lumMod val="40000"/>
              <a:lumOff val="60000"/>
            </a:schemeClr>
          </a:soli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002060"/>
              </a:solidFill>
              <a:effectLst/>
              <a:uLnTx/>
              <a:uFillTx/>
              <a:latin typeface="Garamond" panose="02020404030301010803" pitchFamily="18" charset="0"/>
              <a:ea typeface="+mn-ea"/>
              <a:cs typeface="+mn-cs"/>
            </a:endParaRPr>
          </a:p>
        </p:txBody>
      </p:sp>
      <p:sp>
        <p:nvSpPr>
          <p:cNvPr id="85" name="TextBox 84"/>
          <p:cNvSpPr txBox="1"/>
          <p:nvPr/>
        </p:nvSpPr>
        <p:spPr>
          <a:xfrm>
            <a:off x="4869703" y="5266096"/>
            <a:ext cx="1403506" cy="1323439"/>
          </a:xfrm>
          <a:prstGeom prst="rect">
            <a:avLst/>
          </a:prstGeom>
          <a:noFill/>
        </p:spPr>
        <p:txBody>
          <a:bodyPr wrap="square" rtlCol="0">
            <a:spAutoFit/>
          </a:bodyPr>
          <a:lstStyle>
            <a:defPPr>
              <a:defRPr lang="en-US"/>
            </a:defPPr>
            <a:lvl1pPr>
              <a:defRPr sz="720" b="1">
                <a:solidFill>
                  <a:srgbClr val="0000FF"/>
                </a:solidFill>
              </a:defRPr>
            </a:lvl1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Calibri" panose="020F0502020204030204"/>
                <a:ea typeface="+mn-ea"/>
                <a:cs typeface="+mn-cs"/>
              </a:rPr>
              <a:t>100 naval officers grades 0-2 to 0-5 are selected by stakeholder committee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Calibri" panose="020F0502020204030204"/>
                <a:ea typeface="+mn-ea"/>
                <a:cs typeface="+mn-cs"/>
              </a:rPr>
              <a:t>Applications due  July </a:t>
            </a:r>
            <a:r>
              <a:rPr lang="en-US" sz="1000" dirty="0">
                <a:solidFill>
                  <a:srgbClr val="000000"/>
                </a:solidFill>
                <a:latin typeface="Calibri" panose="020F0502020204030204"/>
              </a:rPr>
              <a:t>22</a:t>
            </a:r>
            <a:r>
              <a:rPr kumimoji="0" lang="en-US" sz="1000" b="1" i="0" u="none" strike="noStrike" kern="1200" cap="none" spc="0" normalizeH="0" baseline="0" noProof="0" dirty="0">
                <a:ln>
                  <a:noFill/>
                </a:ln>
                <a:solidFill>
                  <a:srgbClr val="000000"/>
                </a:solidFill>
                <a:effectLst/>
                <a:uLnTx/>
                <a:uFillTx/>
                <a:latin typeface="Calibri" panose="020F0502020204030204"/>
                <a:ea typeface="+mn-ea"/>
                <a:cs typeface="+mn-cs"/>
              </a:rPr>
              <a:t>, 2020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8" name="TextBox 87"/>
          <p:cNvSpPr txBox="1"/>
          <p:nvPr/>
        </p:nvSpPr>
        <p:spPr>
          <a:xfrm>
            <a:off x="6214272" y="5262510"/>
            <a:ext cx="1683780" cy="1323439"/>
          </a:xfrm>
          <a:prstGeom prst="rect">
            <a:avLst/>
          </a:prstGeom>
          <a:noFill/>
        </p:spPr>
        <p:txBody>
          <a:bodyPr wrap="square" rtlCol="0">
            <a:spAutoFit/>
          </a:bodyPr>
          <a:lstStyle>
            <a:defPPr>
              <a:defRPr lang="en-US"/>
            </a:defPPr>
            <a:lvl1pPr>
              <a:defRPr sz="720" b="1">
                <a:solidFill>
                  <a:srgbClr val="0000FF"/>
                </a:solidFill>
              </a:defRPr>
            </a:lvl1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Calibri" panose="020F0502020204030204"/>
                <a:ea typeface="+mn-ea"/>
                <a:cs typeface="+mn-cs"/>
              </a:rPr>
              <a:t>Student applications sent to schools for enrollment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Calibri" panose="020F0502020204030204"/>
                <a:ea typeface="+mn-ea"/>
                <a:cs typeface="+mn-cs"/>
              </a:rPr>
              <a:t>Students have a service obligation of 3 years, served concurrently with other obligations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9" name="TextBox 88">
            <a:extLst>
              <a:ext uri="{FF2B5EF4-FFF2-40B4-BE49-F238E27FC236}">
                <a16:creationId xmlns:a16="http://schemas.microsoft.com/office/drawing/2014/main" id="{5D112090-40BC-4C27-B015-B2B7886F41AF}"/>
              </a:ext>
            </a:extLst>
          </p:cNvPr>
          <p:cNvSpPr txBox="1"/>
          <p:nvPr/>
        </p:nvSpPr>
        <p:spPr>
          <a:xfrm>
            <a:off x="4912235" y="4862400"/>
            <a:ext cx="1403506" cy="400110"/>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Student Selection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June-July 2020</a:t>
            </a:r>
          </a:p>
        </p:txBody>
      </p:sp>
      <p:sp>
        <p:nvSpPr>
          <p:cNvPr id="90" name="TextBox 89"/>
          <p:cNvSpPr txBox="1"/>
          <p:nvPr/>
        </p:nvSpPr>
        <p:spPr>
          <a:xfrm>
            <a:off x="4576346" y="4132435"/>
            <a:ext cx="951629"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 </a:t>
            </a:r>
            <a:r>
              <a:rPr kumimoji="0" lang="en-US" sz="1000" b="0" i="0" u="none" strike="noStrike" kern="1200" cap="none" spc="0" normalizeH="0" baseline="0" noProof="0" dirty="0">
                <a:ln>
                  <a:noFill/>
                </a:ln>
                <a:solidFill>
                  <a:srgbClr val="000000"/>
                </a:solidFill>
                <a:effectLst/>
                <a:uLnTx/>
                <a:uFillTx/>
                <a:latin typeface="Arial"/>
                <a:ea typeface="+mn-ea"/>
                <a:cs typeface="+mn-cs"/>
              </a:rPr>
              <a:t> Open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mn-ea"/>
                <a:cs typeface="+mn-cs"/>
              </a:rPr>
              <a:t> July 15</a:t>
            </a:r>
          </a:p>
        </p:txBody>
      </p:sp>
      <p:sp>
        <p:nvSpPr>
          <p:cNvPr id="91" name="TextBox 90"/>
          <p:cNvSpPr txBox="1"/>
          <p:nvPr/>
        </p:nvSpPr>
        <p:spPr>
          <a:xfrm>
            <a:off x="5160948" y="3981033"/>
            <a:ext cx="899604" cy="55151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mn-ea"/>
                <a:cs typeface="+mn-cs"/>
              </a:rPr>
              <a:t>Close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mn-ea"/>
                <a:cs typeface="+mn-cs"/>
              </a:rPr>
              <a:t>July </a:t>
            </a:r>
            <a:r>
              <a:rPr lang="en-US" sz="1000" dirty="0">
                <a:solidFill>
                  <a:srgbClr val="000000"/>
                </a:solidFill>
                <a:latin typeface="Arial"/>
              </a:rPr>
              <a:t>22</a:t>
            </a:r>
            <a:endParaRPr kumimoji="0" lang="en-US" sz="1000" b="0" i="0" u="none" strike="noStrike" kern="1200" cap="none" spc="0" normalizeH="0" baseline="0" noProof="0" dirty="0">
              <a:ln>
                <a:noFill/>
              </a:ln>
              <a:solidFill>
                <a:srgbClr val="000000"/>
              </a:solidFill>
              <a:effectLst/>
              <a:uLnTx/>
              <a:uFillTx/>
              <a:latin typeface="Arial"/>
              <a:ea typeface="+mn-ea"/>
              <a:cs typeface="+mn-cs"/>
            </a:endParaRPr>
          </a:p>
        </p:txBody>
      </p:sp>
      <p:sp>
        <p:nvSpPr>
          <p:cNvPr id="92" name="Content Placeholder 91"/>
          <p:cNvSpPr>
            <a:spLocks noGrp="1"/>
          </p:cNvSpPr>
          <p:nvPr>
            <p:ph idx="1"/>
          </p:nvPr>
        </p:nvSpPr>
        <p:spPr>
          <a:xfrm>
            <a:off x="288237" y="3743811"/>
            <a:ext cx="4273824" cy="2842138"/>
          </a:xfrm>
        </p:spPr>
        <p:txBody>
          <a:bodyPr/>
          <a:lstStyle/>
          <a:p>
            <a:pPr marL="0" indent="0" defTabSz="457200" eaLnBrk="1" hangingPunct="1">
              <a:buNone/>
            </a:pPr>
            <a:r>
              <a:rPr lang="en-US" sz="1400" b="1" kern="1200" dirty="0">
                <a:latin typeface="Arial" panose="020B0604020202020204" pitchFamily="34" charset="0"/>
                <a:ea typeface="Times New Roman" panose="02020603050405020304" pitchFamily="18" charset="0"/>
              </a:rPr>
              <a:t>Program Concept: Flexible Low-residency Graduate Education</a:t>
            </a:r>
          </a:p>
          <a:p>
            <a:pPr marL="171450" indent="-171450" defTabSz="457200" eaLnBrk="1" hangingPunct="1">
              <a:buFont typeface="Arial" panose="020B0604020202020204" pitchFamily="34" charset="0"/>
              <a:buChar char="•"/>
            </a:pPr>
            <a:r>
              <a:rPr lang="en-US" sz="1100" kern="1200" dirty="0">
                <a:latin typeface="Arial" panose="020B0604020202020204" pitchFamily="34" charset="0"/>
                <a:ea typeface="Times New Roman" panose="02020603050405020304" pitchFamily="18" charset="0"/>
              </a:rPr>
              <a:t>Students earn Master’s degrees in: International Studies, Business Administration, Public Policy, International Relations, Global Policy, International Affairs, Applied International Studies, and Public Administration.</a:t>
            </a:r>
          </a:p>
          <a:p>
            <a:pPr marL="171450" indent="-171450" defTabSz="457200" eaLnBrk="1" hangingPunct="1">
              <a:buFont typeface="Arial" panose="020B0604020202020204" pitchFamily="34" charset="0"/>
              <a:buChar char="•"/>
            </a:pPr>
            <a:r>
              <a:rPr lang="en-US" sz="1100" kern="1200" dirty="0">
                <a:latin typeface="Arial" panose="020B0604020202020204" pitchFamily="34" charset="0"/>
                <a:ea typeface="Times New Roman" panose="02020603050405020304" pitchFamily="18" charset="0"/>
              </a:rPr>
              <a:t>Centrally funded program covers tuition, required books, travel, and materials.</a:t>
            </a:r>
          </a:p>
          <a:p>
            <a:pPr marL="171450" indent="-171450" defTabSz="457200" eaLnBrk="1" hangingPunct="1">
              <a:buFont typeface="Arial" panose="020B0604020202020204" pitchFamily="34" charset="0"/>
              <a:buChar char="•"/>
            </a:pPr>
            <a:r>
              <a:rPr lang="en-US" sz="1100" kern="1200" dirty="0">
                <a:latin typeface="Arial" panose="020B0604020202020204" pitchFamily="34" charset="0"/>
                <a:ea typeface="Times New Roman" panose="02020603050405020304" pitchFamily="18" charset="0"/>
              </a:rPr>
              <a:t>GRE/GMAT not required for application.</a:t>
            </a:r>
          </a:p>
          <a:p>
            <a:pPr marL="171450" indent="-171450" defTabSz="457200" eaLnBrk="1" hangingPunct="1">
              <a:buFont typeface="Arial" panose="020B0604020202020204" pitchFamily="34" charset="0"/>
              <a:buChar char="•"/>
            </a:pPr>
            <a:r>
              <a:rPr lang="en-US" sz="1100" kern="1200" dirty="0">
                <a:latin typeface="Arial" panose="020B0604020202020204" pitchFamily="34" charset="0"/>
                <a:ea typeface="Times New Roman" panose="02020603050405020304" pitchFamily="18" charset="0"/>
              </a:rPr>
              <a:t>Degree programs range from 10-24 months in duration.</a:t>
            </a:r>
          </a:p>
          <a:p>
            <a:pPr marL="171450" indent="-171450" defTabSz="457200" eaLnBrk="1" hangingPunct="1">
              <a:buFont typeface="Arial" panose="020B0604020202020204" pitchFamily="34" charset="0"/>
              <a:buChar char="•"/>
            </a:pPr>
            <a:r>
              <a:rPr lang="en-US" sz="1100" kern="1200" dirty="0">
                <a:latin typeface="Arial" panose="020B0604020202020204" pitchFamily="34" charset="0"/>
                <a:ea typeface="Times New Roman" panose="02020603050405020304" pitchFamily="18" charset="0"/>
              </a:rPr>
              <a:t>Partner schools: Old Dominion University, William and Mary, American University, Johns Hopkins University, UCLA; UCSD, University of Washington, </a:t>
            </a:r>
            <a:r>
              <a:rPr lang="en-US" sz="1100" kern="1200">
                <a:latin typeface="Arial" panose="020B0604020202020204" pitchFamily="34" charset="0"/>
                <a:ea typeface="Times New Roman" panose="02020603050405020304" pitchFamily="18" charset="0"/>
              </a:rPr>
              <a:t>and NPS (2021)                                   </a:t>
            </a:r>
            <a:endParaRPr lang="en-US" sz="1100" b="1" dirty="0"/>
          </a:p>
          <a:p>
            <a:pPr marL="0" indent="0" eaLnBrk="1" fontAlgn="t" hangingPunct="1">
              <a:buNone/>
            </a:pPr>
            <a:r>
              <a:rPr lang="en-US" sz="1100" dirty="0"/>
              <a:t>POC: Dr. Kendy Vierling (kendy.k.vierling@navy.mil) </a:t>
            </a:r>
          </a:p>
        </p:txBody>
      </p:sp>
      <p:sp>
        <p:nvSpPr>
          <p:cNvPr id="93" name="TextBox 92">
            <a:extLst>
              <a:ext uri="{FF2B5EF4-FFF2-40B4-BE49-F238E27FC236}">
                <a16:creationId xmlns:a16="http://schemas.microsoft.com/office/drawing/2014/main" id="{C8393DEC-C461-4C4E-A746-F7963C98CF75}"/>
              </a:ext>
            </a:extLst>
          </p:cNvPr>
          <p:cNvSpPr txBox="1"/>
          <p:nvPr/>
        </p:nvSpPr>
        <p:spPr>
          <a:xfrm>
            <a:off x="5739572" y="4130604"/>
            <a:ext cx="824165"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mn-ea"/>
                <a:cs typeface="+mn-cs"/>
              </a:rPr>
              <a:t>Selection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mn-ea"/>
                <a:cs typeface="+mn-cs"/>
              </a:rPr>
              <a:t>July 31</a:t>
            </a:r>
          </a:p>
        </p:txBody>
      </p:sp>
      <p:sp>
        <p:nvSpPr>
          <p:cNvPr id="94" name="TextBox 93">
            <a:extLst>
              <a:ext uri="{FF2B5EF4-FFF2-40B4-BE49-F238E27FC236}">
                <a16:creationId xmlns:a16="http://schemas.microsoft.com/office/drawing/2014/main" id="{5D112090-40BC-4C27-B015-B2B7886F41AF}"/>
              </a:ext>
            </a:extLst>
          </p:cNvPr>
          <p:cNvSpPr txBox="1"/>
          <p:nvPr/>
        </p:nvSpPr>
        <p:spPr>
          <a:xfrm>
            <a:off x="6252498" y="4864194"/>
            <a:ext cx="1500997" cy="400110"/>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Finalize Enrollment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August 2020</a:t>
            </a:r>
          </a:p>
        </p:txBody>
      </p:sp>
      <p:sp>
        <p:nvSpPr>
          <p:cNvPr id="95" name="TextBox 94"/>
          <p:cNvSpPr txBox="1"/>
          <p:nvPr/>
        </p:nvSpPr>
        <p:spPr>
          <a:xfrm>
            <a:off x="5100750" y="3914134"/>
            <a:ext cx="1193629"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70C0"/>
                </a:solidFill>
                <a:effectLst/>
                <a:uLnTx/>
                <a:uFillTx/>
                <a:latin typeface="Arial"/>
                <a:ea typeface="+mn-ea"/>
                <a:cs typeface="+mn-cs"/>
              </a:rPr>
              <a:t> Applications</a:t>
            </a:r>
          </a:p>
        </p:txBody>
      </p:sp>
      <p:sp>
        <p:nvSpPr>
          <p:cNvPr id="96" name="Diamond 95"/>
          <p:cNvSpPr>
            <a:spLocks/>
          </p:cNvSpPr>
          <p:nvPr/>
        </p:nvSpPr>
        <p:spPr>
          <a:xfrm>
            <a:off x="6030112" y="4592145"/>
            <a:ext cx="109728" cy="109728"/>
          </a:xfrm>
          <a:prstGeom prst="diamond">
            <a:avLst/>
          </a:prstGeom>
          <a:solidFill>
            <a:schemeClr val="accent4">
              <a:lumMod val="40000"/>
              <a:lumOff val="60000"/>
            </a:schemeClr>
          </a:soli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002060"/>
              </a:solidFill>
              <a:effectLst/>
              <a:uLnTx/>
              <a:uFillTx/>
              <a:latin typeface="Garamond" panose="02020404030301010803" pitchFamily="18" charset="0"/>
              <a:ea typeface="+mn-ea"/>
              <a:cs typeface="+mn-cs"/>
            </a:endParaRPr>
          </a:p>
        </p:txBody>
      </p:sp>
      <p:sp>
        <p:nvSpPr>
          <p:cNvPr id="97" name="TextBox 96">
            <a:extLst>
              <a:ext uri="{FF2B5EF4-FFF2-40B4-BE49-F238E27FC236}">
                <a16:creationId xmlns:a16="http://schemas.microsoft.com/office/drawing/2014/main" id="{5D112090-40BC-4C27-B015-B2B7886F41AF}"/>
              </a:ext>
            </a:extLst>
          </p:cNvPr>
          <p:cNvSpPr txBox="1"/>
          <p:nvPr/>
        </p:nvSpPr>
        <p:spPr>
          <a:xfrm>
            <a:off x="7666639" y="4858002"/>
            <a:ext cx="1248762" cy="404508"/>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Program Begins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Aug- Sept 2020</a:t>
            </a:r>
          </a:p>
        </p:txBody>
      </p:sp>
      <p:sp>
        <p:nvSpPr>
          <p:cNvPr id="99" name="TextBox 98"/>
          <p:cNvSpPr txBox="1"/>
          <p:nvPr/>
        </p:nvSpPr>
        <p:spPr>
          <a:xfrm>
            <a:off x="6473010" y="3908356"/>
            <a:ext cx="1193629"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70C0"/>
                </a:solidFill>
                <a:effectLst/>
                <a:uLnTx/>
                <a:uFillTx/>
                <a:latin typeface="Arial"/>
                <a:ea typeface="+mn-ea"/>
                <a:cs typeface="+mn-cs"/>
              </a:rPr>
              <a:t>Enrollment</a:t>
            </a:r>
          </a:p>
        </p:txBody>
      </p:sp>
      <p:sp>
        <p:nvSpPr>
          <p:cNvPr id="100" name="TextBox 99">
            <a:extLst>
              <a:ext uri="{FF2B5EF4-FFF2-40B4-BE49-F238E27FC236}">
                <a16:creationId xmlns:a16="http://schemas.microsoft.com/office/drawing/2014/main" id="{C8393DEC-C461-4C4E-A746-F7963C98CF75}"/>
              </a:ext>
            </a:extLst>
          </p:cNvPr>
          <p:cNvSpPr txBox="1"/>
          <p:nvPr/>
        </p:nvSpPr>
        <p:spPr>
          <a:xfrm>
            <a:off x="6504820" y="4130604"/>
            <a:ext cx="1167572"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mn-ea"/>
                <a:cs typeface="+mn-cs"/>
              </a:rPr>
              <a:t>Finalize Program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mn-ea"/>
                <a:cs typeface="+mn-cs"/>
              </a:rPr>
              <a:t>August 15</a:t>
            </a:r>
          </a:p>
        </p:txBody>
      </p:sp>
      <p:sp>
        <p:nvSpPr>
          <p:cNvPr id="101" name="Diamond 100"/>
          <p:cNvSpPr>
            <a:spLocks/>
          </p:cNvSpPr>
          <p:nvPr/>
        </p:nvSpPr>
        <p:spPr>
          <a:xfrm>
            <a:off x="7033108" y="4585050"/>
            <a:ext cx="109728" cy="109728"/>
          </a:xfrm>
          <a:prstGeom prst="diamond">
            <a:avLst/>
          </a:prstGeom>
          <a:solidFill>
            <a:schemeClr val="accent4">
              <a:lumMod val="40000"/>
              <a:lumOff val="60000"/>
            </a:schemeClr>
          </a:solidFill>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002060"/>
              </a:solidFill>
              <a:effectLst/>
              <a:uLnTx/>
              <a:uFillTx/>
              <a:latin typeface="Garamond" panose="02020404030301010803" pitchFamily="18" charset="0"/>
              <a:ea typeface="+mn-ea"/>
              <a:cs typeface="+mn-cs"/>
            </a:endParaRPr>
          </a:p>
        </p:txBody>
      </p:sp>
      <p:sp>
        <p:nvSpPr>
          <p:cNvPr id="102" name="TextBox 101"/>
          <p:cNvSpPr txBox="1"/>
          <p:nvPr/>
        </p:nvSpPr>
        <p:spPr>
          <a:xfrm>
            <a:off x="7666639" y="3913227"/>
            <a:ext cx="1381668" cy="61555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70C0"/>
                </a:solidFill>
                <a:effectLst/>
                <a:uLnTx/>
                <a:uFillTx/>
                <a:latin typeface="Arial"/>
                <a:ea typeface="+mn-ea"/>
                <a:cs typeface="+mn-cs"/>
              </a:rPr>
              <a:t>Begin Courses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70C0"/>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mn-ea"/>
                <a:cs typeface="+mn-cs"/>
              </a:rPr>
              <a:t>September</a:t>
            </a:r>
          </a:p>
        </p:txBody>
      </p:sp>
      <p:sp>
        <p:nvSpPr>
          <p:cNvPr id="107" name="TextBox 106"/>
          <p:cNvSpPr txBox="1"/>
          <p:nvPr/>
        </p:nvSpPr>
        <p:spPr>
          <a:xfrm>
            <a:off x="7791721" y="5265423"/>
            <a:ext cx="1123679" cy="1015663"/>
          </a:xfrm>
          <a:prstGeom prst="rect">
            <a:avLst/>
          </a:prstGeom>
          <a:noFill/>
        </p:spPr>
        <p:txBody>
          <a:bodyPr wrap="square" rtlCol="0">
            <a:spAutoFit/>
          </a:bodyPr>
          <a:lstStyle>
            <a:defPPr>
              <a:defRPr lang="en-US"/>
            </a:defPPr>
            <a:lvl1pPr>
              <a:defRPr sz="720" b="1">
                <a:solidFill>
                  <a:srgbClr val="0000FF"/>
                </a:solidFill>
              </a:defRPr>
            </a:lvl1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Calibri" panose="020F0502020204030204"/>
                <a:ea typeface="+mn-ea"/>
                <a:cs typeface="+mn-cs"/>
              </a:rPr>
              <a:t>Students begin courses at one of eight partner graduate schools</a:t>
            </a:r>
          </a:p>
        </p:txBody>
      </p:sp>
    </p:spTree>
    <p:extLst>
      <p:ext uri="{BB962C8B-B14F-4D97-AF65-F5344CB8AC3E}">
        <p14:creationId xmlns:p14="http://schemas.microsoft.com/office/powerpoint/2010/main" val="4169061475"/>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wrap="none" lIns="54864" anchor="ctr"/>
      <a:lstStyle>
        <a:defPPr>
          <a:defRPr b="1"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008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wrap="none" lIns="54864" anchor="ctr"/>
      <a:lstStyle>
        <a:defPPr>
          <a:defRPr b="1"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008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11253</TotalTime>
  <Words>3260</Words>
  <Application>Microsoft Office PowerPoint</Application>
  <PresentationFormat>On-screen Show (4:3)</PresentationFormat>
  <Paragraphs>269</Paragraphs>
  <Slides>26</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Garamond</vt:lpstr>
      <vt:lpstr>Times New Roman</vt:lpstr>
      <vt:lpstr>Blank</vt:lpstr>
      <vt:lpstr>1_Blank</vt:lpstr>
      <vt:lpstr>Low-residency Graduate Education Program</vt:lpstr>
      <vt:lpstr>Program Purpose</vt:lpstr>
      <vt:lpstr>Education for Seapower Strategy</vt:lpstr>
      <vt:lpstr>Program Concept:  Flexible Education for the Fleet</vt:lpstr>
      <vt:lpstr>Program Details</vt:lpstr>
      <vt:lpstr>Partner School Selection Criteria</vt:lpstr>
      <vt:lpstr> Partner Schools</vt:lpstr>
      <vt:lpstr>Summary</vt:lpstr>
      <vt:lpstr>PowerPoint Presentation</vt:lpstr>
      <vt:lpstr>Old Dominion University (ODU) </vt:lpstr>
      <vt:lpstr>Old Dominion University (ODU) </vt:lpstr>
      <vt:lpstr>William and Mary </vt:lpstr>
      <vt:lpstr>William and Mary </vt:lpstr>
      <vt:lpstr>American University </vt:lpstr>
      <vt:lpstr>American University </vt:lpstr>
      <vt:lpstr>Johns Hopkins University –  School of Advanced International Studies (SAIS) </vt:lpstr>
      <vt:lpstr>Johns Hopkins University –  School of Advanced International Studies (SAIS) </vt:lpstr>
      <vt:lpstr>University of California, Los Angeles (UCLA) </vt:lpstr>
      <vt:lpstr>University of California, Los Angeles (UCLA) </vt:lpstr>
      <vt:lpstr>University of California, San Diego (UCSD) </vt:lpstr>
      <vt:lpstr>University of California, San Diego (UCSD) </vt:lpstr>
      <vt:lpstr>University of Washington </vt:lpstr>
      <vt:lpstr>University of Washington </vt:lpstr>
      <vt:lpstr>Naval Postgraduate School</vt:lpstr>
      <vt:lpstr>Naval Postgraduate School</vt:lpstr>
      <vt:lpstr>Low-residency Graduate Education Program</vt:lpstr>
    </vt:vector>
  </TitlesOfParts>
  <Company>HPES NMCI NGEN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OPNAV N7 Establishment  VCNO IPR 07 June 2019  VADM Munsch</dc:title>
  <dc:creator>N7 OPT</dc:creator>
  <cp:lastModifiedBy>Panella, Cecilia M CIV SECNAV</cp:lastModifiedBy>
  <cp:revision>385</cp:revision>
  <cp:lastPrinted>2020-03-17T15:17:43Z</cp:lastPrinted>
  <dcterms:created xsi:type="dcterms:W3CDTF">2019-06-03T13:45:00Z</dcterms:created>
  <dcterms:modified xsi:type="dcterms:W3CDTF">2020-07-29T19:26:26Z</dcterms:modified>
</cp:coreProperties>
</file>