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9" r:id="rId4"/>
    <p:sldId id="260" r:id="rId5"/>
    <p:sldId id="261" r:id="rId6"/>
    <p:sldId id="263" r:id="rId7"/>
    <p:sldId id="264" r:id="rId8"/>
    <p:sldId id="262" r:id="rId9"/>
    <p:sldId id="265" r:id="rId10"/>
    <p:sldId id="266" r:id="rId11"/>
    <p:sldId id="267" r:id="rId12"/>
    <p:sldId id="268" r:id="rId13"/>
    <p:sldId id="257" r:id="rId14"/>
    <p:sldId id="270" r:id="rId15"/>
    <p:sldId id="271" r:id="rId16"/>
    <p:sldId id="272" r:id="rId17"/>
    <p:sldId id="273" r:id="rId18"/>
    <p:sldId id="274" r:id="rId19"/>
    <p:sldId id="275" r:id="rId20"/>
    <p:sldId id="277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64"/>
    <p:restoredTop sz="94615"/>
  </p:normalViewPr>
  <p:slideViewPr>
    <p:cSldViewPr>
      <p:cViewPr varScale="1">
        <p:scale>
          <a:sx n="115" d="100"/>
          <a:sy n="115" d="100"/>
        </p:scale>
        <p:origin x="16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383166-352E-AD44-AAA7-1F6D05CA84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14C391-B6EA-A64A-B3DD-70F5C37742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37059C-F60F-5048-B8F2-B9347C8C9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54CBDB-C7F7-F84E-8635-8638A5956A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632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CFFBA2-1801-5F47-BB7B-382447759B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069CBCB-4440-AB47-981A-F04BD84907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1B7697-F160-9F47-A49F-ACFFD4CA25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F35EC8-EE1D-E943-B11E-093A6FC583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6501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6CAB0A-0382-2A45-B5FF-7777B7C63D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E6AFF5-83D5-664C-A549-C56EF5CBFD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4E730B-2144-7040-9F09-C8ADF92DFF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15A5F3-6E5C-3F41-84B6-337691AB1D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3600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F40C76-D4B9-BB40-B837-62EE78DA67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01B961-A34B-BC4D-8CEC-3364D4309C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DCEBB3-C2C4-C54E-A870-AC5C35EBCB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B9C3FE-B968-A747-BD43-4137CCFF45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7140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A7BACB4-AAC9-B44D-9517-730B42EA34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ED92F8A-7992-DD41-A1E5-3DADE8B09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011690-3EAE-354E-AB78-83D419941A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AD597-41C9-884E-BA69-724F24A80F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782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EF5134F-5252-904E-BA40-318462782F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94CB7B1-78A8-5C41-8620-9A035EFED0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2005313-E79E-5E42-B018-8947823617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744BE0-469C-5E41-8E78-83AD0A8AF1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74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051B9AF-992A-BD4C-82E4-A7DC362990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F008688-B3A5-5444-B0D0-C04891AFE5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C51123A-A693-5B44-AE0C-70AFF21254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066479-F541-7E49-B1A1-2A725CC8D9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9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988E60-A464-0048-8FF6-6848619837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622584-1399-924D-B2F9-023CE301C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C2C61-569A-E142-9E78-81761A4C36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CE1420-DDD6-B648-94EA-5E658BBBCE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4862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242BF1-DD10-7B47-AFA7-83C2B623FE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80D61A-2094-164F-B226-CE79F1D289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6D111D-1854-B344-949C-13E128D9F5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6C743-E483-344C-A37F-BCF6397D34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447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94831E-9AE9-1E4B-BBF0-59A1FB76D1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40862B-F3D7-594B-8CF6-4BAE444B24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368F65-4AE4-DB48-8D65-7471239C8B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37C077-F69C-7646-AAFC-5E97BCE71A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9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E857B3D-17E6-3346-A9AA-B71E830AC0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2EEC45-F4C1-7343-BB99-875E7AED94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0888D3-DC2A-7F44-A6D1-4C7E8761FD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2EBCDA-976D-8546-96AB-D6958224E3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6463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55C1E23-B51E-5F43-821B-CA4D67C750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4CE1EE6-D0A4-FA40-AAA8-329ACE3910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4A62FB4-3E76-1B47-8652-F4ABA6EF8AF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585D5E1-FB4E-6949-98EA-1E38CA77FE0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019C4DC-E37E-5B48-A1FB-AEF8F48F10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BEF1BEA-E69A-9744-AC32-E1615036617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sa15_speaker_ppt_v1">
            <a:extLst>
              <a:ext uri="{FF2B5EF4-FFF2-40B4-BE49-F238E27FC236}">
                <a16:creationId xmlns:a16="http://schemas.microsoft.com/office/drawing/2014/main" id="{BF0AEB73-F589-904B-8429-8AE31223D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8AC6F50A-3E50-BD47-A564-AC15471BE92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US" sz="4400" dirty="0"/>
              <a:t>Debt, College, and Discretionary Spending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3C20605-C2C7-2E4C-8065-195A04E5F19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>
              <a:defRPr/>
            </a:pPr>
            <a:r>
              <a:rPr lang="en-US" dirty="0"/>
              <a:t>Joel M. Schofer, MD, MBA, CPE, FAAEM, FAAPL</a:t>
            </a:r>
          </a:p>
          <a:p>
            <a:pPr>
              <a:defRPr/>
            </a:pPr>
            <a:r>
              <a:rPr lang="en-US" dirty="0"/>
              <a:t>Captain, Medical Corps, US Navy</a:t>
            </a:r>
          </a:p>
          <a:p>
            <a:pPr>
              <a:defRPr/>
            </a:pPr>
            <a:r>
              <a:rPr lang="en-US" dirty="0"/>
              <a:t>Deputy Chief, Medical Corps</a:t>
            </a:r>
          </a:p>
          <a:p>
            <a:pPr eaLnBrk="1" hangingPunct="1">
              <a:defRPr/>
            </a:pP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6" descr="sa15_speaker_ppt_v1">
            <a:extLst>
              <a:ext uri="{FF2B5EF4-FFF2-40B4-BE49-F238E27FC236}">
                <a16:creationId xmlns:a16="http://schemas.microsoft.com/office/drawing/2014/main" id="{43059EC2-6B0B-8044-B2ED-D09CF3C9F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2C43DC8-B195-AF4D-9EA0-A105E136B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5400" dirty="0"/>
              <a:t>Disclosure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C2BEA27-75B5-1547-8E0B-589C084C5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27432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The views expressed in this presentation do not reflect the official policy or position of the Department of the Navy, Department of Defense, or the United States Government.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sa15_speaker_ppt_v1">
            <a:extLst>
              <a:ext uri="{FF2B5EF4-FFF2-40B4-BE49-F238E27FC236}">
                <a16:creationId xmlns:a16="http://schemas.microsoft.com/office/drawing/2014/main" id="{B84852A9-0806-F84B-A587-C5A906A3C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B34BF0-4ACC-404D-ADA0-FED34BEBC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Managing Debt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AB944-032D-CC46-A503-C1A3D5723A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/>
          <a:p>
            <a:pPr>
              <a:defRPr/>
            </a:pPr>
            <a:r>
              <a:rPr lang="en-US" dirty="0"/>
              <a:t>Debt has a bad reputation, but not all debt is bad</a:t>
            </a:r>
          </a:p>
          <a:p>
            <a:pPr>
              <a:defRPr/>
            </a:pPr>
            <a:r>
              <a:rPr lang="en-US" dirty="0"/>
              <a:t>Debt is a financial tool you can use to meet your goals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D11A913-8D6C-2F47-9D6D-3979C446F4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9625" r="-9625"/>
          <a:stretch>
            <a:fillRect/>
          </a:stretch>
        </p:blipFill>
        <p:spPr>
          <a:xfrm>
            <a:off x="4648200" y="2286000"/>
            <a:ext cx="4038600" cy="33528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 descr="sa15_speaker_ppt_v1">
            <a:extLst>
              <a:ext uri="{FF2B5EF4-FFF2-40B4-BE49-F238E27FC236}">
                <a16:creationId xmlns:a16="http://schemas.microsoft.com/office/drawing/2014/main" id="{E9F0F5E3-AB29-214C-8F07-D4F0E5C7E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CAA8FA-3F7F-4148-BD32-404575FA4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Millionaire Next Door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D3D67-5BD3-A74C-A169-83E75B456D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/>
          <a:p>
            <a:r>
              <a:rPr lang="en-US" altLang="en-US" sz="2800">
                <a:ea typeface="ＭＳ Ｐゴシック" panose="020B0600070205080204" pitchFamily="34" charset="-128"/>
              </a:rPr>
              <a:t>Physicians don’t accumulate wealth and have low net worth</a:t>
            </a:r>
          </a:p>
          <a:p>
            <a:r>
              <a:rPr lang="en-US" altLang="en-US" sz="2800">
                <a:ea typeface="ＭＳ Ｐゴシック" panose="020B0600070205080204" pitchFamily="34" charset="-128"/>
              </a:rPr>
              <a:t>Buy expensive houses, cars, and boats to live up to society’s expectations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EA912F-2442-9445-B41B-7DAE4444C5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40961" r="-40961"/>
          <a:stretch>
            <a:fillRect/>
          </a:stretch>
        </p:blipFill>
        <p:spPr>
          <a:xfrm>
            <a:off x="4648200" y="2133600"/>
            <a:ext cx="4038600" cy="35052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 descr="sa15_speaker_ppt_v1">
            <a:extLst>
              <a:ext uri="{FF2B5EF4-FFF2-40B4-BE49-F238E27FC236}">
                <a16:creationId xmlns:a16="http://schemas.microsoft.com/office/drawing/2014/main" id="{C84BFF6D-B98B-D94E-ABE0-24E49AF57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A07EFBD-012B-CC4B-9225-CB16A6114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990600"/>
            <a:ext cx="7886700" cy="990600"/>
          </a:xfrm>
        </p:spPr>
        <p:txBody>
          <a:bodyPr/>
          <a:lstStyle/>
          <a:p>
            <a:pPr>
              <a:defRPr/>
            </a:pPr>
            <a:r>
              <a:rPr lang="en-US" dirty="0"/>
              <a:t>Accumulating Debt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5A3F010-0D83-4A4F-BFBE-0538701AB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2057400"/>
            <a:ext cx="3868737" cy="447675"/>
          </a:xfrm>
        </p:spPr>
        <p:txBody>
          <a:bodyPr/>
          <a:lstStyle/>
          <a:p>
            <a:pPr>
              <a:defRPr/>
            </a:pPr>
            <a:r>
              <a:rPr lang="en-US" dirty="0"/>
              <a:t>Productive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DB067-99C2-1D4C-B7B4-8122192F4B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Student loans</a:t>
            </a:r>
          </a:p>
          <a:p>
            <a:pPr>
              <a:defRPr/>
            </a:pPr>
            <a:r>
              <a:rPr lang="en-US" dirty="0"/>
              <a:t>Mortgage</a:t>
            </a:r>
          </a:p>
          <a:p>
            <a:pPr>
              <a:defRPr/>
            </a:pPr>
            <a:r>
              <a:rPr lang="en-US" dirty="0"/>
              <a:t>Business loans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7351903-F73C-E84D-8724-F007EB20C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2057400"/>
            <a:ext cx="3887788" cy="447675"/>
          </a:xfrm>
        </p:spPr>
        <p:txBody>
          <a:bodyPr/>
          <a:lstStyle/>
          <a:p>
            <a:pPr>
              <a:defRPr/>
            </a:pPr>
            <a:r>
              <a:rPr lang="en-US" dirty="0"/>
              <a:t>Non-Productive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C793AF6-2AFC-1E43-97A5-6ED8C8E52C4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Car loans</a:t>
            </a:r>
          </a:p>
          <a:p>
            <a:pPr>
              <a:defRPr/>
            </a:pPr>
            <a:r>
              <a:rPr lang="en-US" dirty="0"/>
              <a:t>Boat loans</a:t>
            </a:r>
          </a:p>
          <a:p>
            <a:pPr>
              <a:defRPr/>
            </a:pPr>
            <a:r>
              <a:rPr lang="en-US" dirty="0"/>
              <a:t>Jumbo mortgage</a:t>
            </a:r>
          </a:p>
          <a:p>
            <a:pPr>
              <a:defRPr/>
            </a:pPr>
            <a:r>
              <a:rPr lang="en-US" b="1" dirty="0"/>
              <a:t>CREDIT CARD DEBT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sa15_speaker_ppt_v1">
            <a:extLst>
              <a:ext uri="{FF2B5EF4-FFF2-40B4-BE49-F238E27FC236}">
                <a16:creationId xmlns:a16="http://schemas.microsoft.com/office/drawing/2014/main" id="{D906374C-DD29-1348-A7A3-1E44E9C53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479512A-F223-7D49-B511-9D412052F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Credit Card Debt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8D95B94-9980-BE43-9EC1-24D88E095E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“Keeping a balance on your credit card is about the worst financial move you can make.”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7CA62B53-FEB8-C245-A4E8-73DD88E4C4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34244" r="-34244"/>
          <a:stretch>
            <a:fillRect/>
          </a:stretch>
        </p:blipFill>
        <p:spPr>
          <a:xfrm>
            <a:off x="4648200" y="2133600"/>
            <a:ext cx="4038600" cy="3429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sa15_speaker_ppt_v1">
            <a:extLst>
              <a:ext uri="{FF2B5EF4-FFF2-40B4-BE49-F238E27FC236}">
                <a16:creationId xmlns:a16="http://schemas.microsoft.com/office/drawing/2014/main" id="{264EA014-B046-A74C-AB46-DAEF707CF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1909760-1848-B748-B3AA-92BE3B5C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Credit Card Debt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5BA1F43-30F7-F64A-8DFB-21447BE60F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If you have it, pay it off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If you can’t, ask your lender to lower your rate or transfer it to a low rate card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1694FBE-E183-3B40-A4C4-D6C4D57797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10273" b="-10273"/>
          <a:stretch>
            <a:fillRect/>
          </a:stretch>
        </p:blipFill>
        <p:spPr>
          <a:xfrm>
            <a:off x="4648200" y="2133600"/>
            <a:ext cx="4038600" cy="35052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sa15_speaker_ppt_v1">
            <a:extLst>
              <a:ext uri="{FF2B5EF4-FFF2-40B4-BE49-F238E27FC236}">
                <a16:creationId xmlns:a16="http://schemas.microsoft.com/office/drawing/2014/main" id="{02511886-EF85-5341-A675-F5397E3DD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F2C592F-0E70-6349-A39B-D193C697B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en-US" dirty="0"/>
              <a:t>Rules of Thumb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08CDB-228F-304F-A8A8-E41C17430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>
              <a:defRPr/>
            </a:pPr>
            <a:r>
              <a:rPr lang="en-US" dirty="0"/>
              <a:t>Monthly debt payments (excluding your mortgage) should be &lt;20% of your monthly income</a:t>
            </a:r>
          </a:p>
          <a:p>
            <a:pPr>
              <a:defRPr/>
            </a:pPr>
            <a:r>
              <a:rPr lang="en-US" dirty="0"/>
              <a:t>Your housing costs should be &lt;30% of your income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 descr="sa15_speaker_ppt_v1">
            <a:extLst>
              <a:ext uri="{FF2B5EF4-FFF2-40B4-BE49-F238E27FC236}">
                <a16:creationId xmlns:a16="http://schemas.microsoft.com/office/drawing/2014/main" id="{1A97C34C-3B4D-9A4C-9890-19469495A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72809F5-7420-0D47-904E-F4DB720D1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Student Loans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B25BF-1592-A743-8969-4319F5A72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Average student loan in 2020 is $232K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Refinancing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Public Service Loan Forgiveness</a:t>
            </a:r>
            <a:endParaRPr lang="en-US" altLang="en-US" dirty="0">
              <a:ea typeface="Arial" panose="020B0604020202020204" pitchFamily="34" charset="0"/>
            </a:endParaRP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WhiteCoatInvestor.com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Live like a resident and pay off loans in 5 years</a:t>
            </a: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StudentLoanPlanner.com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sa15_speaker_ppt_v1">
            <a:extLst>
              <a:ext uri="{FF2B5EF4-FFF2-40B4-BE49-F238E27FC236}">
                <a16:creationId xmlns:a16="http://schemas.microsoft.com/office/drawing/2014/main" id="{225678C8-21B8-684F-A3D8-A4DAA0CCF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98A3283-1FBD-8045-814C-2A70BC2A3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Paying Off Debt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71D91-435A-844D-8CA2-86C072EA2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Paying off debt is the same as earning a guaranteed after tax rate of return equal to your interest rate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Paying off high interest rate debt is often better than investing in stocks…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Unless your employer is matching your retirement contributions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 descr="sa15_speaker_ppt_v1">
            <a:extLst>
              <a:ext uri="{FF2B5EF4-FFF2-40B4-BE49-F238E27FC236}">
                <a16:creationId xmlns:a16="http://schemas.microsoft.com/office/drawing/2014/main" id="{E840EF38-CF48-754C-B457-9AC3D3004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C164895-000A-3D46-A0B9-E4AB517C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Paying Off Debt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6228-9FF6-7A4F-BFA4-376E7AC62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>
              <a:defRPr/>
            </a:pPr>
            <a:r>
              <a:rPr lang="en-US" dirty="0"/>
              <a:t>Pay off higher interest rate debt first</a:t>
            </a:r>
          </a:p>
          <a:p>
            <a:pPr>
              <a:defRPr/>
            </a:pPr>
            <a:r>
              <a:rPr lang="en-US" dirty="0"/>
              <a:t>Stretch the payment period on your low interest rate loans to free up cash for higher rate debt</a:t>
            </a:r>
          </a:p>
          <a:p>
            <a:pPr>
              <a:defRPr/>
            </a:pPr>
            <a:r>
              <a:rPr lang="en-US" dirty="0"/>
              <a:t>If interest rate &lt; 4%, may not make sense to pay off the debt</a:t>
            </a:r>
          </a:p>
          <a:p>
            <a:pPr>
              <a:defRPr/>
            </a:pPr>
            <a:r>
              <a:rPr lang="en-US" dirty="0"/>
              <a:t>Consider a home equity loan to pay off high interest rate debt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sa15_speaker_ppt_v1">
            <a:extLst>
              <a:ext uri="{FF2B5EF4-FFF2-40B4-BE49-F238E27FC236}">
                <a16:creationId xmlns:a16="http://schemas.microsoft.com/office/drawing/2014/main" id="{06811D6D-6490-3D40-924E-5608CB021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3597D87-38BC-6449-97F6-96F13552C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Affording College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F9B16-5733-1146-B040-EE6184CD1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pic>
        <p:nvPicPr>
          <p:cNvPr id="24581" name="Picture 1">
            <a:extLst>
              <a:ext uri="{FF2B5EF4-FFF2-40B4-BE49-F238E27FC236}">
                <a16:creationId xmlns:a16="http://schemas.microsoft.com/office/drawing/2014/main" id="{54CED153-3130-B442-99E0-2F7357703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440690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6" descr="sa15_speaker_ppt_v1">
            <a:extLst>
              <a:ext uri="{FF2B5EF4-FFF2-40B4-BE49-F238E27FC236}">
                <a16:creationId xmlns:a16="http://schemas.microsoft.com/office/drawing/2014/main" id="{F050F48C-D8CE-A94E-AD4A-94BFC186B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1E884B3-A445-D84C-9D91-E757ACF07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sz="5400" dirty="0"/>
              <a:t>The Bad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47279-ED51-8044-BCE6-4D7793BB9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365760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5% inflation</a:t>
            </a:r>
          </a:p>
          <a:p>
            <a:pPr>
              <a:defRPr/>
            </a:pPr>
            <a:r>
              <a:rPr lang="en-US" sz="2800" dirty="0"/>
              <a:t>6% investment return</a:t>
            </a:r>
          </a:p>
          <a:p>
            <a:pPr>
              <a:defRPr/>
            </a:pPr>
            <a:r>
              <a:rPr lang="en-US" sz="2800" dirty="0"/>
              <a:t>$1119/month for a baby born today to fully fund an average private college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D4F7FAA-E1C0-8A49-A71B-0F2C5B4C7B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2105961"/>
            <a:ext cx="4038600" cy="351444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6" descr="sa15_speaker_ppt_v1">
            <a:extLst>
              <a:ext uri="{FF2B5EF4-FFF2-40B4-BE49-F238E27FC236}">
                <a16:creationId xmlns:a16="http://schemas.microsoft.com/office/drawing/2014/main" id="{287834A9-983D-FD4E-BD69-891687D3A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9AEB6D7-118D-E14A-84F7-007FCDEB6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pPr>
              <a:defRPr/>
            </a:pPr>
            <a:r>
              <a:rPr lang="en-US" sz="5400" dirty="0"/>
              <a:t>The Good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DF08-16B2-7544-98E7-16BF36BD8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365760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5% inflation</a:t>
            </a:r>
          </a:p>
          <a:p>
            <a:pPr>
              <a:defRPr/>
            </a:pPr>
            <a:r>
              <a:rPr lang="en-US" sz="2800" dirty="0"/>
              <a:t>6% investment return</a:t>
            </a:r>
          </a:p>
          <a:p>
            <a:pPr>
              <a:defRPr/>
            </a:pPr>
            <a:r>
              <a:rPr lang="en-US" sz="2800" dirty="0"/>
              <a:t>$492/month for a baby born today to fully fund an average in-state public school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3690969-E632-9D47-9605-BD64EC5B22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2118850"/>
            <a:ext cx="4038600" cy="348866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6" descr="sa15_speaker_ppt_v1">
            <a:extLst>
              <a:ext uri="{FF2B5EF4-FFF2-40B4-BE49-F238E27FC236}">
                <a16:creationId xmlns:a16="http://schemas.microsoft.com/office/drawing/2014/main" id="{E2783007-DA6E-EF44-A39B-5C1F9B1DA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0E2ADAC-EF4F-1A48-80A2-39AE547F1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990600"/>
            <a:ext cx="7886700" cy="914400"/>
          </a:xfrm>
        </p:spPr>
        <p:txBody>
          <a:bodyPr/>
          <a:lstStyle/>
          <a:p>
            <a:pPr>
              <a:defRPr/>
            </a:pPr>
            <a:r>
              <a:rPr lang="en-US" sz="5400" dirty="0"/>
              <a:t>529 </a:t>
            </a:r>
            <a:r>
              <a:rPr lang="en-US" sz="5400" dirty="0" err="1"/>
              <a:t>vs</a:t>
            </a:r>
            <a:r>
              <a:rPr lang="en-US" sz="5400" dirty="0"/>
              <a:t> UGMA/UTMA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D90A1C-7E8A-044B-9CE6-976E7036D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529 Plans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F2AC0CE-AEBB-AE45-8051-8C39C81EC9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000" dirty="0"/>
              <a:t>Tax-free if used for college</a:t>
            </a:r>
          </a:p>
          <a:p>
            <a:pPr lvl="1">
              <a:defRPr/>
            </a:pPr>
            <a:r>
              <a:rPr lang="en-US" sz="2000" dirty="0"/>
              <a:t>Some state tax benefits</a:t>
            </a:r>
          </a:p>
          <a:p>
            <a:pPr lvl="1">
              <a:defRPr/>
            </a:pPr>
            <a:r>
              <a:rPr lang="en-US" sz="2000" dirty="0"/>
              <a:t>Penalty for non-educational use</a:t>
            </a:r>
          </a:p>
          <a:p>
            <a:pPr>
              <a:defRPr/>
            </a:pPr>
            <a:r>
              <a:rPr lang="en-US" sz="2000" dirty="0"/>
              <a:t>Can change beneficiaries</a:t>
            </a:r>
          </a:p>
          <a:p>
            <a:pPr>
              <a:defRPr/>
            </a:pPr>
            <a:r>
              <a:rPr lang="en-US" sz="2000" dirty="0"/>
              <a:t>You control account</a:t>
            </a:r>
          </a:p>
          <a:p>
            <a:pPr>
              <a:defRPr/>
            </a:pPr>
            <a:r>
              <a:rPr lang="en-US" sz="2000" dirty="0"/>
              <a:t>Your asset</a:t>
            </a:r>
          </a:p>
          <a:p>
            <a:pPr>
              <a:defRPr/>
            </a:pPr>
            <a:r>
              <a:rPr lang="en-US" sz="2000" dirty="0"/>
              <a:t>Max contributions $200K+ (state dependent)</a:t>
            </a:r>
          </a:p>
          <a:p>
            <a:pPr>
              <a:defRPr/>
            </a:pPr>
            <a:r>
              <a:rPr lang="en-US" sz="2000" dirty="0"/>
              <a:t>No income limitations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42EA65E-59D7-534A-BE4B-CD99ABB7D9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UGMA/UTMA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19BAC1-C5FC-224F-9DCB-A409523CD93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en-US" sz="2000">
                <a:ea typeface="ＭＳ Ｐゴシック" panose="020B0600070205080204" pitchFamily="34" charset="-128"/>
              </a:rPr>
              <a:t>Invest for any purpose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Can’t change beneficiaries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Child controls account at age of majority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Child’s asset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No maximum contribution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No income limitations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6" descr="sa15_speaker_ppt_v1">
            <a:extLst>
              <a:ext uri="{FF2B5EF4-FFF2-40B4-BE49-F238E27FC236}">
                <a16:creationId xmlns:a16="http://schemas.microsoft.com/office/drawing/2014/main" id="{045A600F-A102-254A-82D4-42296FBE5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CC8162C-C59C-774B-8756-43D1D1545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685800"/>
          </a:xfrm>
        </p:spPr>
        <p:txBody>
          <a:bodyPr/>
          <a:lstStyle/>
          <a:p>
            <a:pPr>
              <a:defRPr/>
            </a:pPr>
            <a:r>
              <a:rPr lang="en-US" sz="5400" dirty="0"/>
              <a:t>529 Plans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0F6473-564E-4244-BB2A-86FFB5A568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/>
          <a:p>
            <a:r>
              <a:rPr lang="en-US" altLang="en-US" sz="2600">
                <a:ea typeface="ＭＳ Ｐゴシック" panose="020B0600070205080204" pitchFamily="34" charset="-128"/>
              </a:rPr>
              <a:t>Any state’s plan</a:t>
            </a:r>
          </a:p>
          <a:p>
            <a:r>
              <a:rPr lang="en-US" altLang="en-US" sz="2600">
                <a:ea typeface="ＭＳ Ｐゴシック" panose="020B0600070205080204" pitchFamily="34" charset="-128"/>
              </a:rPr>
              <a:t>Some offer tax benefits for state residents</a:t>
            </a:r>
          </a:p>
          <a:p>
            <a:r>
              <a:rPr lang="en-US" altLang="en-US" sz="2600">
                <a:ea typeface="ＭＳ Ｐゴシック" panose="020B0600070205080204" pitchFamily="34" charset="-128"/>
              </a:rPr>
              <a:t>Beware of expense ratios</a:t>
            </a:r>
          </a:p>
          <a:p>
            <a:r>
              <a:rPr lang="en-US" altLang="en-US" sz="2600">
                <a:ea typeface="ＭＳ Ｐゴシック" panose="020B0600070205080204" pitchFamily="34" charset="-128"/>
              </a:rPr>
              <a:t>Only fund after you max your retirement accounts</a:t>
            </a:r>
          </a:p>
          <a:p>
            <a:r>
              <a:rPr lang="en-US" altLang="en-US" sz="2600">
                <a:ea typeface="ＭＳ Ｐゴシック" panose="020B0600070205080204" pitchFamily="34" charset="-128"/>
              </a:rPr>
              <a:t>Savingforcollege.com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89150A6-A2A6-824B-83DE-A42CDEA0C8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9282" b="-29282"/>
          <a:stretch>
            <a:fillRect/>
          </a:stretch>
        </p:blipFill>
        <p:spPr>
          <a:xfrm>
            <a:off x="4648200" y="1905000"/>
            <a:ext cx="4038600" cy="42211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 descr="sa15_speaker_ppt_v1">
            <a:extLst>
              <a:ext uri="{FF2B5EF4-FFF2-40B4-BE49-F238E27FC236}">
                <a16:creationId xmlns:a16="http://schemas.microsoft.com/office/drawing/2014/main" id="{1304D87F-3139-C243-B4AD-F6686BBDD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B2DCA2A-B3BA-824E-87F0-1190AB12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762000"/>
          </a:xfrm>
        </p:spPr>
        <p:txBody>
          <a:bodyPr/>
          <a:lstStyle/>
          <a:p>
            <a:pPr>
              <a:defRPr/>
            </a:pPr>
            <a:r>
              <a:rPr lang="en-US" sz="5400" dirty="0"/>
              <a:t>Discretionary Spending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028FC319-A252-1B48-B58D-2B505D0F0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-9554" r="-9554"/>
          <a:stretch>
            <a:fillRect/>
          </a:stretch>
        </p:blipFill>
        <p:spPr>
          <a:xfrm>
            <a:off x="457200" y="1905000"/>
            <a:ext cx="8229600" cy="42211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6" descr="sa15_speaker_ppt_v1">
            <a:extLst>
              <a:ext uri="{FF2B5EF4-FFF2-40B4-BE49-F238E27FC236}">
                <a16:creationId xmlns:a16="http://schemas.microsoft.com/office/drawing/2014/main" id="{6DC4A4A5-EB0C-0847-858A-3DD8A6BF7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110682-317D-7E46-85DD-D96FAB459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Millionaire Next Door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2D22A-9EF4-0142-9F29-9C0B9A7E7E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/>
          <a:p>
            <a:r>
              <a:rPr lang="en-US" altLang="en-US" sz="2800">
                <a:ea typeface="ＭＳ Ｐゴシック" panose="020B0600070205080204" pitchFamily="34" charset="-128"/>
              </a:rPr>
              <a:t>Physicians don’t accumulate wealth and have low net worth</a:t>
            </a:r>
          </a:p>
          <a:p>
            <a:r>
              <a:rPr lang="en-US" altLang="en-US" sz="2800">
                <a:ea typeface="ＭＳ Ｐゴシック" panose="020B0600070205080204" pitchFamily="34" charset="-128"/>
              </a:rPr>
              <a:t>Buy expensive houses, cars, and boats to live up to society’s expectations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D5C9BD-82EE-E04A-9B06-68833916F9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40961" r="-40961"/>
          <a:stretch>
            <a:fillRect/>
          </a:stretch>
        </p:blipFill>
        <p:spPr>
          <a:xfrm>
            <a:off x="4648200" y="2133600"/>
            <a:ext cx="4038600" cy="35052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6" descr="sa15_speaker_ppt_v1">
            <a:extLst>
              <a:ext uri="{FF2B5EF4-FFF2-40B4-BE49-F238E27FC236}">
                <a16:creationId xmlns:a16="http://schemas.microsoft.com/office/drawing/2014/main" id="{CFBD1CED-9CCA-0444-9ACC-5ED3D0A39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A2770A-D55E-F146-A063-D82675F25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If You Can’t Help Yourself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6783633-33DA-7849-A259-35566CC56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1 spouse, 1 car, 1 house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Buy your sports/luxury car used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Rent the vacation house, don’t buy it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Flying coach isn’t that bad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Don</a:t>
            </a:r>
            <a:r>
              <a:rPr lang="fr-FR" altLang="en-US" dirty="0">
                <a:ea typeface="ＭＳ Ｐゴシック" panose="020B0600070205080204" pitchFamily="34" charset="-128"/>
              </a:rPr>
              <a:t>’</a:t>
            </a:r>
            <a:r>
              <a:rPr lang="en-US" altLang="ja-JP" dirty="0">
                <a:ea typeface="ＭＳ Ｐゴシック" panose="020B0600070205080204" pitchFamily="34" charset="-128"/>
              </a:rPr>
              <a:t>t buy a boat, be best friends with a boat owner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If it is important to you, save for it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6" descr="sa15_speaker_ppt_v1">
            <a:extLst>
              <a:ext uri="{FF2B5EF4-FFF2-40B4-BE49-F238E27FC236}">
                <a16:creationId xmlns:a16="http://schemas.microsoft.com/office/drawing/2014/main" id="{4C860819-41A5-DA45-A741-B0CBB0364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DCB2FEE-B101-7748-A797-EA2F2A6BB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98438"/>
          </a:xfrm>
        </p:spPr>
        <p:txBody>
          <a:bodyPr/>
          <a:lstStyle/>
          <a:p>
            <a:pPr>
              <a:defRPr/>
            </a:pPr>
            <a:r>
              <a:rPr lang="en-US" sz="5400" dirty="0"/>
              <a:t>Suggested Reading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F035D4-41E2-194E-9AB1-30238D31D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Get a Financial Life: Personal Finance In Your Twenties and Thirties by Beth </a:t>
            </a:r>
            <a:r>
              <a:rPr lang="en-US" altLang="en-US" dirty="0" err="1">
                <a:ea typeface="ＭＳ Ｐゴシック" panose="020B0600070205080204" pitchFamily="34" charset="-128"/>
              </a:rPr>
              <a:t>Kobliner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How to Think About Money by Clements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The Millionaire Next Door by Stanley &amp; </a:t>
            </a:r>
            <a:r>
              <a:rPr lang="en-US" altLang="en-US" dirty="0" err="1">
                <a:ea typeface="ＭＳ Ｐゴシック" panose="020B0600070205080204" pitchFamily="34" charset="-128"/>
              </a:rPr>
              <a:t>Danko</a:t>
            </a:r>
            <a:r>
              <a:rPr lang="en-US" altLang="en-US" dirty="0">
                <a:ea typeface="ＭＳ Ｐゴシック" panose="020B0600070205080204" pitchFamily="34" charset="-128"/>
              </a:rPr>
              <a:t> (</a:t>
            </a:r>
            <a:r>
              <a:rPr lang="en-US" altLang="en-US">
                <a:ea typeface="ＭＳ Ｐゴシック" panose="020B0600070205080204" pitchFamily="34" charset="-128"/>
              </a:rPr>
              <a:t>original version, not 2</a:t>
            </a:r>
            <a:r>
              <a:rPr lang="en-US" altLang="en-US" baseline="30000">
                <a:ea typeface="ＭＳ Ｐゴシック" panose="020B0600070205080204" pitchFamily="34" charset="-128"/>
              </a:rPr>
              <a:t>nd</a:t>
            </a:r>
            <a:r>
              <a:rPr lang="en-US" altLang="en-US">
                <a:ea typeface="ＭＳ Ｐゴシック" panose="020B0600070205080204" pitchFamily="34" charset="-128"/>
              </a:rPr>
              <a:t> edition)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ebt, College, and Discretionary Spending" id="{DB41964D-44A7-114E-B4E3-F9CC9BB11945}" vid="{68DEA7AC-2663-4942-A9E1-5E497183A6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Design</Template>
  <TotalTime>18</TotalTime>
  <Words>621</Words>
  <Application>Microsoft Macintosh PowerPoint</Application>
  <PresentationFormat>On-screen Show (4:3)</PresentationFormat>
  <Paragraphs>93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ＭＳ Ｐゴシック</vt:lpstr>
      <vt:lpstr>Arial</vt:lpstr>
      <vt:lpstr>Default Design</vt:lpstr>
      <vt:lpstr>Debt, College, and Discretionary Spending</vt:lpstr>
      <vt:lpstr>Disclosure</vt:lpstr>
      <vt:lpstr>Managing Debt</vt:lpstr>
      <vt:lpstr>Millionaire Next Door</vt:lpstr>
      <vt:lpstr>Accumulating Debt</vt:lpstr>
      <vt:lpstr>Credit Card Debt</vt:lpstr>
      <vt:lpstr>Credit Card Debt</vt:lpstr>
      <vt:lpstr>Rules of Thumb</vt:lpstr>
      <vt:lpstr>Student Loans</vt:lpstr>
      <vt:lpstr>Paying Off Debt</vt:lpstr>
      <vt:lpstr>Paying Off Debt</vt:lpstr>
      <vt:lpstr>Affording College</vt:lpstr>
      <vt:lpstr>The Bad News</vt:lpstr>
      <vt:lpstr>The Good News</vt:lpstr>
      <vt:lpstr>529 vs UGMA/UTMA</vt:lpstr>
      <vt:lpstr>529 Plans</vt:lpstr>
      <vt:lpstr>Discretionary Spending</vt:lpstr>
      <vt:lpstr>Millionaire Next Door</vt:lpstr>
      <vt:lpstr>If You Can’t Help Yourself</vt:lpstr>
      <vt:lpstr>Suggested Reading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Debt, College, and Discretionary Spending</dc:title>
  <dc:creator>Joel Schofer</dc:creator>
  <cp:lastModifiedBy>Joel Schofer</cp:lastModifiedBy>
  <cp:revision>6</cp:revision>
  <dcterms:created xsi:type="dcterms:W3CDTF">2020-05-10T17:37:53Z</dcterms:created>
  <dcterms:modified xsi:type="dcterms:W3CDTF">2020-06-14T17:48:44Z</dcterms:modified>
</cp:coreProperties>
</file>