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5" r:id="rId1"/>
    <p:sldMasterId id="2147483778" r:id="rId2"/>
    <p:sldMasterId id="2147483784" r:id="rId3"/>
    <p:sldMasterId id="2147483872" r:id="rId4"/>
  </p:sldMasterIdLst>
  <p:notesMasterIdLst>
    <p:notesMasterId r:id="rId35"/>
  </p:notesMasterIdLst>
  <p:sldIdLst>
    <p:sldId id="256" r:id="rId5"/>
    <p:sldId id="303" r:id="rId6"/>
    <p:sldId id="305" r:id="rId7"/>
    <p:sldId id="306" r:id="rId8"/>
    <p:sldId id="307" r:id="rId9"/>
    <p:sldId id="308" r:id="rId10"/>
    <p:sldId id="263" r:id="rId11"/>
    <p:sldId id="266" r:id="rId12"/>
    <p:sldId id="269" r:id="rId13"/>
    <p:sldId id="264" r:id="rId14"/>
    <p:sldId id="257" r:id="rId15"/>
    <p:sldId id="265" r:id="rId16"/>
    <p:sldId id="267" r:id="rId17"/>
    <p:sldId id="309" r:id="rId18"/>
    <p:sldId id="274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26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68" d="100"/>
          <a:sy n="68" d="100"/>
        </p:scale>
        <p:origin x="34" y="1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CD515-0099-4225-A8F2-65BE36E0F27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91BCD-CA50-4B28-A960-EF7A52F1B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9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347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US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9"/>
          <p:cNvSpPr txBox="1">
            <a:spLocks noChangeArrowheads="1"/>
          </p:cNvSpPr>
          <p:nvPr userDrawn="1"/>
        </p:nvSpPr>
        <p:spPr bwMode="blackWhite">
          <a:xfrm>
            <a:off x="11759301" y="6619876"/>
            <a:ext cx="372217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50000"/>
              </a:spcBef>
              <a:defRPr/>
            </a:pPr>
            <a:fld id="{D36DAD90-6203-4E71-A5B7-9CD5F341EDE2}" type="slidenum">
              <a:rPr lang="en-US" sz="1200" b="1">
                <a:solidFill>
                  <a:srgbClr val="110189"/>
                </a:solidFill>
                <a:cs typeface="Arial" charset="0"/>
              </a:rPr>
              <a:pPr algn="ctr" defTabSz="914400">
                <a:lnSpc>
                  <a:spcPct val="80000"/>
                </a:lnSpc>
                <a:spcBef>
                  <a:spcPct val="50000"/>
                </a:spcBef>
                <a:defRPr/>
              </a:pPr>
              <a:t>‹#›</a:t>
            </a:fld>
            <a:endParaRPr lang="en-US" sz="1200" b="1" dirty="0">
              <a:solidFill>
                <a:srgbClr val="110189"/>
              </a:solidFill>
              <a:cs typeface="Arial" charset="0"/>
            </a:endParaRPr>
          </a:p>
        </p:txBody>
      </p:sp>
      <p:pic>
        <p:nvPicPr>
          <p:cNvPr id="5" name="Picture 22" descr="cusffc-2x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1" y="100013"/>
            <a:ext cx="12192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Rectangle 62"/>
          <p:cNvSpPr>
            <a:spLocks noChangeArrowheads="1"/>
          </p:cNvSpPr>
          <p:nvPr userDrawn="1"/>
        </p:nvSpPr>
        <p:spPr bwMode="auto">
          <a:xfrm>
            <a:off x="0" y="6629400"/>
            <a:ext cx="11785600" cy="95250"/>
          </a:xfrm>
          <a:prstGeom prst="rect">
            <a:avLst/>
          </a:prstGeom>
          <a:solidFill>
            <a:srgbClr val="000066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7" name="Text Box 51"/>
          <p:cNvSpPr txBox="1">
            <a:spLocks noChangeArrowheads="1"/>
          </p:cNvSpPr>
          <p:nvPr userDrawn="1"/>
        </p:nvSpPr>
        <p:spPr bwMode="auto">
          <a:xfrm>
            <a:off x="508000" y="6567716"/>
            <a:ext cx="3378200" cy="215444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ffectLst/>
        </p:spPr>
        <p:txBody>
          <a:bodyPr tIns="0" bIns="0" anchor="ctr" anchorCtr="1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United States Fleet Forces</a:t>
            </a:r>
          </a:p>
        </p:txBody>
      </p:sp>
      <p:sp>
        <p:nvSpPr>
          <p:cNvPr id="9" name="Rectangle 61"/>
          <p:cNvSpPr>
            <a:spLocks noChangeArrowheads="1"/>
          </p:cNvSpPr>
          <p:nvPr userDrawn="1"/>
        </p:nvSpPr>
        <p:spPr bwMode="auto">
          <a:xfrm>
            <a:off x="0" y="6781800"/>
            <a:ext cx="12192000" cy="762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270000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Rectangle 63"/>
          <p:cNvSpPr>
            <a:spLocks noChangeArrowheads="1"/>
          </p:cNvSpPr>
          <p:nvPr userDrawn="1"/>
        </p:nvSpPr>
        <p:spPr bwMode="auto">
          <a:xfrm>
            <a:off x="0" y="1027113"/>
            <a:ext cx="12192000" cy="95250"/>
          </a:xfrm>
          <a:prstGeom prst="rect">
            <a:avLst/>
          </a:prstGeom>
          <a:solidFill>
            <a:srgbClr val="000066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1" name="Rectangle 64"/>
          <p:cNvSpPr>
            <a:spLocks noChangeArrowheads="1"/>
          </p:cNvSpPr>
          <p:nvPr userDrawn="1"/>
        </p:nvSpPr>
        <p:spPr bwMode="auto">
          <a:xfrm>
            <a:off x="0" y="1179513"/>
            <a:ext cx="12192000" cy="762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270000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2800" i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2800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177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1" y="1295400"/>
            <a:ext cx="11578167" cy="5194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82801" y="0"/>
            <a:ext cx="8032751" cy="838200"/>
          </a:xfrm>
        </p:spPr>
        <p:txBody>
          <a:bodyPr/>
          <a:lstStyle>
            <a:lvl1pPr>
              <a:defRPr sz="2800" i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 bwMode="auto">
          <a:xfrm>
            <a:off x="9667905" y="195760"/>
            <a:ext cx="2459567" cy="76944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lIns="0" tIns="0" rIns="0" bIns="0" anchor="ctr">
            <a:spAutoFit/>
          </a:bodyPr>
          <a:lstStyle/>
          <a:p>
            <a:pPr marL="2286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82"/>
                </a:solidFill>
                <a:cs typeface="Arial" charset="0"/>
              </a:rPr>
              <a:t>Force Development</a:t>
            </a:r>
          </a:p>
          <a:p>
            <a:pPr marL="2286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82"/>
                </a:solidFill>
                <a:cs typeface="Arial" charset="0"/>
              </a:rPr>
              <a:t>Force Generation</a:t>
            </a:r>
          </a:p>
          <a:p>
            <a:pPr marL="2286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82"/>
                </a:solidFill>
                <a:cs typeface="Arial" charset="0"/>
              </a:rPr>
              <a:t>Force Employment</a:t>
            </a:r>
          </a:p>
          <a:p>
            <a:pPr marL="2286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82"/>
                </a:solidFill>
                <a:cs typeface="Arial" charset="0"/>
              </a:rPr>
              <a:t>Sailors/Civ/Fam</a:t>
            </a:r>
          </a:p>
          <a:p>
            <a:pPr marL="2286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82"/>
                </a:solidFill>
                <a:cs typeface="Arial" charset="0"/>
              </a:rPr>
              <a:t>Safety &amp; Security</a:t>
            </a:r>
          </a:p>
        </p:txBody>
      </p:sp>
      <p:sp>
        <p:nvSpPr>
          <p:cNvPr id="6" name="Oval 5"/>
          <p:cNvSpPr>
            <a:spLocks noChangeAspect="1"/>
          </p:cNvSpPr>
          <p:nvPr userDrawn="1"/>
        </p:nvSpPr>
        <p:spPr bwMode="auto">
          <a:xfrm>
            <a:off x="9724116" y="505549"/>
            <a:ext cx="182880" cy="137160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Oval 6"/>
          <p:cNvSpPr>
            <a:spLocks noChangeAspect="1"/>
          </p:cNvSpPr>
          <p:nvPr userDrawn="1"/>
        </p:nvSpPr>
        <p:spPr bwMode="auto">
          <a:xfrm>
            <a:off x="9724116" y="354647"/>
            <a:ext cx="182880" cy="13716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8" name="Oval 7"/>
          <p:cNvSpPr>
            <a:spLocks noChangeAspect="1"/>
          </p:cNvSpPr>
          <p:nvPr userDrawn="1"/>
        </p:nvSpPr>
        <p:spPr bwMode="auto">
          <a:xfrm>
            <a:off x="9724116" y="821640"/>
            <a:ext cx="182880" cy="137160"/>
          </a:xfrm>
          <a:prstGeom prst="ellipse">
            <a:avLst/>
          </a:prstGeom>
          <a:solidFill>
            <a:srgbClr val="BC8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9" name="Oval 8"/>
          <p:cNvSpPr>
            <a:spLocks noChangeAspect="1"/>
          </p:cNvSpPr>
          <p:nvPr userDrawn="1"/>
        </p:nvSpPr>
        <p:spPr bwMode="auto">
          <a:xfrm>
            <a:off x="9724116" y="661741"/>
            <a:ext cx="182880" cy="137160"/>
          </a:xfrm>
          <a:prstGeom prst="ellipse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0" name="Oval 9"/>
          <p:cNvSpPr>
            <a:spLocks noChangeAspect="1"/>
          </p:cNvSpPr>
          <p:nvPr userDrawn="1"/>
        </p:nvSpPr>
        <p:spPr bwMode="auto">
          <a:xfrm>
            <a:off x="9724116" y="206691"/>
            <a:ext cx="182880" cy="13716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1" y="1133476"/>
            <a:ext cx="5687484" cy="535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2184" y="1133476"/>
            <a:ext cx="5687483" cy="535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82801" y="0"/>
            <a:ext cx="8032751" cy="838200"/>
          </a:xfrm>
        </p:spPr>
        <p:txBody>
          <a:bodyPr/>
          <a:lstStyle>
            <a:lvl1pPr>
              <a:defRPr sz="2800" i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0856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082801" y="0"/>
            <a:ext cx="8032751" cy="838200"/>
          </a:xfrm>
        </p:spPr>
        <p:txBody>
          <a:bodyPr/>
          <a:lstStyle>
            <a:lvl1pPr>
              <a:defRPr sz="2800" i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593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81051" y="776289"/>
            <a:ext cx="10629900" cy="4795837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003399"/>
            </a:solidFill>
            <a:miter lim="800000"/>
            <a:headEnd/>
            <a:tailEnd/>
          </a:ln>
        </p:spPr>
        <p:txBody>
          <a:bodyPr lIns="90000" tIns="90000" rIns="90000" bIns="90000" anchor="ctr"/>
          <a:lstStyle/>
          <a:p>
            <a:pPr marL="119063" indent="-119063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00739" name="MSTSHP_0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189567" y="2695576"/>
            <a:ext cx="8775700" cy="549275"/>
          </a:xfrm>
          <a:ln algn="ctr"/>
        </p:spPr>
        <p:txBody>
          <a:bodyPr/>
          <a:lstStyle>
            <a:lvl1pPr>
              <a:lnSpc>
                <a:spcPts val="4000"/>
              </a:lnSpc>
              <a:spcBef>
                <a:spcPct val="10000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00740" name="MSTSHP_0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189568" y="3516314"/>
            <a:ext cx="8777817" cy="439737"/>
          </a:xfrm>
          <a:ln/>
        </p:spPr>
        <p:txBody>
          <a:bodyPr/>
          <a:lstStyle>
            <a:lvl1pPr>
              <a:lnSpc>
                <a:spcPts val="2800"/>
              </a:lnSpc>
              <a:spcBef>
                <a:spcPct val="15000"/>
              </a:spcBef>
              <a:buClrTx/>
              <a:defRPr sz="1600" b="1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9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07989"/>
            <a:ext cx="11116733" cy="3651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154113"/>
            <a:ext cx="11116733" cy="5135562"/>
          </a:xfrm>
        </p:spPr>
        <p:txBody>
          <a:bodyPr/>
          <a:lstStyle/>
          <a:p>
            <a:pPr lvl="0"/>
            <a:r>
              <a:rPr lang="en-US" noProof="0" dirty="0" smtClean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09616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 (full page w/2 col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448" y="1152144"/>
            <a:ext cx="11119104" cy="513892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6448" y="2185416"/>
            <a:ext cx="5340096" cy="4105656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48" y="411480"/>
            <a:ext cx="11119104" cy="3657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314017" y="2187194"/>
            <a:ext cx="5340096" cy="4105656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6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00765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93484" y="765175"/>
            <a:ext cx="11184000" cy="969282"/>
          </a:xfrm>
        </p:spPr>
        <p:txBody>
          <a:bodyPr>
            <a:normAutofit/>
          </a:bodyPr>
          <a:lstStyle>
            <a:lvl1pPr marL="0" indent="0">
              <a:buNone/>
              <a:defRPr sz="3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93484" y="295683"/>
            <a:ext cx="1118400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94400" y="1810800"/>
            <a:ext cx="11184000" cy="453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3485" y="6407835"/>
            <a:ext cx="10079297" cy="252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0">
                <a:solidFill>
                  <a:srgbClr val="8C8C8C"/>
                </a:solidFill>
              </a:defRPr>
            </a:lvl1pPr>
          </a:lstStyle>
          <a:p>
            <a:pPr defTabSz="914400"/>
            <a:endParaRPr lang="en-GB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0629328" y="6407835"/>
            <a:ext cx="1056117" cy="252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800" b="0">
                <a:solidFill>
                  <a:srgbClr val="8C8C8C"/>
                </a:solidFill>
              </a:defRPr>
            </a:lvl1pPr>
          </a:lstStyle>
          <a:p>
            <a:pPr defTabSz="914400"/>
            <a:fld id="{95CC1D26-A9BD-4BDE-BDD9-08EDBAE96860}" type="slidenum">
              <a:rPr lang="en-GB" smtClean="0"/>
              <a:pPr defTabSz="91440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0345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162180A5-CB95-428C-BFFE-4211626EF03D}" type="datetime1">
              <a:rPr lang="en-US" smtClean="0">
                <a:solidFill>
                  <a:srgbClr val="000000"/>
                </a:solidFill>
              </a:rPr>
              <a:t>5/12/2020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0B09B511-ED9E-47C1-B42B-134C8C610EBA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690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3860800" y="838200"/>
            <a:ext cx="4978400" cy="3733800"/>
          </a:xfrm>
          <a:prstGeom prst="rect">
            <a:avLst/>
          </a:prstGeom>
        </p:spPr>
      </p:pic>
      <p:pic>
        <p:nvPicPr>
          <p:cNvPr id="9" name="Picture 8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3657600" y="685800"/>
            <a:ext cx="4978400" cy="3733800"/>
          </a:xfrm>
          <a:prstGeom prst="rect">
            <a:avLst/>
          </a:prstGeom>
        </p:spPr>
      </p:pic>
      <p:sp>
        <p:nvSpPr>
          <p:cNvPr id="7" name="AutoShape 7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18" tIns="45709" rIns="91418" bIns="45709" anchor="ctr"/>
          <a:lstStyle/>
          <a:p>
            <a:pPr defTabSz="914186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03200" y="152400"/>
            <a:ext cx="11785600" cy="65532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/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12" name="Picture 11" descr="Navy-Medicine-Color-Logo_2012.png"/>
          <p:cNvPicPr>
            <a:picLocks noChangeAspect="1"/>
          </p:cNvPicPr>
          <p:nvPr userDrawn="1"/>
        </p:nvPicPr>
        <p:blipFill>
          <a:blip r:embed="rId2" cstate="print">
            <a:lum bright="70000"/>
          </a:blip>
          <a:stretch>
            <a:fillRect/>
          </a:stretch>
        </p:blipFill>
        <p:spPr>
          <a:xfrm>
            <a:off x="3606800" y="1562100"/>
            <a:ext cx="4978400" cy="37338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9200" y="6340476"/>
            <a:ext cx="6096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90750"/>
            <a:ext cx="10363200" cy="1924050"/>
          </a:xfrm>
          <a:prstGeom prst="rect">
            <a:avLst/>
          </a:prstGeom>
        </p:spPr>
        <p:txBody>
          <a:bodyPr lIns="91418" tIns="45709" rIns="91418" bIns="45709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724400"/>
            <a:ext cx="8534400" cy="12954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7E"/>
                </a:solidFill>
              </a:defRPr>
            </a:lvl1pPr>
            <a:lvl2pPr marL="457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008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18" tIns="45709" rIns="91418" bIns="45709" anchor="ctr"/>
          <a:lstStyle/>
          <a:p>
            <a:pPr defTabSz="914186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03200" y="152400"/>
            <a:ext cx="117856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6553200"/>
            <a:ext cx="37592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7620000" y="6553200"/>
            <a:ext cx="38608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4064000" y="6324600"/>
            <a:ext cx="3860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12192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9200" y="6340476"/>
            <a:ext cx="6096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384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lIns="91418" tIns="45709" rIns="91418" bIns="45709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9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7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FCA4-A52A-47D0-B811-71372B1506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55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AF0E-78D7-421A-8D89-DC04AB459E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600" y="6553200"/>
            <a:ext cx="37592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7620000" y="6553200"/>
            <a:ext cx="38608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4064000" y="6324600"/>
            <a:ext cx="3860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</p:spTree>
    <p:extLst>
      <p:ext uri="{BB962C8B-B14F-4D97-AF65-F5344CB8AC3E}">
        <p14:creationId xmlns:p14="http://schemas.microsoft.com/office/powerpoint/2010/main" val="2006084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2" indent="0">
              <a:buNone/>
              <a:defRPr sz="2000" b="1"/>
            </a:lvl2pPr>
            <a:lvl3pPr marL="914186" indent="0">
              <a:buNone/>
              <a:defRPr sz="1800" b="1"/>
            </a:lvl3pPr>
            <a:lvl4pPr marL="1371279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6" indent="0">
              <a:buNone/>
              <a:defRPr sz="1600" b="1"/>
            </a:lvl6pPr>
            <a:lvl7pPr marL="2742558" indent="0">
              <a:buNone/>
              <a:defRPr sz="1600" b="1"/>
            </a:lvl7pPr>
            <a:lvl8pPr marL="3199652" indent="0">
              <a:buNone/>
              <a:defRPr sz="1600" b="1"/>
            </a:lvl8pPr>
            <a:lvl9pPr marL="365674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2" indent="0">
              <a:buNone/>
              <a:defRPr sz="2000" b="1"/>
            </a:lvl2pPr>
            <a:lvl3pPr marL="914186" indent="0">
              <a:buNone/>
              <a:defRPr sz="1800" b="1"/>
            </a:lvl3pPr>
            <a:lvl4pPr marL="1371279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6" indent="0">
              <a:buNone/>
              <a:defRPr sz="1600" b="1"/>
            </a:lvl6pPr>
            <a:lvl7pPr marL="2742558" indent="0">
              <a:buNone/>
              <a:defRPr sz="1600" b="1"/>
            </a:lvl7pPr>
            <a:lvl8pPr marL="3199652" indent="0">
              <a:buNone/>
              <a:defRPr sz="1600" b="1"/>
            </a:lvl8pPr>
            <a:lvl9pPr marL="365674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68FD-2193-423D-BEC8-858541936F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6553200"/>
            <a:ext cx="37592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620000" y="6553200"/>
            <a:ext cx="38608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4064000" y="6324600"/>
            <a:ext cx="3860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868362"/>
          </a:xfrm>
          <a:prstGeom prst="rect">
            <a:avLst/>
          </a:prstGeom>
        </p:spPr>
        <p:txBody>
          <a:bodyPr lIns="91418" tIns="45709" rIns="91418" bIns="45709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9186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CB20-7C40-4E0C-BAF4-A867FB3645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868362"/>
          </a:xfrm>
          <a:prstGeom prst="rect">
            <a:avLst/>
          </a:prstGeom>
        </p:spPr>
        <p:txBody>
          <a:bodyPr lIns="91418" tIns="45709" rIns="91418" bIns="45709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1945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D4C4-CEB3-4D1F-8EF1-D0478C0187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904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lIns="91418" tIns="45709" rIns="91418" bIns="45709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2" indent="0">
              <a:buNone/>
              <a:defRPr sz="1200"/>
            </a:lvl2pPr>
            <a:lvl3pPr marL="914186" indent="0">
              <a:buNone/>
              <a:defRPr sz="1000"/>
            </a:lvl3pPr>
            <a:lvl4pPr marL="1371279" indent="0">
              <a:buNone/>
              <a:defRPr sz="900"/>
            </a:lvl4pPr>
            <a:lvl5pPr marL="1828373" indent="0">
              <a:buNone/>
              <a:defRPr sz="900"/>
            </a:lvl5pPr>
            <a:lvl6pPr marL="2285466" indent="0">
              <a:buNone/>
              <a:defRPr sz="900"/>
            </a:lvl6pPr>
            <a:lvl7pPr marL="2742558" indent="0">
              <a:buNone/>
              <a:defRPr sz="900"/>
            </a:lvl7pPr>
            <a:lvl8pPr marL="3199652" indent="0">
              <a:buNone/>
              <a:defRPr sz="900"/>
            </a:lvl8pPr>
            <a:lvl9pPr marL="365674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3CCCE-9D0F-4123-B0E1-0A1E2D420B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000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91418" tIns="45709" rIns="91418" bIns="45709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2" indent="0">
              <a:buNone/>
              <a:defRPr sz="2800"/>
            </a:lvl2pPr>
            <a:lvl3pPr marL="914186" indent="0">
              <a:buNone/>
              <a:defRPr sz="2400"/>
            </a:lvl3pPr>
            <a:lvl4pPr marL="1371279" indent="0">
              <a:buNone/>
              <a:defRPr sz="2000"/>
            </a:lvl4pPr>
            <a:lvl5pPr marL="1828373" indent="0">
              <a:buNone/>
              <a:defRPr sz="2000"/>
            </a:lvl5pPr>
            <a:lvl6pPr marL="2285466" indent="0">
              <a:buNone/>
              <a:defRPr sz="2000"/>
            </a:lvl6pPr>
            <a:lvl7pPr marL="2742558" indent="0">
              <a:buNone/>
              <a:defRPr sz="2000"/>
            </a:lvl7pPr>
            <a:lvl8pPr marL="3199652" indent="0">
              <a:buNone/>
              <a:defRPr sz="2000"/>
            </a:lvl8pPr>
            <a:lvl9pPr marL="3656744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2" indent="0">
              <a:buNone/>
              <a:defRPr sz="1200"/>
            </a:lvl2pPr>
            <a:lvl3pPr marL="914186" indent="0">
              <a:buNone/>
              <a:defRPr sz="1000"/>
            </a:lvl3pPr>
            <a:lvl4pPr marL="1371279" indent="0">
              <a:buNone/>
              <a:defRPr sz="900"/>
            </a:lvl4pPr>
            <a:lvl5pPr marL="1828373" indent="0">
              <a:buNone/>
              <a:defRPr sz="900"/>
            </a:lvl5pPr>
            <a:lvl6pPr marL="2285466" indent="0">
              <a:buNone/>
              <a:defRPr sz="900"/>
            </a:lvl6pPr>
            <a:lvl7pPr marL="2742558" indent="0">
              <a:buNone/>
              <a:defRPr sz="900"/>
            </a:lvl7pPr>
            <a:lvl8pPr marL="3199652" indent="0">
              <a:buNone/>
              <a:defRPr sz="900"/>
            </a:lvl8pPr>
            <a:lvl9pPr marL="365674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D69BB-2599-4AA2-9993-FCE11EEB85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830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771A-1070-4B9F-9F41-9C84ACC1F8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868362"/>
          </a:xfrm>
          <a:prstGeom prst="rect">
            <a:avLst/>
          </a:prstGeom>
        </p:spPr>
        <p:txBody>
          <a:bodyPr lIns="91418" tIns="45709" rIns="91418" bIns="45709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64684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 lIns="91418" tIns="45709" rIns="91418" bIns="45709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110B-834E-4835-83AF-1A12768935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59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18" tIns="45709" rIns="91418" bIns="45709" anchor="ctr"/>
          <a:lstStyle/>
          <a:p>
            <a:pPr defTabSz="914186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03200" y="152400"/>
            <a:ext cx="117856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10972800" cy="1143000"/>
          </a:xfrm>
          <a:prstGeom prst="rect">
            <a:avLst/>
          </a:prstGeom>
        </p:spPr>
        <p:txBody>
          <a:bodyPr lIns="91418" tIns="45709" rIns="91418" bIns="45709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9200" y="6324603"/>
            <a:ext cx="6096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11"/>
          <p:cNvGrpSpPr/>
          <p:nvPr userDrawn="1"/>
        </p:nvGrpSpPr>
        <p:grpSpPr>
          <a:xfrm>
            <a:off x="914400" y="6324600"/>
            <a:ext cx="10363200" cy="457200"/>
            <a:chOff x="685800" y="6324600"/>
            <a:chExt cx="7772400" cy="4572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685800" y="6553200"/>
              <a:ext cx="2819400" cy="0"/>
            </a:xfrm>
            <a:prstGeom prst="line">
              <a:avLst/>
            </a:pr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5638800" y="6553200"/>
              <a:ext cx="281940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 userDrawn="1"/>
          </p:nvSpPr>
          <p:spPr>
            <a:xfrm>
              <a:off x="3429000" y="6324600"/>
              <a:ext cx="2209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86">
                <a:defRPr/>
              </a:pPr>
              <a:r>
                <a:rPr lang="en-US" sz="1400" dirty="0">
                  <a:solidFill>
                    <a:srgbClr val="000099"/>
                  </a:solidFill>
                  <a:latin typeface="Monotype Corsiva" pitchFamily="66" charset="0"/>
                </a:rPr>
                <a:t>Wounded, Ill, and Injured (M9)</a:t>
              </a:r>
            </a:p>
          </p:txBody>
        </p:sp>
      </p:grpSp>
      <p:graphicFrame>
        <p:nvGraphicFramePr>
          <p:cNvPr id="12" name="Draft Stamp"/>
          <p:cNvGraphicFramePr>
            <a:graphicFrameLocks noGrp="1"/>
          </p:cNvGraphicFramePr>
          <p:nvPr userDrawn="1">
            <p:extLst/>
          </p:nvPr>
        </p:nvGraphicFramePr>
        <p:xfrm>
          <a:off x="10256040" y="228600"/>
          <a:ext cx="1693333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33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</a:p>
                  </a:txBody>
                  <a:tcPr marL="121920" marR="121920"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pt-BR" sz="1800" b="1" dirty="0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L="121920" marR="121920"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</a:p>
                  </a:txBody>
                  <a:tcPr marL="121920" marR="121920"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8065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18" tIns="45709" rIns="91418" bIns="45709" anchor="ctr"/>
          <a:lstStyle/>
          <a:p>
            <a:pPr defTabSz="914186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03200" y="152400"/>
            <a:ext cx="11785600" cy="6553200"/>
          </a:xfrm>
          <a:prstGeom prst="rect">
            <a:avLst/>
          </a:prstGeom>
          <a:solidFill>
            <a:schemeClr val="bg1"/>
          </a:solidFill>
          <a:ln>
            <a:solidFill>
              <a:srgbClr val="0027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868362"/>
          </a:xfrm>
          <a:prstGeom prst="rect">
            <a:avLst/>
          </a:prstGeom>
        </p:spPr>
        <p:txBody>
          <a:bodyPr lIns="91418" tIns="45709" rIns="91418" bIns="45709" anchor="ctr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064000" y="6324600"/>
            <a:ext cx="3860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>
              <a:defRPr/>
            </a:pPr>
            <a:r>
              <a:rPr lang="en-US" sz="1200" dirty="0">
                <a:solidFill>
                  <a:srgbClr val="000099"/>
                </a:solidFill>
                <a:latin typeface="Monotype Corsiva" pitchFamily="66" charset="0"/>
              </a:rPr>
              <a:t>World-Class Care…Anytime,  Anywhere</a:t>
            </a:r>
          </a:p>
        </p:txBody>
      </p:sp>
      <p:pic>
        <p:nvPicPr>
          <p:cNvPr id="14" name="Picture 13" descr="Navy-Medicine-Color-Logo_2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1219200" cy="9144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9200" y="6340476"/>
            <a:ext cx="609600" cy="365125"/>
          </a:xfrm>
        </p:spPr>
        <p:txBody>
          <a:bodyPr/>
          <a:lstStyle/>
          <a:p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09600" y="6553200"/>
            <a:ext cx="3759200" cy="0"/>
          </a:xfrm>
          <a:prstGeom prst="line">
            <a:avLst/>
          </a:prstGeom>
          <a:noFill/>
          <a:ln w="28575" cap="flat" cmpd="sng" algn="ctr">
            <a:solidFill>
              <a:srgbClr val="8099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8" name="Straight Connector 17"/>
          <p:cNvCxnSpPr/>
          <p:nvPr userDrawn="1"/>
        </p:nvCxnSpPr>
        <p:spPr>
          <a:xfrm>
            <a:off x="7620000" y="6553200"/>
            <a:ext cx="3860800" cy="0"/>
          </a:xfrm>
          <a:prstGeom prst="line">
            <a:avLst/>
          </a:prstGeom>
          <a:noFill/>
          <a:ln w="28575" cap="flat" cmpd="sng" algn="ctr">
            <a:solidFill>
              <a:srgbClr val="8099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456766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512C-D6F3-4E26-B8BE-6B3311812080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126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CA9A7-ED39-4195-8801-47A677CB10BF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66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94FC-2E08-45FC-825F-9CDAD4AE644D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1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6EAE2-316F-421A-9510-2C69368A61E0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270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5134B-31EE-4E7C-ADD4-B2D7E1B3E81A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528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F3D77-C2EB-4EC0-BB52-A5365CE008DA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05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31459-7F2C-4DFA-80C5-C29889C7658C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3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D60E-2633-47E5-9139-F430DF10E4CB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550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32425-82E6-4919-A6EF-CBE86E486D0C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68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23965-19FA-4D35-8F7D-2A90DF85F44B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879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3F7C9-8CA3-4F8E-8797-99AA99174642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581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DC80-AA86-4D76-93CE-738B2EF27415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28388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2D14-E508-4151-8321-39BF9B01D2CB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533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651F-D8E6-40C5-80A5-0B1941A5CF29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4532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6951-488C-4A13-9F0A-B208EC9D065E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733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964CF-E259-4490-98BA-4E7DFC269582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478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2471D-EA14-40C8-B0D8-D72F60BEEE8A}" type="datetime1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3609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Left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04672"/>
            <a:ext cx="3347390" cy="1995802"/>
          </a:xfrm>
        </p:spPr>
        <p:txBody>
          <a:bodyPr vert="horz" lIns="0" tIns="45720" rIns="0" bIns="0" rtlCol="0" anchor="t" anchorCtr="0">
            <a:noAutofit/>
          </a:bodyPr>
          <a:lstStyle>
            <a:lvl1pPr>
              <a:defRPr lang="en-US" sz="3600" spc="-75" dirty="0">
                <a:latin typeface="+mj-lt"/>
              </a:defRPr>
            </a:lvl1pPr>
          </a:lstStyle>
          <a:p>
            <a:pPr lvl="0" defTabSz="685800">
              <a:lnSpc>
                <a:spcPct val="8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2743200"/>
            <a:ext cx="3355975" cy="1169988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017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7999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914402" y="4725108"/>
            <a:ext cx="4389120" cy="2132892"/>
          </a:xfrm>
          <a:solidFill>
            <a:schemeClr val="bg1"/>
          </a:solidFill>
        </p:spPr>
        <p:txBody>
          <a:bodyPr vert="horz" lIns="365760" tIns="365760" rIns="365760" bIns="1280160" rtlCol="0" anchor="b" anchorCtr="0">
            <a:spAutoFit/>
          </a:bodyPr>
          <a:lstStyle>
            <a:lvl1pPr>
              <a:lnSpc>
                <a:spcPct val="90000"/>
              </a:lnSpc>
              <a:defRPr lang="en-US" sz="3600" b="1" baseline="0" dirty="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pPr lvl="0">
              <a:lnSpc>
                <a:spcPct val="85000"/>
              </a:lnSpc>
            </a:pPr>
            <a:r>
              <a:rPr lang="en-US" dirty="0"/>
              <a:t>Click to edit Title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2" y="5694829"/>
            <a:ext cx="4389120" cy="1163171"/>
          </a:xfrm>
        </p:spPr>
        <p:txBody>
          <a:bodyPr vert="horz" lIns="365760" tIns="0" rIns="365760" bIns="0" rtlCol="0">
            <a:noAutofit/>
          </a:bodyPr>
          <a:lstStyle>
            <a:lvl1pPr marL="0" indent="0">
              <a:buNone/>
              <a:defRPr lang="en-US" sz="1400" baseline="0" dirty="0"/>
            </a:lvl1pPr>
          </a:lstStyle>
          <a:p>
            <a:pPr marL="228600" lvl="0" indent="-228600">
              <a:lnSpc>
                <a:spcPct val="130000"/>
              </a:lnSpc>
            </a:pPr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1295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2801" y="0"/>
            <a:ext cx="803275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1" y="1133476"/>
            <a:ext cx="11578167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53" name="Text Box 29"/>
          <p:cNvSpPr txBox="1">
            <a:spLocks noChangeArrowheads="1"/>
          </p:cNvSpPr>
          <p:nvPr userDrawn="1"/>
        </p:nvSpPr>
        <p:spPr bwMode="blackWhite">
          <a:xfrm>
            <a:off x="11759301" y="6619876"/>
            <a:ext cx="372217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>
              <a:lnSpc>
                <a:spcPct val="80000"/>
              </a:lnSpc>
              <a:spcBef>
                <a:spcPct val="50000"/>
              </a:spcBef>
              <a:defRPr/>
            </a:pPr>
            <a:fld id="{0AFB21A6-1D40-4096-A133-8847AE6BD6F8}" type="slidenum">
              <a:rPr lang="en-US" sz="1200" b="1">
                <a:solidFill>
                  <a:srgbClr val="110189"/>
                </a:solidFill>
                <a:cs typeface="Arial" charset="0"/>
              </a:rPr>
              <a:pPr algn="ctr" defTabSz="914400">
                <a:lnSpc>
                  <a:spcPct val="80000"/>
                </a:lnSpc>
                <a:spcBef>
                  <a:spcPct val="50000"/>
                </a:spcBef>
                <a:defRPr/>
              </a:pPr>
              <a:t>‹#›</a:t>
            </a:fld>
            <a:endParaRPr lang="en-US" sz="1200" b="1" dirty="0">
              <a:solidFill>
                <a:srgbClr val="110189"/>
              </a:solidFill>
              <a:cs typeface="Arial" charset="0"/>
            </a:endParaRPr>
          </a:p>
        </p:txBody>
      </p:sp>
      <p:pic>
        <p:nvPicPr>
          <p:cNvPr id="1029" name="Picture 22" descr="cusffc-2x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351" y="100013"/>
            <a:ext cx="12192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4" name="Rectangle 62"/>
          <p:cNvSpPr>
            <a:spLocks noChangeArrowheads="1"/>
          </p:cNvSpPr>
          <p:nvPr userDrawn="1"/>
        </p:nvSpPr>
        <p:spPr bwMode="auto">
          <a:xfrm>
            <a:off x="0" y="6629400"/>
            <a:ext cx="11785600" cy="95250"/>
          </a:xfrm>
          <a:prstGeom prst="rect">
            <a:avLst/>
          </a:prstGeom>
          <a:solidFill>
            <a:srgbClr val="000066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5" name="Text Box 51"/>
          <p:cNvSpPr txBox="1">
            <a:spLocks noChangeArrowheads="1"/>
          </p:cNvSpPr>
          <p:nvPr userDrawn="1"/>
        </p:nvSpPr>
        <p:spPr bwMode="auto">
          <a:xfrm>
            <a:off x="508000" y="6567716"/>
            <a:ext cx="3378200" cy="215444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  <a:effectLst/>
        </p:spPr>
        <p:txBody>
          <a:bodyPr tIns="0" bIns="0" anchor="ctr" anchorCtr="1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United States Fleet Forces</a:t>
            </a:r>
          </a:p>
        </p:txBody>
      </p:sp>
      <p:sp>
        <p:nvSpPr>
          <p:cNvPr id="37" name="Rectangle 61"/>
          <p:cNvSpPr>
            <a:spLocks noChangeArrowheads="1"/>
          </p:cNvSpPr>
          <p:nvPr userDrawn="1"/>
        </p:nvSpPr>
        <p:spPr bwMode="auto">
          <a:xfrm>
            <a:off x="0" y="6781800"/>
            <a:ext cx="12192000" cy="762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270000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8" name="Rectangle 63"/>
          <p:cNvSpPr>
            <a:spLocks noChangeArrowheads="1"/>
          </p:cNvSpPr>
          <p:nvPr userDrawn="1"/>
        </p:nvSpPr>
        <p:spPr bwMode="auto">
          <a:xfrm>
            <a:off x="0" y="1027113"/>
            <a:ext cx="12192000" cy="95250"/>
          </a:xfrm>
          <a:prstGeom prst="rect">
            <a:avLst/>
          </a:prstGeom>
          <a:solidFill>
            <a:srgbClr val="000066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9" name="Rectangle 64"/>
          <p:cNvSpPr>
            <a:spLocks noChangeArrowheads="1"/>
          </p:cNvSpPr>
          <p:nvPr userDrawn="1"/>
        </p:nvSpPr>
        <p:spPr bwMode="auto">
          <a:xfrm>
            <a:off x="0" y="1179513"/>
            <a:ext cx="12192000" cy="762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2700000" scaled="1"/>
          </a:gradFill>
          <a:ln w="190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b="1" i="1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25425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STSHP_01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07989"/>
            <a:ext cx="1111673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MSTSHP_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154113"/>
            <a:ext cx="11116733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5908705" y="6613030"/>
            <a:ext cx="376706" cy="195759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858585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r>
              <a:rPr lang="en-US" sz="1200" dirty="0">
                <a:solidFill>
                  <a:srgbClr val="000000"/>
                </a:solidFill>
                <a:cs typeface="Arial" charset="0"/>
              </a:rPr>
              <a:t>- </a:t>
            </a:r>
            <a:fld id="{C7095B91-0AD0-4BFC-AEB0-FFD2A8E5A107}" type="slidenum">
              <a:rPr lang="en-US" sz="1200">
                <a:solidFill>
                  <a:srgbClr val="000000"/>
                </a:solidFill>
                <a:cs typeface="Arial" charset="0"/>
              </a:rPr>
              <a:pPr algn="ctr" defTabSz="914400" eaLnBrk="0" fontAlgn="base" hangingPunct="0">
                <a:lnSpc>
                  <a:spcPct val="10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65000"/>
                <a:buFont typeface="Wingdings" pitchFamily="2" charset="2"/>
                <a:buNone/>
                <a:defRPr/>
              </a:pPr>
              <a:t>‹#›</a:t>
            </a:fld>
            <a:r>
              <a:rPr lang="en-US" sz="1200" dirty="0">
                <a:solidFill>
                  <a:srgbClr val="000000"/>
                </a:solidFill>
                <a:cs typeface="Arial" charset="0"/>
              </a:rPr>
              <a:t> -</a:t>
            </a:r>
          </a:p>
        </p:txBody>
      </p:sp>
      <p:sp>
        <p:nvSpPr>
          <p:cNvPr id="4101" name="Line 47"/>
          <p:cNvSpPr>
            <a:spLocks noChangeShapeType="1"/>
          </p:cNvSpPr>
          <p:nvPr/>
        </p:nvSpPr>
        <p:spPr bwMode="auto">
          <a:xfrm>
            <a:off x="535517" y="803275"/>
            <a:ext cx="11114616" cy="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TextBox 19"/>
          <p:cNvSpPr txBox="1">
            <a:spLocks noChangeArrowheads="1"/>
          </p:cNvSpPr>
          <p:nvPr/>
        </p:nvSpPr>
        <p:spPr bwMode="auto">
          <a:xfrm>
            <a:off x="8432801" y="52388"/>
            <a:ext cx="3644900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srgbClr val="C00000"/>
                </a:solidFill>
                <a:latin typeface="Constantia" pitchFamily="18" charset="0"/>
                <a:ea typeface="Verdana" pitchFamily="34" charset="0"/>
                <a:cs typeface="Aharoni" pitchFamily="2" charset="-79"/>
              </a:rPr>
              <a:t>For Official Use Only</a:t>
            </a:r>
            <a:endParaRPr lang="en-US" sz="9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haroni" pitchFamily="2" charset="-79"/>
            </a:endParaRPr>
          </a:p>
        </p:txBody>
      </p:sp>
      <p:graphicFrame>
        <p:nvGraphicFramePr>
          <p:cNvPr id="2" name="Draft Stamp"/>
          <p:cNvGraphicFramePr>
            <a:graphicFrameLocks noGrp="1"/>
          </p:cNvGraphicFramePr>
          <p:nvPr>
            <p:extLst/>
          </p:nvPr>
        </p:nvGraphicFramePr>
        <p:xfrm>
          <a:off x="10498667" y="0"/>
          <a:ext cx="1693333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3333"/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rgbClr val="CC3300"/>
                          </a:solidFill>
                          <a:latin typeface="Stencil"/>
                        </a:rPr>
                        <a:t>FOR DISCUSSION</a:t>
                      </a:r>
                      <a:endParaRPr lang="en-US" sz="1000" b="0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L="121920" marR="121920" marT="0" marB="0" anchorCtr="1"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pt-BR" sz="1800" b="1" smtClean="0">
                          <a:solidFill>
                            <a:srgbClr val="CC3300"/>
                          </a:solidFill>
                          <a:latin typeface="Stencil"/>
                        </a:rPr>
                        <a:t>D R A F T</a:t>
                      </a:r>
                      <a:endParaRPr lang="en-US" sz="1800" b="1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L="121920" marR="121920" marT="0" marB="0" anchorCtr="1">
                    <a:lnT w="12700" cmpd="sng">
                      <a:solidFill>
                        <a:srgbClr val="CC3300"/>
                      </a:solidFill>
                    </a:lnT>
                    <a:lnB w="12700" cmpd="sng">
                      <a:solidFill>
                        <a:srgbClr val="CC33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solidFill>
                            <a:srgbClr val="CC3300"/>
                          </a:solidFill>
                          <a:latin typeface="Stencil"/>
                        </a:rPr>
                        <a:t>PURPOSES ONLY</a:t>
                      </a:r>
                      <a:endParaRPr lang="en-US" sz="1000" b="0" dirty="0">
                        <a:solidFill>
                          <a:srgbClr val="CC3300"/>
                        </a:solidFill>
                        <a:latin typeface="Stencil"/>
                      </a:endParaRPr>
                    </a:p>
                  </a:txBody>
                  <a:tcPr marL="121920" marR="121920" marT="0" marB="0" anchorCtr="1">
                    <a:lnT w="12700" cmpd="sng">
                      <a:solidFill>
                        <a:srgbClr val="CC3300"/>
                      </a:solidFill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19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5425" algn="l" rtl="0" eaLnBrk="0" fontAlgn="base" hangingPunct="0">
        <a:lnSpc>
          <a:spcPct val="106000"/>
        </a:lnSpc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400">
          <a:solidFill>
            <a:schemeClr val="tx1"/>
          </a:solidFill>
          <a:latin typeface="+mn-lt"/>
        </a:defRPr>
      </a:lvl2pPr>
      <a:lvl3pPr marL="457200" indent="-22860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681038" indent="-222250" algn="l" rtl="0" eaLnBrk="0" fontAlgn="base" hangingPunct="0">
        <a:lnSpc>
          <a:spcPct val="106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</a:defRPr>
      </a:lvl4pPr>
      <a:lvl5pPr marL="1722438" indent="-2365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5pPr>
      <a:lvl6pPr marL="21796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6pPr>
      <a:lvl7pPr marL="26368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7pPr>
      <a:lvl8pPr marL="30940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8pPr>
      <a:lvl9pPr marL="3551238" indent="-2365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bevel">
            <a:avLst>
              <a:gd name="adj" fmla="val 1852"/>
            </a:avLst>
          </a:prstGeom>
          <a:gradFill rotWithShape="1">
            <a:gsLst>
              <a:gs pos="0">
                <a:srgbClr val="EA0A0A"/>
              </a:gs>
              <a:gs pos="100000">
                <a:srgbClr val="00007E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18" tIns="45709" rIns="91418" bIns="45709" anchor="ctr"/>
          <a:lstStyle/>
          <a:p>
            <a:pPr defTabSz="914186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200" y="152400"/>
            <a:ext cx="117856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6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6"/>
            <a:fld id="{D6C6B4AA-8085-42BD-B9CB-42E36ADF9D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6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18" tIns="45709" rIns="91418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6"/>
            <a:fld id="{0CA5A7A3-4F0E-40F6-B762-78FFBF9EAB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186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 descr="Navy-Medicine-Color-Logo_201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04800" y="228600"/>
            <a:ext cx="1219200" cy="914400"/>
          </a:xfrm>
          <a:prstGeom prst="rect">
            <a:avLst/>
          </a:prstGeom>
        </p:spPr>
      </p:pic>
      <p:sp>
        <p:nvSpPr>
          <p:cNvPr id="15" name="CaseCode"/>
          <p:cNvSpPr txBox="1"/>
          <p:nvPr userDrawn="1"/>
        </p:nvSpPr>
        <p:spPr>
          <a:xfrm>
            <a:off x="12059129" y="4924844"/>
            <a:ext cx="82073" cy="1828800"/>
          </a:xfrm>
          <a:prstGeom prst="rect">
            <a:avLst/>
          </a:prstGeom>
          <a:noFill/>
        </p:spPr>
        <p:txBody>
          <a:bodyPr vert="vert270" wrap="square" lIns="0" tIns="0" rIns="0" bIns="0" rtlCol="0" anchor="t">
            <a:noAutofit/>
          </a:bodyPr>
          <a:lstStyle/>
          <a:p>
            <a:pPr defTabSz="914186"/>
            <a:endParaRPr lang="en-US" sz="400" dirty="0">
              <a:solidFill>
                <a:srgbClr val="AFAF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514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</p:sldLayoutIdLst>
  <p:hf hdr="0" ftr="0" dt="0"/>
  <p:txStyles>
    <p:titleStyle>
      <a:lvl1pPr algn="l" defTabSz="91418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0" indent="-342820" algn="l" defTabSz="91418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76" indent="-285684" algn="l" defTabSz="91418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33" indent="-228546" algn="l" defTabSz="91418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25" indent="-228546" algn="l" defTabSz="91418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19" indent="-228546" algn="l" defTabSz="91418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12" indent="-228546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06" indent="-228546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98" indent="-228546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92" indent="-228546" algn="l" defTabSz="9141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2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9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73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66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58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52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44" algn="l" defTabSz="9141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962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  <p:sldLayoutId id="2147483889" r:id="rId17"/>
    <p:sldLayoutId id="2147483822" r:id="rId18"/>
    <p:sldLayoutId id="2147483853" r:id="rId1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rystal.a.brooks4.civ@mail.mil" TargetMode="Externa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aaron.t.poole.mil@mail.mil" TargetMode="External"/><Relationship Id="rId2" Type="http://schemas.openxmlformats.org/officeDocument/2006/relationships/hyperlink" Target="mailto:Trimble.l.spitzer.mil@mail.mil" TargetMode="External"/><Relationship Id="rId1" Type="http://schemas.openxmlformats.org/officeDocument/2006/relationships/slideLayout" Target="../slideLayouts/slideLayout25.xml"/><Relationship Id="rId4" Type="http://schemas.openxmlformats.org/officeDocument/2006/relationships/hyperlink" Target="mailto:karen.m.davis104.mil@mail.mi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kristen.l.elmezzi.mil@mail.mil" TargetMode="Externa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jeremy.l.westbrook.civ@mail.mil" TargetMode="Externa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jeremy.l.westbrook.civ@mail.mil" TargetMode="External"/><Relationship Id="rId2" Type="http://schemas.openxmlformats.org/officeDocument/2006/relationships/hyperlink" Target="mailto:Kevin.a.byrd.mil@mail.mil" TargetMode="Externa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Shannon.v.lamb.mil@mail.mil" TargetMode="Externa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Navy </a:t>
            </a:r>
            <a:r>
              <a:rPr lang="en-US" b="1" dirty="0"/>
              <a:t>O</a:t>
            </a:r>
            <a:r>
              <a:rPr lang="en-US" b="1" dirty="0" smtClean="0"/>
              <a:t>BGYN Specialty Leader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Q and 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5136974"/>
            <a:ext cx="8825658" cy="1130261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sz="4400" b="1" dirty="0" smtClean="0"/>
              <a:t>CDR SHANNON LAMB, MD, FACOG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440" y="4583946"/>
            <a:ext cx="1808834" cy="180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“I am a military service member. This work was prepared as part of my official duties. Title 17 U.S.C. 105 provides that `copyright protection under this title is not available for any work of the United States Government.' Title 17 U.S.C. 101 defines a U.S. Government work as work prepared by a military service member or employee of the U.S. Government as part of that person's official duties.”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540" y="5045241"/>
            <a:ext cx="1592265" cy="159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Press *6 or put your phone on mute during the call</a:t>
            </a:r>
          </a:p>
          <a:p>
            <a:r>
              <a:rPr lang="en-US" dirty="0" smtClean="0"/>
              <a:t>Do NOT put your phone on hold</a:t>
            </a:r>
          </a:p>
          <a:p>
            <a:r>
              <a:rPr lang="en-US" dirty="0" smtClean="0"/>
              <a:t>Un-mute when you are ready to ask a question/during Q and A at the end </a:t>
            </a:r>
          </a:p>
          <a:p>
            <a:r>
              <a:rPr lang="en-US" dirty="0" smtClean="0"/>
              <a:t>Please wait until the end for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243" y="4932947"/>
            <a:ext cx="1752686" cy="17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67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OB/GYN?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632" y="1572126"/>
            <a:ext cx="9047221" cy="4676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A </a:t>
            </a:r>
            <a:r>
              <a:rPr lang="en-US" b="1" dirty="0"/>
              <a:t>full spectrum women’s health expert</a:t>
            </a:r>
            <a:endParaRPr lang="en-US" dirty="0"/>
          </a:p>
          <a:p>
            <a:r>
              <a:rPr lang="en-US" b="1" dirty="0" smtClean="0"/>
              <a:t>Obstetrician</a:t>
            </a:r>
            <a:r>
              <a:rPr lang="en-US" b="1" dirty="0"/>
              <a:t>: Full management of pregnancy, child birth and </a:t>
            </a:r>
            <a:r>
              <a:rPr lang="en-US" b="1" dirty="0" smtClean="0"/>
              <a:t>complications</a:t>
            </a:r>
          </a:p>
          <a:p>
            <a:r>
              <a:rPr lang="en-US" b="1" dirty="0" smtClean="0"/>
              <a:t>Gynecologist</a:t>
            </a:r>
            <a:r>
              <a:rPr lang="en-US" b="1" dirty="0"/>
              <a:t>: Medical and SURGICAL management of the female genital tract from infancy to the </a:t>
            </a:r>
            <a:r>
              <a:rPr lang="en-US" b="1" dirty="0" smtClean="0"/>
              <a:t>elderly, Including</a:t>
            </a:r>
            <a:r>
              <a:rPr lang="en-US" sz="1400" b="1" dirty="0" smtClean="0"/>
              <a:t>:</a:t>
            </a:r>
          </a:p>
          <a:p>
            <a:pPr lvl="1"/>
            <a:r>
              <a:rPr lang="en-US" b="1" dirty="0" smtClean="0"/>
              <a:t>Well </a:t>
            </a:r>
            <a:r>
              <a:rPr lang="en-US" b="1" dirty="0"/>
              <a:t>woman exams, contraception therapy and sterilization</a:t>
            </a:r>
            <a:endParaRPr lang="en-US" dirty="0"/>
          </a:p>
          <a:p>
            <a:pPr lvl="1"/>
            <a:r>
              <a:rPr lang="en-US" b="1" dirty="0"/>
              <a:t>Benign disease management such as abnormal bleeding, cervical dysplasia, fibroids, pelvic pain, urinary incontinence, pelvic organ prolapse, female infertility, etc.</a:t>
            </a:r>
            <a:endParaRPr lang="en-US" dirty="0"/>
          </a:p>
          <a:p>
            <a:pPr lvl="1"/>
            <a:r>
              <a:rPr lang="en-US" b="1" dirty="0"/>
              <a:t>Screening and treatment of GYN Cancers (endometrial, ovarian, cervical, and vulvar</a:t>
            </a:r>
            <a:r>
              <a:rPr lang="en-US" b="1" dirty="0" smtClean="0"/>
              <a:t>)</a:t>
            </a:r>
            <a:endParaRPr lang="en-US" dirty="0"/>
          </a:p>
          <a:p>
            <a:r>
              <a:rPr lang="en-US" dirty="0" smtClean="0"/>
              <a:t>***</a:t>
            </a:r>
            <a:r>
              <a:rPr lang="en-US" b="1" dirty="0" smtClean="0"/>
              <a:t>Requires </a:t>
            </a:r>
            <a:r>
              <a:rPr lang="en-US" b="1" dirty="0"/>
              <a:t>completion of a 4 year OB/GYN </a:t>
            </a:r>
            <a:r>
              <a:rPr lang="en-US" b="1" dirty="0" smtClean="0"/>
              <a:t>residency***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547" y="4800600"/>
            <a:ext cx="1917117" cy="191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1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OB/GYN?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938" y="1235242"/>
            <a:ext cx="9311916" cy="5013158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Surgical subspecialty with </a:t>
            </a:r>
            <a:r>
              <a:rPr lang="en-US" b="1" dirty="0" smtClean="0"/>
              <a:t>CONTINUITY </a:t>
            </a:r>
            <a:r>
              <a:rPr lang="en-US" b="1" dirty="0"/>
              <a:t>of care from pregnancy to menopause</a:t>
            </a:r>
            <a:endParaRPr lang="en-US" dirty="0"/>
          </a:p>
          <a:p>
            <a:r>
              <a:rPr lang="en-US" b="1" dirty="0" smtClean="0"/>
              <a:t>A </a:t>
            </a:r>
            <a:r>
              <a:rPr lang="en-US" b="1" dirty="0"/>
              <a:t>great mix of medicine, office procedures, surgery, and deliveries </a:t>
            </a:r>
            <a:endParaRPr lang="en-US" dirty="0"/>
          </a:p>
          <a:p>
            <a:r>
              <a:rPr lang="en-US" b="1" dirty="0" smtClean="0"/>
              <a:t>Experience </a:t>
            </a:r>
            <a:r>
              <a:rPr lang="en-US" b="1" dirty="0"/>
              <a:t>the “miracle of birth” daily -at times not for the faint of heart –“Are you adrenaline-seeking” </a:t>
            </a:r>
            <a:endParaRPr lang="en-US" dirty="0"/>
          </a:p>
          <a:p>
            <a:r>
              <a:rPr lang="en-US" b="1" dirty="0" smtClean="0"/>
              <a:t>Technology </a:t>
            </a:r>
            <a:r>
              <a:rPr lang="en-US" b="1" dirty="0"/>
              <a:t>innovators –at forefront of minimally invasive surgery, </a:t>
            </a:r>
            <a:r>
              <a:rPr lang="en-US" b="1" dirty="0" err="1"/>
              <a:t>DaVinci</a:t>
            </a:r>
            <a:r>
              <a:rPr lang="en-US" b="1" dirty="0"/>
              <a:t> robotic system utilization, development of tissue ablation techniques, complex reconstructive cases, and infertility breakthroughs</a:t>
            </a:r>
            <a:endParaRPr lang="en-US" dirty="0"/>
          </a:p>
          <a:p>
            <a:r>
              <a:rPr lang="en-US" b="1" dirty="0" smtClean="0"/>
              <a:t>Aging </a:t>
            </a:r>
            <a:r>
              <a:rPr lang="en-US" b="1" dirty="0"/>
              <a:t>workforce, increasing demand nationwide, </a:t>
            </a:r>
            <a:r>
              <a:rPr lang="en-US" b="1" dirty="0" smtClean="0"/>
              <a:t>anticipated shortages = job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853" y="4679758"/>
            <a:ext cx="1989832" cy="198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74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Navy OB/GYN Manning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296" y="1596190"/>
            <a:ext cx="9175558" cy="4652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Currently </a:t>
            </a:r>
            <a:r>
              <a:rPr lang="en-US" b="1" dirty="0"/>
              <a:t>&gt;100% manned</a:t>
            </a:r>
            <a:endParaRPr lang="en-US" dirty="0"/>
          </a:p>
          <a:p>
            <a:r>
              <a:rPr lang="en-US" b="1" dirty="0" smtClean="0"/>
              <a:t>Fellowship </a:t>
            </a:r>
            <a:r>
              <a:rPr lang="en-US" b="1" dirty="0"/>
              <a:t>opportunities</a:t>
            </a:r>
            <a:r>
              <a:rPr lang="en-US" b="1" dirty="0" smtClean="0"/>
              <a:t>:</a:t>
            </a:r>
          </a:p>
          <a:p>
            <a:pPr lvl="1"/>
            <a:r>
              <a:rPr lang="en-US" b="1" dirty="0" smtClean="0"/>
              <a:t>Female </a:t>
            </a:r>
            <a:r>
              <a:rPr lang="en-US" b="1" dirty="0"/>
              <a:t>pelvic medicine and reconstructive surgery (FPMRS)</a:t>
            </a:r>
            <a:endParaRPr lang="en-US" dirty="0"/>
          </a:p>
          <a:p>
            <a:pPr lvl="1"/>
            <a:r>
              <a:rPr lang="en-US" b="1" dirty="0"/>
              <a:t>Maternal fetal medicine (MFM) –high risk OB</a:t>
            </a:r>
            <a:endParaRPr lang="en-US" dirty="0"/>
          </a:p>
          <a:p>
            <a:pPr lvl="1"/>
            <a:r>
              <a:rPr lang="en-US" b="1" dirty="0" smtClean="0"/>
              <a:t>GYN </a:t>
            </a:r>
            <a:r>
              <a:rPr lang="en-US" b="1" dirty="0"/>
              <a:t>Oncology</a:t>
            </a:r>
            <a:endParaRPr lang="en-US" dirty="0"/>
          </a:p>
          <a:p>
            <a:pPr lvl="1"/>
            <a:r>
              <a:rPr lang="en-US" b="1" dirty="0"/>
              <a:t>Reproductive endocrinology &amp; infertility (REI)</a:t>
            </a:r>
            <a:endParaRPr lang="en-US" dirty="0"/>
          </a:p>
          <a:p>
            <a:endParaRPr lang="en-US" dirty="0"/>
          </a:p>
          <a:p>
            <a:r>
              <a:rPr lang="en-US" b="1" dirty="0" smtClean="0"/>
              <a:t>Overall </a:t>
            </a:r>
            <a:r>
              <a:rPr lang="en-US" b="1" dirty="0"/>
              <a:t>#s of </a:t>
            </a:r>
            <a:r>
              <a:rPr lang="en-US" b="1" dirty="0" smtClean="0"/>
              <a:t>Navy </a:t>
            </a:r>
            <a:r>
              <a:rPr lang="en-US" b="1" dirty="0"/>
              <a:t>OB/GYN requirements anticipated to </a:t>
            </a:r>
            <a:r>
              <a:rPr lang="en-US" b="1" dirty="0" smtClean="0"/>
              <a:t>decrease but overall need remains!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522" y="4825491"/>
            <a:ext cx="1876184" cy="187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13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587828"/>
            <a:ext cx="10233383" cy="1265419"/>
          </a:xfrm>
        </p:spPr>
        <p:txBody>
          <a:bodyPr/>
          <a:lstStyle/>
          <a:p>
            <a:r>
              <a:rPr lang="en-US" dirty="0" smtClean="0"/>
              <a:t>OB/GYN COMMUNITY: WHO ARE WE?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30838"/>
            <a:ext cx="9135453" cy="4617562"/>
          </a:xfrm>
        </p:spPr>
        <p:txBody>
          <a:bodyPr>
            <a:normAutofit/>
          </a:bodyPr>
          <a:lstStyle/>
          <a:p>
            <a:r>
              <a:rPr lang="en-US" dirty="0" smtClean="0"/>
              <a:t>Total Inventory: 134 (Currently 110% overmanned)</a:t>
            </a:r>
          </a:p>
          <a:p>
            <a:r>
              <a:rPr lang="en-US" dirty="0" smtClean="0"/>
              <a:t>Number in Training: 28</a:t>
            </a:r>
          </a:p>
          <a:p>
            <a:r>
              <a:rPr lang="en-US" dirty="0" smtClean="0"/>
              <a:t>Number in Executive Medicine/Fair Share:  7</a:t>
            </a:r>
          </a:p>
          <a:p>
            <a:r>
              <a:rPr lang="en-US" dirty="0" smtClean="0"/>
              <a:t>Authorized Billets: 90</a:t>
            </a:r>
          </a:p>
          <a:p>
            <a:r>
              <a:rPr lang="en-US" dirty="0" err="1" smtClean="0"/>
              <a:t>Urogyns</a:t>
            </a:r>
            <a:r>
              <a:rPr lang="en-US" dirty="0" smtClean="0"/>
              <a:t>:  6 (1 Retiring 2020, 2 Retiring 2021)</a:t>
            </a:r>
          </a:p>
          <a:p>
            <a:r>
              <a:rPr lang="en-US" dirty="0" smtClean="0"/>
              <a:t>MFM:  8 (3 out or retiring, 3 in pipeline)</a:t>
            </a:r>
          </a:p>
          <a:p>
            <a:r>
              <a:rPr lang="en-US" dirty="0" smtClean="0"/>
              <a:t>REI:  6 (2 projected to retire 2020/2021)</a:t>
            </a:r>
          </a:p>
          <a:p>
            <a:r>
              <a:rPr lang="en-US" dirty="0" smtClean="0"/>
              <a:t>GYN ONC:  6 (2 projected to retire)</a:t>
            </a:r>
          </a:p>
          <a:p>
            <a:r>
              <a:rPr lang="en-US" dirty="0" smtClean="0"/>
              <a:t>Fellows:  4 in pipeline, 1 MFM start 2020, 1 REI start 2021</a:t>
            </a:r>
          </a:p>
          <a:p>
            <a:r>
              <a:rPr lang="en-US" dirty="0" smtClean="0"/>
              <a:t>64% female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8" y="4511015"/>
            <a:ext cx="2126492" cy="212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7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662472"/>
            <a:ext cx="9404723" cy="1390445"/>
          </a:xfrm>
        </p:spPr>
        <p:txBody>
          <a:bodyPr/>
          <a:lstStyle/>
          <a:p>
            <a:r>
              <a:rPr lang="en-US" dirty="0" smtClean="0"/>
              <a:t>WHO ARE WE?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534" y="1838228"/>
            <a:ext cx="9334814" cy="4637986"/>
          </a:xfrm>
        </p:spPr>
        <p:txBody>
          <a:bodyPr/>
          <a:lstStyle/>
          <a:p>
            <a:r>
              <a:rPr lang="en-US" dirty="0" smtClean="0"/>
              <a:t>64% Female</a:t>
            </a:r>
          </a:p>
          <a:p>
            <a:r>
              <a:rPr lang="en-US" dirty="0" smtClean="0"/>
              <a:t>14 CAPT (10%)</a:t>
            </a:r>
          </a:p>
          <a:p>
            <a:r>
              <a:rPr lang="en-US" dirty="0" smtClean="0"/>
              <a:t>30 CDR (22%)</a:t>
            </a:r>
          </a:p>
          <a:p>
            <a:r>
              <a:rPr lang="en-US" dirty="0" smtClean="0"/>
              <a:t>48 LCDR (35%)</a:t>
            </a:r>
          </a:p>
          <a:p>
            <a:r>
              <a:rPr lang="en-US" dirty="0"/>
              <a:t>4</a:t>
            </a:r>
            <a:r>
              <a:rPr lang="en-US" dirty="0" smtClean="0"/>
              <a:t>2 LT (31%)</a:t>
            </a:r>
          </a:p>
          <a:p>
            <a:r>
              <a:rPr lang="en-US" dirty="0" smtClean="0"/>
              <a:t>Average to above average promotion rate compared to other specialties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348" y="4896851"/>
            <a:ext cx="1788781" cy="178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OB/GYN SELECTION RATES FY 20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057243"/>
              </p:ext>
            </p:extLst>
          </p:nvPr>
        </p:nvGraphicFramePr>
        <p:xfrm>
          <a:off x="1103313" y="2052638"/>
          <a:ext cx="10233381" cy="2976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286"/>
                <a:gridCol w="944286"/>
                <a:gridCol w="944286"/>
                <a:gridCol w="1279641"/>
                <a:gridCol w="608931"/>
                <a:gridCol w="1145292"/>
                <a:gridCol w="1259565"/>
                <a:gridCol w="755780"/>
                <a:gridCol w="1194318"/>
                <a:gridCol w="1156996"/>
              </a:tblGrid>
              <a:tr h="1056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#IZ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#SEL IZ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%SEL IZ (AVE)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#AZ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#SEL AZ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%SEL AZ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#BZ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#SEL BZ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%SEL BZ</a:t>
                      </a:r>
                      <a:endParaRPr lang="en-US" dirty="0"/>
                    </a:p>
                  </a:txBody>
                  <a:tcPr/>
                </a:tc>
              </a:tr>
              <a:tr h="612054">
                <a:tc>
                  <a:txBody>
                    <a:bodyPr/>
                    <a:lstStyle/>
                    <a:p>
                      <a:r>
                        <a:rPr lang="en-US" dirty="0" smtClean="0"/>
                        <a:t>LCDR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 (90.51%)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 (60%)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27.27%</a:t>
                      </a:r>
                      <a:r>
                        <a:rPr lang="en-US" baseline="0" dirty="0" smtClean="0"/>
                        <a:t> (3.71%)</a:t>
                      </a:r>
                      <a:endParaRPr lang="en-US" dirty="0"/>
                    </a:p>
                  </a:txBody>
                  <a:tcPr/>
                </a:tc>
              </a:tr>
              <a:tr h="612054">
                <a:tc>
                  <a:txBody>
                    <a:bodyPr/>
                    <a:lstStyle/>
                    <a:p>
                      <a:r>
                        <a:rPr lang="en-US" dirty="0" smtClean="0"/>
                        <a:t>CDR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62.5% (52.8%)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25% (27.7%)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(1.3%)</a:t>
                      </a:r>
                      <a:endParaRPr lang="en-US" dirty="0"/>
                    </a:p>
                  </a:txBody>
                  <a:tcPr/>
                </a:tc>
              </a:tr>
              <a:tr h="612054">
                <a:tc>
                  <a:txBody>
                    <a:bodyPr/>
                    <a:lstStyle/>
                    <a:p>
                      <a:r>
                        <a:rPr lang="en-US" dirty="0" smtClean="0"/>
                        <a:t>CAPT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66.67% (51%)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25%</a:t>
                      </a:r>
                      <a:r>
                        <a:rPr lang="en-US" baseline="0" dirty="0" smtClean="0"/>
                        <a:t> (17.91%)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(3%)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8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667322"/>
            <a:ext cx="9404723" cy="1400530"/>
          </a:xfrm>
        </p:spPr>
        <p:txBody>
          <a:bodyPr/>
          <a:lstStyle/>
          <a:p>
            <a:r>
              <a:rPr lang="en-US" dirty="0" smtClean="0"/>
              <a:t>WHERE ARE WE (2020)?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 smtClean="0"/>
              <a:t>OCONUS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Yokosuka: 4</a:t>
            </a:r>
          </a:p>
          <a:p>
            <a:r>
              <a:rPr lang="en-US" dirty="0" smtClean="0"/>
              <a:t>Okinawa: 7</a:t>
            </a:r>
          </a:p>
          <a:p>
            <a:r>
              <a:rPr lang="en-US" dirty="0" smtClean="0"/>
              <a:t>Rota: 2</a:t>
            </a:r>
          </a:p>
          <a:p>
            <a:r>
              <a:rPr lang="en-US" dirty="0" err="1" smtClean="0"/>
              <a:t>Sigonella</a:t>
            </a:r>
            <a:r>
              <a:rPr lang="en-US" dirty="0" smtClean="0"/>
              <a:t>: 2</a:t>
            </a:r>
          </a:p>
          <a:p>
            <a:r>
              <a:rPr lang="en-US" dirty="0" smtClean="0"/>
              <a:t>Naples: 2</a:t>
            </a:r>
          </a:p>
          <a:p>
            <a:r>
              <a:rPr lang="en-US" dirty="0" smtClean="0"/>
              <a:t>GTMO: 1</a:t>
            </a:r>
          </a:p>
          <a:p>
            <a:r>
              <a:rPr lang="en-US" dirty="0" err="1" smtClean="0"/>
              <a:t>Iwakuni</a:t>
            </a:r>
            <a:r>
              <a:rPr lang="en-US" dirty="0" smtClean="0"/>
              <a:t>: 2</a:t>
            </a:r>
          </a:p>
          <a:p>
            <a:r>
              <a:rPr lang="en-US" dirty="0" smtClean="0"/>
              <a:t>Guam: 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CONUS:  Billeted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San Diego: 8  </a:t>
            </a:r>
          </a:p>
          <a:p>
            <a:r>
              <a:rPr lang="en-US" dirty="0" smtClean="0"/>
              <a:t>Portsmouth: 17 </a:t>
            </a:r>
          </a:p>
          <a:p>
            <a:r>
              <a:rPr lang="en-US" dirty="0" smtClean="0"/>
              <a:t>Walter Reed: 4</a:t>
            </a:r>
          </a:p>
          <a:p>
            <a:r>
              <a:rPr lang="en-US" dirty="0" smtClean="0"/>
              <a:t>Fort Belvoir:  3</a:t>
            </a:r>
          </a:p>
          <a:p>
            <a:r>
              <a:rPr lang="en-US" dirty="0" smtClean="0"/>
              <a:t>Camp Lejeune: 11 </a:t>
            </a:r>
          </a:p>
          <a:p>
            <a:r>
              <a:rPr lang="en-US" dirty="0" smtClean="0"/>
              <a:t>Jacksonville: </a:t>
            </a:r>
            <a:r>
              <a:rPr lang="en-US" dirty="0"/>
              <a:t>4</a:t>
            </a:r>
            <a:endParaRPr lang="en-US" dirty="0" smtClean="0"/>
          </a:p>
          <a:p>
            <a:r>
              <a:rPr lang="en-US" dirty="0" smtClean="0"/>
              <a:t>Pensacola: 1</a:t>
            </a:r>
          </a:p>
          <a:p>
            <a:r>
              <a:rPr lang="en-US" dirty="0" smtClean="0"/>
              <a:t>Lemoore: 3</a:t>
            </a:r>
          </a:p>
          <a:p>
            <a:r>
              <a:rPr lang="en-US" dirty="0" smtClean="0"/>
              <a:t>Bremerton: 4</a:t>
            </a:r>
          </a:p>
          <a:p>
            <a:r>
              <a:rPr lang="en-US" dirty="0" smtClean="0"/>
              <a:t>Camp Pendleton:  5 </a:t>
            </a:r>
          </a:p>
          <a:p>
            <a:r>
              <a:rPr lang="en-US" dirty="0" smtClean="0"/>
              <a:t>Oak Harbor: 1</a:t>
            </a:r>
          </a:p>
          <a:p>
            <a:r>
              <a:rPr lang="en-US" dirty="0" smtClean="0"/>
              <a:t>29 Palms: 3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678" y="4932946"/>
            <a:ext cx="1760707" cy="176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2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MEDMACRE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38464" y="1475874"/>
            <a:ext cx="9111390" cy="4772525"/>
          </a:xfrm>
        </p:spPr>
        <p:txBody>
          <a:bodyPr>
            <a:normAutofit/>
          </a:bodyPr>
          <a:lstStyle/>
          <a:p>
            <a:r>
              <a:rPr lang="en-US" dirty="0" smtClean="0"/>
              <a:t>What is it? Navy manning planning Tool</a:t>
            </a:r>
          </a:p>
          <a:p>
            <a:r>
              <a:rPr lang="en-US" dirty="0" smtClean="0"/>
              <a:t>Proposed Phase 2 reductions (Reduce OB/GYN to 51, from FY 19 to FY 26):  </a:t>
            </a:r>
          </a:p>
          <a:p>
            <a:pPr lvl="1"/>
            <a:r>
              <a:rPr lang="en-US" dirty="0" smtClean="0"/>
              <a:t>Changed due to POM20</a:t>
            </a:r>
          </a:p>
          <a:p>
            <a:r>
              <a:rPr lang="en-US" dirty="0" smtClean="0"/>
              <a:t>However, may be completely different now…new projection 64-75(?) for OB/GYN (down from 89)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07" y="5017168"/>
            <a:ext cx="1516065" cy="151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7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POM 20 (Program Objective Memorandum 2020)?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Decisions made by the Department of Defense to re-allocate billets from medical billets to wartime/operational billets.</a:t>
            </a:r>
          </a:p>
          <a:p>
            <a:r>
              <a:rPr lang="en-US" dirty="0" smtClean="0"/>
              <a:t>Planned reductions starting in FY 2020</a:t>
            </a:r>
          </a:p>
          <a:p>
            <a:r>
              <a:rPr lang="en-US" dirty="0" smtClean="0"/>
              <a:t>Goal </a:t>
            </a:r>
            <a:r>
              <a:rPr lang="en-US" dirty="0"/>
              <a:t>i</a:t>
            </a:r>
            <a:r>
              <a:rPr lang="en-US" dirty="0" smtClean="0"/>
              <a:t>s to increase lethality of forces</a:t>
            </a:r>
          </a:p>
          <a:p>
            <a:r>
              <a:rPr lang="en-US" dirty="0" smtClean="0"/>
              <a:t>Billets re-allocated to platforms (not MTFs)</a:t>
            </a:r>
          </a:p>
          <a:p>
            <a:r>
              <a:rPr lang="en-US" dirty="0" smtClean="0"/>
              <a:t>Unrelated to MEDMACRE</a:t>
            </a:r>
          </a:p>
          <a:p>
            <a:r>
              <a:rPr lang="en-US" dirty="0" smtClean="0"/>
              <a:t>Initial projection reduced OB/GYN to 48 billets</a:t>
            </a:r>
          </a:p>
          <a:p>
            <a:r>
              <a:rPr lang="en-US" dirty="0" smtClean="0"/>
              <a:t>June 2019: Congress mandated 703 research into impact on military and dependents to include local capacity to absorb network (slow your roll)</a:t>
            </a:r>
          </a:p>
          <a:p>
            <a:r>
              <a:rPr lang="en-US" dirty="0" smtClean="0"/>
              <a:t>Now:  Uncertain what final outcome will </a:t>
            </a:r>
            <a:r>
              <a:rPr lang="en-US" dirty="0" smtClean="0"/>
              <a:t>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1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746448"/>
            <a:ext cx="9404723" cy="1106799"/>
          </a:xfrm>
        </p:spPr>
        <p:txBody>
          <a:bodyPr/>
          <a:lstStyle/>
          <a:p>
            <a:r>
              <a:rPr lang="en-US" dirty="0" smtClean="0"/>
              <a:t>GME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338" y="1652337"/>
            <a:ext cx="9320462" cy="4772525"/>
          </a:xfrm>
        </p:spPr>
        <p:txBody>
          <a:bodyPr>
            <a:normAutofit/>
          </a:bodyPr>
          <a:lstStyle/>
          <a:p>
            <a:r>
              <a:rPr lang="en-US" dirty="0" smtClean="0"/>
              <a:t>Historically 10-11 PGY 1 selected per year and 2 Fellowships</a:t>
            </a:r>
          </a:p>
          <a:p>
            <a:r>
              <a:rPr lang="en-US" dirty="0" smtClean="0"/>
              <a:t>3 Residents per year group required per GME to maintain residency</a:t>
            </a:r>
          </a:p>
          <a:p>
            <a:r>
              <a:rPr lang="en-US" dirty="0" smtClean="0"/>
              <a:t>Historically 25 applicants (varies 23-30)</a:t>
            </a:r>
          </a:p>
          <a:p>
            <a:r>
              <a:rPr lang="en-US" dirty="0"/>
              <a:t>Currently no plans for closing OB/GYN residency </a:t>
            </a:r>
            <a:r>
              <a:rPr lang="en-US" dirty="0" smtClean="0"/>
              <a:t>programs</a:t>
            </a:r>
          </a:p>
          <a:p>
            <a:r>
              <a:rPr lang="en-US" dirty="0" smtClean="0"/>
              <a:t>BUMED Note 1524 July 2019: </a:t>
            </a:r>
          </a:p>
          <a:p>
            <a:pPr lvl="1"/>
            <a:r>
              <a:rPr lang="en-US" dirty="0" smtClean="0"/>
              <a:t>Allowed for 7 OB/GYN PGY 1, and 6 PGY2</a:t>
            </a:r>
          </a:p>
          <a:p>
            <a:pPr lvl="1"/>
            <a:r>
              <a:rPr lang="en-US" dirty="0" smtClean="0"/>
              <a:t>PGY1: 1 WRNMMC, 3 NMCP, 3 NMCSD</a:t>
            </a:r>
          </a:p>
          <a:p>
            <a:pPr lvl="1"/>
            <a:r>
              <a:rPr lang="en-US" dirty="0" smtClean="0"/>
              <a:t>PGY2: 3 NCMP, 3 NMCSD with 3 incumbents allowed</a:t>
            </a:r>
          </a:p>
          <a:p>
            <a:pPr lvl="1"/>
            <a:r>
              <a:rPr lang="en-US" dirty="0" smtClean="0"/>
              <a:t>Fellowships: zero</a:t>
            </a:r>
          </a:p>
          <a:p>
            <a:r>
              <a:rPr lang="en-US" dirty="0" smtClean="0"/>
              <a:t>2020</a:t>
            </a:r>
          </a:p>
          <a:p>
            <a:pPr lvl="1"/>
            <a:r>
              <a:rPr lang="en-US" dirty="0" smtClean="0"/>
              <a:t>Not </a:t>
            </a:r>
            <a:r>
              <a:rPr lang="en-US" smtClean="0"/>
              <a:t>released </a:t>
            </a:r>
            <a:r>
              <a:rPr lang="en-US" smtClean="0"/>
              <a:t>yet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834" y="4804610"/>
            <a:ext cx="1856960" cy="18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Navy OB/GYN Residency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9287853" cy="4724399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b="1" dirty="0"/>
              <a:t>Military </a:t>
            </a:r>
            <a:r>
              <a:rPr lang="en-US" b="1" dirty="0" smtClean="0"/>
              <a:t>residencies </a:t>
            </a:r>
            <a:r>
              <a:rPr lang="en-US" b="1" dirty="0"/>
              <a:t>will be filled first. Civilian deferments are dependent </a:t>
            </a:r>
            <a:r>
              <a:rPr lang="en-US" b="1" dirty="0" smtClean="0"/>
              <a:t>upon </a:t>
            </a:r>
            <a:r>
              <a:rPr lang="en-US" b="1" dirty="0"/>
              <a:t>number needed to </a:t>
            </a:r>
            <a:r>
              <a:rPr lang="en-US" b="1" dirty="0" smtClean="0"/>
              <a:t>train but are RARE for OB/GYN. </a:t>
            </a:r>
            <a:r>
              <a:rPr lang="en-US" b="1" dirty="0"/>
              <a:t>Locations available: </a:t>
            </a:r>
            <a:endParaRPr lang="en-US" dirty="0"/>
          </a:p>
          <a:p>
            <a:pPr lvl="1"/>
            <a:r>
              <a:rPr lang="en-US" b="1" dirty="0" smtClean="0"/>
              <a:t>Naval Medical Center Portsmouth </a:t>
            </a:r>
            <a:r>
              <a:rPr lang="en-US" b="1" dirty="0"/>
              <a:t>(VA</a:t>
            </a:r>
            <a:r>
              <a:rPr lang="en-US" b="1" dirty="0" smtClean="0"/>
              <a:t>); </a:t>
            </a:r>
          </a:p>
          <a:p>
            <a:pPr lvl="2"/>
            <a:r>
              <a:rPr lang="en-US" b="1" dirty="0" smtClean="0"/>
              <a:t>Program Director Lt Col Trimble Spitzer</a:t>
            </a:r>
            <a:endParaRPr lang="en-US" dirty="0"/>
          </a:p>
          <a:p>
            <a:pPr lvl="1"/>
            <a:r>
              <a:rPr lang="en-US" b="1" dirty="0"/>
              <a:t>National Capitol Consortium (DC</a:t>
            </a:r>
            <a:r>
              <a:rPr lang="en-US" b="1" dirty="0" smtClean="0"/>
              <a:t>)/Walter Reed National Military Medical Center</a:t>
            </a:r>
          </a:p>
          <a:p>
            <a:pPr lvl="2"/>
            <a:r>
              <a:rPr lang="en-US" b="1" dirty="0" smtClean="0"/>
              <a:t>Program Director: LTC Rhiana Saunders</a:t>
            </a:r>
            <a:endParaRPr lang="en-US" dirty="0"/>
          </a:p>
          <a:p>
            <a:pPr lvl="1"/>
            <a:r>
              <a:rPr lang="en-US" b="1" dirty="0" smtClean="0"/>
              <a:t>Naval Medical Center San Diego (CA)</a:t>
            </a:r>
          </a:p>
          <a:p>
            <a:pPr lvl="2"/>
            <a:r>
              <a:rPr lang="en-US" b="1" dirty="0" smtClean="0"/>
              <a:t>Program Director: CDR Kevin Byrd</a:t>
            </a:r>
            <a:endParaRPr lang="en-US" dirty="0"/>
          </a:p>
          <a:p>
            <a:r>
              <a:rPr lang="en-US" b="1" dirty="0" smtClean="0"/>
              <a:t>Matching </a:t>
            </a:r>
            <a:r>
              <a:rPr lang="en-US" b="1" dirty="0"/>
              <a:t>in OB/GYN will likely become even more </a:t>
            </a:r>
            <a:r>
              <a:rPr lang="en-US" b="1" dirty="0" smtClean="0"/>
              <a:t>competitive!</a:t>
            </a:r>
          </a:p>
          <a:p>
            <a:r>
              <a:rPr lang="en-US" b="1" dirty="0" smtClean="0"/>
              <a:t>Active </a:t>
            </a:r>
            <a:r>
              <a:rPr lang="en-US" b="1" dirty="0"/>
              <a:t>Duty Tour (ADT) Rotations highly encouraged! </a:t>
            </a:r>
            <a:endParaRPr lang="en-US" dirty="0"/>
          </a:p>
          <a:p>
            <a:r>
              <a:rPr lang="en-US" b="1" dirty="0"/>
              <a:t>COVID pandemic will affect students and programs alike in ability to gage interest and evaluate students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20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MEAN TO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6380" y="1732548"/>
            <a:ext cx="9143474" cy="4515852"/>
          </a:xfrm>
        </p:spPr>
        <p:txBody>
          <a:bodyPr>
            <a:normAutofit/>
          </a:bodyPr>
          <a:lstStyle/>
          <a:p>
            <a:r>
              <a:rPr lang="en-US" dirty="0" smtClean="0"/>
              <a:t>Continued opportunities for progression, leadership roles and promotion</a:t>
            </a:r>
          </a:p>
          <a:p>
            <a:r>
              <a:rPr lang="en-US" dirty="0" smtClean="0"/>
              <a:t>Increased competition for GME: but that is expected for all specialties given overall reduction in billets</a:t>
            </a:r>
          </a:p>
          <a:p>
            <a:r>
              <a:rPr lang="en-US" dirty="0" smtClean="0"/>
              <a:t>No change in overseas billets but reduction in CONUS billets will mean no ‘homesteading’ and likely a CONUS/OCONUS op tempo</a:t>
            </a:r>
          </a:p>
          <a:p>
            <a:r>
              <a:rPr lang="en-US" dirty="0" smtClean="0"/>
              <a:t>Currently uncertain what final billet distribution will be; possibility of ‘double-stuffing’ if over-manned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854" y="4792578"/>
            <a:ext cx="1917118" cy="191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8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4906" y="88456"/>
            <a:ext cx="9760628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67335" marR="5080" indent="-255270"/>
            <a:r>
              <a:rPr sz="3600" b="1" spc="-5" dirty="0"/>
              <a:t>Naval Medical </a:t>
            </a:r>
            <a:r>
              <a:rPr sz="3600" b="1" spc="-5" dirty="0" smtClean="0"/>
              <a:t>Center Portsmouth</a:t>
            </a:r>
            <a:r>
              <a:rPr lang="en-US" sz="3600" b="1" spc="-65" dirty="0"/>
              <a:t> </a:t>
            </a:r>
            <a:r>
              <a:rPr sz="3600" b="1" dirty="0" smtClean="0"/>
              <a:t>(NMCP</a:t>
            </a:r>
            <a:r>
              <a:rPr sz="3600" b="1" dirty="0"/>
              <a:t>)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2162840" y="1555496"/>
            <a:ext cx="7560945" cy="4895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 spc="-5" dirty="0">
                <a:solidFill>
                  <a:srgbClr val="002060"/>
                </a:solidFill>
                <a:latin typeface="Arial"/>
                <a:cs typeface="Arial"/>
              </a:rPr>
              <a:t>Program</a:t>
            </a:r>
            <a:r>
              <a:rPr sz="4000" b="1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rgbClr val="002060"/>
                </a:solidFill>
                <a:latin typeface="Arial"/>
                <a:cs typeface="Arial"/>
              </a:rPr>
              <a:t>Director</a:t>
            </a:r>
            <a:endParaRPr sz="4000" dirty="0">
              <a:latin typeface="Arial"/>
              <a:cs typeface="Arial"/>
            </a:endParaRPr>
          </a:p>
          <a:p>
            <a:pPr marL="194945" marR="189230" algn="ctr">
              <a:spcBef>
                <a:spcPts val="2400"/>
              </a:spcBef>
            </a:pP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Lt </a:t>
            </a:r>
            <a:r>
              <a:rPr sz="4000" spc="-10" dirty="0">
                <a:solidFill>
                  <a:srgbClr val="FF0000"/>
                </a:solidFill>
                <a:latin typeface="Arial"/>
                <a:cs typeface="Arial"/>
              </a:rPr>
              <a:t>Col </a:t>
            </a: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Trimble Spitzer, </a:t>
            </a:r>
            <a:r>
              <a:rPr sz="4000" spc="-10" dirty="0">
                <a:solidFill>
                  <a:srgbClr val="FF0000"/>
                </a:solidFill>
                <a:latin typeface="Arial"/>
                <a:cs typeface="Arial"/>
              </a:rPr>
              <a:t>MD, MC,  USAF</a:t>
            </a:r>
            <a:endParaRPr sz="4000" dirty="0">
              <a:latin typeface="Arial"/>
              <a:cs typeface="Arial"/>
            </a:endParaRPr>
          </a:p>
          <a:p>
            <a:pPr marL="12700" marR="5080" indent="112395" algn="just">
              <a:lnSpc>
                <a:spcPct val="150000"/>
              </a:lnSpc>
            </a:pPr>
            <a:r>
              <a:rPr sz="4000" b="1" spc="-10" dirty="0">
                <a:solidFill>
                  <a:srgbClr val="002060"/>
                </a:solidFill>
                <a:latin typeface="Arial"/>
                <a:cs typeface="Arial"/>
              </a:rPr>
              <a:t>Associated </a:t>
            </a:r>
            <a:r>
              <a:rPr sz="4000" b="1" spc="-5" dirty="0">
                <a:solidFill>
                  <a:srgbClr val="002060"/>
                </a:solidFill>
                <a:latin typeface="Arial"/>
                <a:cs typeface="Arial"/>
              </a:rPr>
              <a:t>Program Directors  </a:t>
            </a:r>
            <a:r>
              <a:rPr sz="4000" spc="-10" dirty="0">
                <a:solidFill>
                  <a:srgbClr val="FF0000"/>
                </a:solidFill>
                <a:latin typeface="Arial"/>
                <a:cs typeface="Arial"/>
              </a:rPr>
              <a:t>Maj Karen </a:t>
            </a:r>
            <a:r>
              <a:rPr sz="4000" spc="-5" dirty="0">
                <a:solidFill>
                  <a:srgbClr val="FF0000"/>
                </a:solidFill>
                <a:latin typeface="Arial"/>
                <a:cs typeface="Arial"/>
              </a:rPr>
              <a:t>Davis, </a:t>
            </a:r>
            <a:r>
              <a:rPr sz="4000" spc="-10" dirty="0">
                <a:solidFill>
                  <a:srgbClr val="FF0000"/>
                </a:solidFill>
                <a:latin typeface="Arial"/>
                <a:cs typeface="Arial"/>
              </a:rPr>
              <a:t>MD, MC, USAF  CDR Aaron Poole, MD, USN,</a:t>
            </a:r>
            <a:r>
              <a:rPr sz="4000" spc="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spc="-10" dirty="0">
                <a:solidFill>
                  <a:srgbClr val="FF0000"/>
                </a:solidFill>
                <a:latin typeface="Arial"/>
                <a:cs typeface="Arial"/>
              </a:rPr>
              <a:t>MC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63753" y="452487"/>
            <a:ext cx="115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2274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1284" y="361188"/>
            <a:ext cx="9001425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/>
            <a:r>
              <a:rPr spc="-5" dirty="0"/>
              <a:t>Program Director </a:t>
            </a:r>
            <a:r>
              <a:rPr dirty="0"/>
              <a:t>-</a:t>
            </a:r>
            <a:r>
              <a:rPr spc="-50" dirty="0"/>
              <a:t> </a:t>
            </a:r>
            <a:r>
              <a:rPr spc="-5" dirty="0"/>
              <a:t>NMCP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907540" y="1486408"/>
            <a:ext cx="8148320" cy="3788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buClr>
                <a:srgbClr val="151C77"/>
              </a:buClr>
              <a:buSzPct val="80000"/>
              <a:buFont typeface="Wingdings"/>
              <a:buChar char=""/>
              <a:tabLst>
                <a:tab pos="299720" algn="l"/>
              </a:tabLst>
            </a:pPr>
            <a:r>
              <a:rPr sz="2000" b="1" dirty="0">
                <a:latin typeface="Arial"/>
                <a:cs typeface="Arial"/>
              </a:rPr>
              <a:t>To schedule a rotation contact the Program</a:t>
            </a:r>
            <a:r>
              <a:rPr sz="2000" b="1" spc="-1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Coordinator:</a:t>
            </a:r>
            <a:endParaRPr sz="2000" dirty="0">
              <a:latin typeface="Arial"/>
              <a:cs typeface="Arial"/>
            </a:endParaRPr>
          </a:p>
          <a:p>
            <a:pPr marL="701040" lvl="1" indent="-281940">
              <a:spcBef>
                <a:spcPts val="54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>
                <a:latin typeface="Arial"/>
                <a:cs typeface="Arial"/>
              </a:rPr>
              <a:t>Ms. </a:t>
            </a:r>
            <a:r>
              <a:rPr b="1" spc="-10" dirty="0">
                <a:latin typeface="Arial"/>
                <a:cs typeface="Arial"/>
              </a:rPr>
              <a:t>Crystal Brooks</a:t>
            </a:r>
            <a:endParaRPr dirty="0">
              <a:latin typeface="Arial"/>
              <a:cs typeface="Arial"/>
            </a:endParaRPr>
          </a:p>
          <a:p>
            <a:pPr marL="1039494" lvl="2" indent="-224154">
              <a:spcBef>
                <a:spcPts val="53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1040130" algn="l"/>
              </a:tabLst>
            </a:pPr>
            <a:r>
              <a:rPr b="1" u="heavy" spc="-10" dirty="0">
                <a:solidFill>
                  <a:srgbClr val="2D2DB9"/>
                </a:solidFill>
                <a:latin typeface="Arial"/>
                <a:cs typeface="Arial"/>
                <a:hlinkClick r:id="rId2"/>
              </a:rPr>
              <a:t>crystal.a.brooks4.civ@mail.mil</a:t>
            </a:r>
            <a:endParaRPr dirty="0">
              <a:latin typeface="Arial"/>
              <a:cs typeface="Arial"/>
            </a:endParaRPr>
          </a:p>
          <a:p>
            <a:pPr marL="815340">
              <a:spcBef>
                <a:spcPts val="535"/>
              </a:spcBef>
            </a:pPr>
            <a:r>
              <a:rPr sz="1400" spc="30" dirty="0">
                <a:solidFill>
                  <a:srgbClr val="151C77"/>
                </a:solidFill>
                <a:latin typeface="Wingdings"/>
                <a:cs typeface="Wingdings"/>
              </a:rPr>
              <a:t></a:t>
            </a:r>
            <a:r>
              <a:rPr sz="1400" spc="114" dirty="0">
                <a:solidFill>
                  <a:srgbClr val="151C77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latin typeface="Arial"/>
                <a:cs typeface="Arial"/>
              </a:rPr>
              <a:t>757-953-7183</a:t>
            </a:r>
            <a:endParaRPr dirty="0">
              <a:latin typeface="Arial"/>
              <a:cs typeface="Arial"/>
            </a:endParaRPr>
          </a:p>
          <a:p>
            <a:pPr marL="299085" indent="-286385">
              <a:spcBef>
                <a:spcPts val="119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299720" algn="l"/>
              </a:tabLst>
            </a:pPr>
            <a:r>
              <a:rPr sz="2000" b="1" dirty="0">
                <a:latin typeface="Arial"/>
                <a:cs typeface="Arial"/>
              </a:rPr>
              <a:t>Rotation Location</a:t>
            </a:r>
            <a:r>
              <a:rPr sz="2000" b="1" spc="-10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Availability</a:t>
            </a:r>
            <a:endParaRPr sz="2000" dirty="0">
              <a:latin typeface="Arial"/>
              <a:cs typeface="Arial"/>
            </a:endParaRPr>
          </a:p>
          <a:p>
            <a:pPr marL="701040" marR="132080" lvl="1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sz="2000" b="1" dirty="0">
                <a:latin typeface="Arial"/>
                <a:cs typeface="Arial"/>
              </a:rPr>
              <a:t>Residents and Interns </a:t>
            </a:r>
            <a:r>
              <a:rPr sz="2000" b="1" spc="-5" dirty="0">
                <a:latin typeface="Arial"/>
                <a:cs typeface="Arial"/>
              </a:rPr>
              <a:t>remain </a:t>
            </a:r>
            <a:r>
              <a:rPr sz="2000" b="1" dirty="0">
                <a:latin typeface="Arial"/>
                <a:cs typeface="Arial"/>
              </a:rPr>
              <a:t>at NMCP throughout their</a:t>
            </a:r>
            <a:r>
              <a:rPr sz="2000" b="1" spc="-16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time  in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program.</a:t>
            </a:r>
            <a:endParaRPr sz="2000" dirty="0">
              <a:latin typeface="Arial"/>
              <a:cs typeface="Arial"/>
            </a:endParaRPr>
          </a:p>
          <a:p>
            <a:pPr marL="701040" marR="5080" lvl="1" indent="-281940">
              <a:spcBef>
                <a:spcPts val="595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sz="2000" b="1" dirty="0">
                <a:latin typeface="Arial"/>
                <a:cs typeface="Arial"/>
              </a:rPr>
              <a:t>There </a:t>
            </a:r>
            <a:r>
              <a:rPr sz="2000" b="1" spc="-5" dirty="0">
                <a:latin typeface="Arial"/>
                <a:cs typeface="Arial"/>
              </a:rPr>
              <a:t>is limited availability </a:t>
            </a:r>
            <a:r>
              <a:rPr sz="2000" b="1" dirty="0">
                <a:latin typeface="Arial"/>
                <a:cs typeface="Arial"/>
              </a:rPr>
              <a:t>for students to rotate at Langley  AFB while at NMCP as well. </a:t>
            </a:r>
            <a:r>
              <a:rPr sz="2000" b="1" spc="-5" dirty="0">
                <a:latin typeface="Arial"/>
                <a:cs typeface="Arial"/>
              </a:rPr>
              <a:t>Langley is </a:t>
            </a:r>
            <a:r>
              <a:rPr sz="2000" b="1" dirty="0">
                <a:latin typeface="Arial"/>
                <a:cs typeface="Arial"/>
              </a:rPr>
              <a:t>a GYN </a:t>
            </a:r>
            <a:r>
              <a:rPr sz="2000" b="1" spc="-5" dirty="0">
                <a:latin typeface="Arial"/>
                <a:cs typeface="Arial"/>
              </a:rPr>
              <a:t>rotation </a:t>
            </a:r>
            <a:r>
              <a:rPr sz="2000" b="1" dirty="0">
                <a:latin typeface="Arial"/>
                <a:cs typeface="Arial"/>
              </a:rPr>
              <a:t>site for  NMCP residents </a:t>
            </a:r>
            <a:r>
              <a:rPr sz="2000" b="1" spc="5" dirty="0">
                <a:latin typeface="Arial"/>
                <a:cs typeface="Arial"/>
              </a:rPr>
              <a:t>who </a:t>
            </a:r>
            <a:r>
              <a:rPr sz="2000" b="1" dirty="0">
                <a:latin typeface="Arial"/>
                <a:cs typeface="Arial"/>
              </a:rPr>
              <a:t>find the experience worthwhile and</a:t>
            </a:r>
            <a:r>
              <a:rPr sz="2000" b="1" spc="-2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staff  </a:t>
            </a:r>
            <a:r>
              <a:rPr sz="2000" b="1" spc="-5" dirty="0">
                <a:latin typeface="Arial"/>
                <a:cs typeface="Arial"/>
              </a:rPr>
              <a:t>very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supportive.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2606" y="361188"/>
            <a:ext cx="678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4389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1263" y="361188"/>
            <a:ext cx="9771446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/>
            <a:r>
              <a:rPr spc="-5" dirty="0"/>
              <a:t>Program Director </a:t>
            </a:r>
            <a:r>
              <a:rPr dirty="0"/>
              <a:t>-</a:t>
            </a:r>
            <a:r>
              <a:rPr spc="-50" dirty="0"/>
              <a:t> </a:t>
            </a:r>
            <a:r>
              <a:rPr spc="-5" dirty="0"/>
              <a:t>NMCP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10473179" y="643769"/>
            <a:ext cx="60331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/>
            <a:r>
              <a:rPr lang="en-US" spc="-5" dirty="0" smtClean="0"/>
              <a:t>18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878966" y="1410208"/>
            <a:ext cx="8209915" cy="466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000" b="1" dirty="0">
                <a:latin typeface="Arial"/>
                <a:cs typeface="Arial"/>
              </a:rPr>
              <a:t>What can NMCP offer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you?</a:t>
            </a:r>
            <a:endParaRPr sz="2000">
              <a:latin typeface="Arial"/>
              <a:cs typeface="Arial"/>
            </a:endParaRPr>
          </a:p>
          <a:p>
            <a:pPr marL="701040" marR="558165" indent="-281940">
              <a:spcBef>
                <a:spcPts val="495"/>
              </a:spcBef>
              <a:buClr>
                <a:srgbClr val="151C77"/>
              </a:buClr>
              <a:buSzPct val="78125"/>
              <a:buFont typeface="Wingdings"/>
              <a:buChar char=""/>
              <a:tabLst>
                <a:tab pos="701040" algn="l"/>
                <a:tab pos="701675" algn="l"/>
              </a:tabLst>
            </a:pPr>
            <a:r>
              <a:rPr sz="1600" b="1" spc="-5" dirty="0">
                <a:latin typeface="Arial"/>
                <a:cs typeface="Arial"/>
              </a:rPr>
              <a:t>Unparalleled clinical </a:t>
            </a:r>
            <a:r>
              <a:rPr sz="1600" b="1" spc="-10" dirty="0">
                <a:latin typeface="Arial"/>
                <a:cs typeface="Arial"/>
              </a:rPr>
              <a:t>volume: </a:t>
            </a:r>
            <a:r>
              <a:rPr sz="1600" spc="-5" dirty="0">
                <a:latin typeface="Arial"/>
                <a:cs typeface="Arial"/>
              </a:rPr>
              <a:t>1.02 </a:t>
            </a:r>
            <a:r>
              <a:rPr sz="1600" dirty="0">
                <a:latin typeface="Arial"/>
                <a:cs typeface="Arial"/>
              </a:rPr>
              <a:t>million sq </a:t>
            </a:r>
            <a:r>
              <a:rPr sz="1600" spc="-5" dirty="0">
                <a:latin typeface="Arial"/>
                <a:cs typeface="Arial"/>
              </a:rPr>
              <a:t>ft facility, serving &gt;45K Tricare  beneficiaries; Largest military referral medical center </a:t>
            </a:r>
            <a:r>
              <a:rPr sz="1600" dirty="0">
                <a:latin typeface="Arial"/>
                <a:cs typeface="Arial"/>
              </a:rPr>
              <a:t>in </a:t>
            </a:r>
            <a:r>
              <a:rPr sz="1600" spc="-5" dirty="0">
                <a:latin typeface="Arial"/>
                <a:cs typeface="Arial"/>
              </a:rPr>
              <a:t>the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Navy</a:t>
            </a:r>
            <a:endParaRPr sz="1600">
              <a:latin typeface="Arial"/>
              <a:cs typeface="Arial"/>
            </a:endParaRPr>
          </a:p>
          <a:p>
            <a:pPr marL="701040" marR="12700" indent="-281940">
              <a:spcBef>
                <a:spcPts val="480"/>
              </a:spcBef>
              <a:buClr>
                <a:srgbClr val="151C77"/>
              </a:buClr>
              <a:buSzPct val="78125"/>
              <a:buFont typeface="Wingdings"/>
              <a:buChar char=""/>
              <a:tabLst>
                <a:tab pos="701040" algn="l"/>
                <a:tab pos="701675" algn="l"/>
              </a:tabLst>
            </a:pPr>
            <a:r>
              <a:rPr sz="1600" b="1" spc="-5" dirty="0">
                <a:latin typeface="Arial"/>
                <a:cs typeface="Arial"/>
              </a:rPr>
              <a:t>Direct teaching from experienced </a:t>
            </a:r>
            <a:r>
              <a:rPr sz="1600" b="1" spc="-10" dirty="0">
                <a:latin typeface="Arial"/>
                <a:cs typeface="Arial"/>
              </a:rPr>
              <a:t>faculty: </a:t>
            </a:r>
            <a:r>
              <a:rPr sz="1600" spc="-5" dirty="0">
                <a:latin typeface="Arial"/>
                <a:cs typeface="Arial"/>
              </a:rPr>
              <a:t>25 physicians and 19 midwives/APNs,  </a:t>
            </a:r>
            <a:r>
              <a:rPr sz="1600" dirty="0">
                <a:latin typeface="Arial"/>
                <a:cs typeface="Arial"/>
              </a:rPr>
              <a:t>incl. </a:t>
            </a:r>
            <a:r>
              <a:rPr sz="1600" spc="-5" dirty="0">
                <a:latin typeface="Arial"/>
                <a:cs typeface="Arial"/>
              </a:rPr>
              <a:t>in-house </a:t>
            </a:r>
            <a:r>
              <a:rPr sz="1600" spc="-10" dirty="0">
                <a:latin typeface="Arial"/>
                <a:cs typeface="Arial"/>
              </a:rPr>
              <a:t>GynOnc, UroGyn, </a:t>
            </a:r>
            <a:r>
              <a:rPr sz="1600" spc="-5" dirty="0">
                <a:latin typeface="Arial"/>
                <a:cs typeface="Arial"/>
              </a:rPr>
              <a:t>REI, &amp;</a:t>
            </a:r>
            <a:r>
              <a:rPr sz="1600" spc="1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MFM</a:t>
            </a:r>
            <a:endParaRPr sz="1600">
              <a:latin typeface="Arial"/>
              <a:cs typeface="Arial"/>
            </a:endParaRPr>
          </a:p>
          <a:p>
            <a:pPr marL="701040" indent="-281940">
              <a:spcBef>
                <a:spcPts val="480"/>
              </a:spcBef>
              <a:buClr>
                <a:srgbClr val="151C77"/>
              </a:buClr>
              <a:buSzPct val="78125"/>
              <a:buFont typeface="Wingdings"/>
              <a:buChar char=""/>
              <a:tabLst>
                <a:tab pos="701040" algn="l"/>
                <a:tab pos="701675" algn="l"/>
              </a:tabLst>
            </a:pPr>
            <a:r>
              <a:rPr sz="1600" b="1" spc="-5" dirty="0">
                <a:latin typeface="Arial"/>
                <a:cs typeface="Arial"/>
              </a:rPr>
              <a:t>National exam preparation: </a:t>
            </a:r>
            <a:r>
              <a:rPr sz="1600" spc="-10" dirty="0">
                <a:latin typeface="Arial"/>
                <a:cs typeface="Arial"/>
              </a:rPr>
              <a:t>ABOG </a:t>
            </a:r>
            <a:r>
              <a:rPr sz="1600" spc="-5" dirty="0">
                <a:latin typeface="Arial"/>
                <a:cs typeface="Arial"/>
              </a:rPr>
              <a:t>board pass rates exceed national</a:t>
            </a:r>
            <a:r>
              <a:rPr sz="1600" spc="204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average</a:t>
            </a:r>
            <a:endParaRPr sz="1600">
              <a:latin typeface="Arial"/>
              <a:cs typeface="Arial"/>
            </a:endParaRPr>
          </a:p>
          <a:p>
            <a:pPr marL="701040" marR="147955" indent="-281940">
              <a:spcBef>
                <a:spcPts val="480"/>
              </a:spcBef>
              <a:buClr>
                <a:srgbClr val="151C77"/>
              </a:buClr>
              <a:buSzPct val="78125"/>
              <a:buFont typeface="Wingdings"/>
              <a:buChar char=""/>
              <a:tabLst>
                <a:tab pos="701040" algn="l"/>
                <a:tab pos="701675" algn="l"/>
              </a:tabLst>
            </a:pPr>
            <a:r>
              <a:rPr sz="1600" b="1" spc="-5" dirty="0">
                <a:latin typeface="Arial"/>
                <a:cs typeface="Arial"/>
              </a:rPr>
              <a:t>Surgical </a:t>
            </a:r>
            <a:r>
              <a:rPr sz="1600" b="1" spc="-10" dirty="0">
                <a:latin typeface="Arial"/>
                <a:cs typeface="Arial"/>
              </a:rPr>
              <a:t>volume: </a:t>
            </a:r>
            <a:r>
              <a:rPr sz="1600" spc="-5" dirty="0">
                <a:latin typeface="Arial"/>
                <a:cs typeface="Arial"/>
              </a:rPr>
              <a:t>NMCP has 17 </a:t>
            </a:r>
            <a:r>
              <a:rPr sz="1600" spc="-10" dirty="0">
                <a:latin typeface="Arial"/>
                <a:cs typeface="Arial"/>
              </a:rPr>
              <a:t>ORs </a:t>
            </a:r>
            <a:r>
              <a:rPr sz="1600" dirty="0">
                <a:latin typeface="Arial"/>
                <a:cs typeface="Arial"/>
              </a:rPr>
              <a:t>in </a:t>
            </a:r>
            <a:r>
              <a:rPr sz="1600" spc="-5" dirty="0">
                <a:latin typeface="Arial"/>
                <a:cs typeface="Arial"/>
              </a:rPr>
              <a:t>addition to 3 </a:t>
            </a:r>
            <a:r>
              <a:rPr sz="1600" spc="-10" dirty="0">
                <a:latin typeface="Arial"/>
                <a:cs typeface="Arial"/>
              </a:rPr>
              <a:t>ORs </a:t>
            </a:r>
            <a:r>
              <a:rPr sz="1600" spc="-5" dirty="0">
                <a:latin typeface="Arial"/>
                <a:cs typeface="Arial"/>
              </a:rPr>
              <a:t>dedicated to obstetrics  on L&amp;D; residents benefit from additional outside </a:t>
            </a:r>
            <a:r>
              <a:rPr sz="1600" spc="-15" dirty="0">
                <a:latin typeface="Arial"/>
                <a:cs typeface="Arial"/>
              </a:rPr>
              <a:t>GYN </a:t>
            </a:r>
            <a:r>
              <a:rPr sz="1600" spc="-5" dirty="0">
                <a:latin typeface="Arial"/>
                <a:cs typeface="Arial"/>
              </a:rPr>
              <a:t>operative experience at  OBICI and Langley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hospitals</a:t>
            </a:r>
            <a:endParaRPr sz="1600">
              <a:latin typeface="Arial"/>
              <a:cs typeface="Arial"/>
            </a:endParaRPr>
          </a:p>
          <a:p>
            <a:pPr marL="701040" marR="351155" indent="-281940">
              <a:spcBef>
                <a:spcPts val="480"/>
              </a:spcBef>
              <a:buClr>
                <a:srgbClr val="151C77"/>
              </a:buClr>
              <a:buSzPct val="78125"/>
              <a:buFont typeface="Wingdings"/>
              <a:buChar char=""/>
              <a:tabLst>
                <a:tab pos="701040" algn="l"/>
                <a:tab pos="701675" algn="l"/>
              </a:tabLst>
            </a:pPr>
            <a:r>
              <a:rPr sz="1600" b="1" i="1" spc="-5" dirty="0">
                <a:latin typeface="Arial"/>
                <a:cs typeface="Arial"/>
              </a:rPr>
              <a:t>Research: </a:t>
            </a:r>
            <a:r>
              <a:rPr sz="1600" b="1" i="1" dirty="0">
                <a:latin typeface="Arial"/>
                <a:cs typeface="Arial"/>
              </a:rPr>
              <a:t>“A </a:t>
            </a:r>
            <a:r>
              <a:rPr sz="1600" b="1" i="1" spc="-5" dirty="0">
                <a:latin typeface="Arial"/>
                <a:cs typeface="Arial"/>
              </a:rPr>
              <a:t>Culture of Inquiry”: </a:t>
            </a:r>
            <a:r>
              <a:rPr sz="1600" spc="-15" dirty="0">
                <a:latin typeface="Arial"/>
                <a:cs typeface="Arial"/>
              </a:rPr>
              <a:t>OBGYN </a:t>
            </a:r>
            <a:r>
              <a:rPr sz="1600" spc="-5" dirty="0">
                <a:latin typeface="Arial"/>
                <a:cs typeface="Arial"/>
              </a:rPr>
              <a:t>Residents take part </a:t>
            </a:r>
            <a:r>
              <a:rPr sz="1600" dirty="0">
                <a:latin typeface="Arial"/>
                <a:cs typeface="Arial"/>
              </a:rPr>
              <a:t>in </a:t>
            </a:r>
            <a:r>
              <a:rPr sz="1600" spc="-5" dirty="0">
                <a:latin typeface="Arial"/>
                <a:cs typeface="Arial"/>
              </a:rPr>
              <a:t>a structured  research curriculum with &gt;20 </a:t>
            </a:r>
            <a:r>
              <a:rPr sz="1600" dirty="0">
                <a:latin typeface="Arial"/>
                <a:cs typeface="Arial"/>
              </a:rPr>
              <a:t>active </a:t>
            </a:r>
            <a:r>
              <a:rPr sz="1600" spc="-5" dirty="0">
                <a:latin typeface="Arial"/>
                <a:cs typeface="Arial"/>
              </a:rPr>
              <a:t>ongoing departmental research</a:t>
            </a:r>
            <a:r>
              <a:rPr sz="1600" spc="1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projects</a:t>
            </a:r>
            <a:endParaRPr sz="1600">
              <a:latin typeface="Arial"/>
              <a:cs typeface="Arial"/>
            </a:endParaRPr>
          </a:p>
          <a:p>
            <a:pPr marL="56515" marR="19685" indent="-635" algn="ctr">
              <a:spcBef>
                <a:spcPts val="900"/>
              </a:spcBef>
            </a:pPr>
            <a:r>
              <a:rPr sz="1500" b="1" spc="-5" dirty="0">
                <a:latin typeface="Arial"/>
                <a:cs typeface="Arial"/>
              </a:rPr>
              <a:t>Our </a:t>
            </a:r>
            <a:r>
              <a:rPr sz="1500" b="1" dirty="0">
                <a:latin typeface="Arial"/>
                <a:cs typeface="Arial"/>
              </a:rPr>
              <a:t>trainees </a:t>
            </a:r>
            <a:r>
              <a:rPr sz="1500" b="1" spc="-5" dirty="0">
                <a:latin typeface="Arial"/>
                <a:cs typeface="Arial"/>
              </a:rPr>
              <a:t>graduate from the program </a:t>
            </a:r>
            <a:r>
              <a:rPr sz="1500" b="1" dirty="0">
                <a:latin typeface="Arial"/>
                <a:cs typeface="Arial"/>
              </a:rPr>
              <a:t>ready to accept military </a:t>
            </a:r>
            <a:r>
              <a:rPr sz="1500" b="1" spc="-5" dirty="0">
                <a:latin typeface="Arial"/>
                <a:cs typeface="Arial"/>
              </a:rPr>
              <a:t>orders around the </a:t>
            </a:r>
            <a:r>
              <a:rPr sz="1500" b="1" dirty="0">
                <a:latin typeface="Arial"/>
                <a:cs typeface="Arial"/>
              </a:rPr>
              <a:t>world.  </a:t>
            </a:r>
            <a:r>
              <a:rPr sz="1500" b="1" spc="-5" dirty="0">
                <a:latin typeface="Arial"/>
                <a:cs typeface="Arial"/>
              </a:rPr>
              <a:t>Our </a:t>
            </a:r>
            <a:r>
              <a:rPr sz="1500" b="1" dirty="0">
                <a:latin typeface="Arial"/>
                <a:cs typeface="Arial"/>
              </a:rPr>
              <a:t>graduates are </a:t>
            </a:r>
            <a:r>
              <a:rPr sz="1500" b="1" spc="-5" dirty="0">
                <a:latin typeface="Arial"/>
                <a:cs typeface="Arial"/>
              </a:rPr>
              <a:t>top notch </a:t>
            </a:r>
            <a:r>
              <a:rPr sz="1500" b="1" dirty="0">
                <a:latin typeface="Arial"/>
                <a:cs typeface="Arial"/>
              </a:rPr>
              <a:t>Military Medical </a:t>
            </a:r>
            <a:r>
              <a:rPr sz="1500" b="1" spc="-5" dirty="0">
                <a:latin typeface="Arial"/>
                <a:cs typeface="Arial"/>
              </a:rPr>
              <a:t>Corp </a:t>
            </a:r>
            <a:r>
              <a:rPr sz="1500" b="1" dirty="0">
                <a:latin typeface="Arial"/>
                <a:cs typeface="Arial"/>
              </a:rPr>
              <a:t>Officers </a:t>
            </a:r>
            <a:r>
              <a:rPr sz="1500" b="1" spc="-5" dirty="0">
                <a:latin typeface="Arial"/>
                <a:cs typeface="Arial"/>
              </a:rPr>
              <a:t>offering </a:t>
            </a:r>
            <a:r>
              <a:rPr sz="1500" b="1" dirty="0">
                <a:latin typeface="Arial"/>
                <a:cs typeface="Arial"/>
              </a:rPr>
              <a:t>their specialized</a:t>
            </a:r>
            <a:r>
              <a:rPr sz="1500" b="1" spc="-17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skills  in </a:t>
            </a:r>
            <a:r>
              <a:rPr sz="1500" b="1" spc="-5" dirty="0">
                <a:latin typeface="Arial"/>
                <a:cs typeface="Arial"/>
              </a:rPr>
              <a:t>the </a:t>
            </a:r>
            <a:r>
              <a:rPr sz="1500" b="1" dirty="0">
                <a:latin typeface="Arial"/>
                <a:cs typeface="Arial"/>
              </a:rPr>
              <a:t>field </a:t>
            </a:r>
            <a:r>
              <a:rPr sz="1500" b="1" spc="-5" dirty="0">
                <a:latin typeface="Arial"/>
                <a:cs typeface="Arial"/>
              </a:rPr>
              <a:t>of Women's </a:t>
            </a:r>
            <a:r>
              <a:rPr sz="1500" b="1" dirty="0">
                <a:latin typeface="Arial"/>
                <a:cs typeface="Arial"/>
              </a:rPr>
              <a:t>Health </a:t>
            </a:r>
            <a:r>
              <a:rPr sz="1500" b="1" spc="-5" dirty="0">
                <a:latin typeface="Arial"/>
                <a:cs typeface="Arial"/>
              </a:rPr>
              <a:t>services </a:t>
            </a:r>
            <a:r>
              <a:rPr sz="1500" b="1" dirty="0">
                <a:latin typeface="Arial"/>
                <a:cs typeface="Arial"/>
              </a:rPr>
              <a:t>to ensure that </a:t>
            </a:r>
            <a:r>
              <a:rPr sz="1500" b="1" spc="-5" dirty="0">
                <a:latin typeface="Arial"/>
                <a:cs typeface="Arial"/>
              </a:rPr>
              <a:t>Women's </a:t>
            </a:r>
            <a:r>
              <a:rPr sz="1500" b="1" dirty="0">
                <a:latin typeface="Arial"/>
                <a:cs typeface="Arial"/>
              </a:rPr>
              <a:t>Health remain </a:t>
            </a:r>
            <a:r>
              <a:rPr sz="1500" b="1" spc="-5" dirty="0">
                <a:latin typeface="Arial"/>
                <a:cs typeface="Arial"/>
              </a:rPr>
              <a:t>a top  priority for the DoD </a:t>
            </a:r>
            <a:r>
              <a:rPr sz="1500" b="1" dirty="0">
                <a:latin typeface="Arial"/>
                <a:cs typeface="Arial"/>
              </a:rPr>
              <a:t>medical readiness </a:t>
            </a:r>
            <a:r>
              <a:rPr sz="1500" b="1" spc="-5" dirty="0">
                <a:latin typeface="Arial"/>
                <a:cs typeface="Arial"/>
              </a:rPr>
              <a:t>for a </a:t>
            </a:r>
            <a:r>
              <a:rPr sz="1500" b="1" dirty="0">
                <a:latin typeface="Arial"/>
                <a:cs typeface="Arial"/>
              </a:rPr>
              <a:t>fit military</a:t>
            </a:r>
            <a:r>
              <a:rPr sz="1500" b="1" spc="-10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force.</a:t>
            </a:r>
            <a:endParaRPr sz="1500">
              <a:latin typeface="Arial"/>
              <a:cs typeface="Arial"/>
            </a:endParaRPr>
          </a:p>
          <a:p>
            <a:pPr marL="41275" marR="5080" algn="ctr">
              <a:spcBef>
                <a:spcPts val="894"/>
              </a:spcBef>
            </a:pPr>
            <a:r>
              <a:rPr sz="1500" b="1" spc="-5" dirty="0">
                <a:latin typeface="Arial"/>
                <a:cs typeface="Arial"/>
              </a:rPr>
              <a:t>These </a:t>
            </a:r>
            <a:r>
              <a:rPr sz="1500" b="1" dirty="0">
                <a:latin typeface="Arial"/>
                <a:cs typeface="Arial"/>
              </a:rPr>
              <a:t>military officers are compassionate </a:t>
            </a:r>
            <a:r>
              <a:rPr sz="1500" b="1" spc="-5" dirty="0">
                <a:latin typeface="Arial"/>
                <a:cs typeface="Arial"/>
              </a:rPr>
              <a:t>advocates for Women's </a:t>
            </a:r>
            <a:r>
              <a:rPr sz="1500" b="1" dirty="0">
                <a:latin typeface="Arial"/>
                <a:cs typeface="Arial"/>
              </a:rPr>
              <a:t>Health, and </a:t>
            </a:r>
            <a:r>
              <a:rPr sz="1500" b="1" spc="-5" dirty="0">
                <a:latin typeface="Arial"/>
                <a:cs typeface="Arial"/>
              </a:rPr>
              <a:t>understand  the </a:t>
            </a:r>
            <a:r>
              <a:rPr sz="1500" b="1" dirty="0">
                <a:latin typeface="Arial"/>
                <a:cs typeface="Arial"/>
              </a:rPr>
              <a:t>needs </a:t>
            </a:r>
            <a:r>
              <a:rPr sz="1500" b="1" spc="-5" dirty="0">
                <a:latin typeface="Arial"/>
                <a:cs typeface="Arial"/>
              </a:rPr>
              <a:t>of the </a:t>
            </a:r>
            <a:r>
              <a:rPr sz="1500" b="1" dirty="0">
                <a:latin typeface="Arial"/>
                <a:cs typeface="Arial"/>
              </a:rPr>
              <a:t>female </a:t>
            </a:r>
            <a:r>
              <a:rPr sz="1500" b="1" spc="-5" dirty="0">
                <a:latin typeface="Arial"/>
                <a:cs typeface="Arial"/>
              </a:rPr>
              <a:t>population serving </a:t>
            </a:r>
            <a:r>
              <a:rPr sz="1500" b="1" dirty="0">
                <a:latin typeface="Arial"/>
                <a:cs typeface="Arial"/>
              </a:rPr>
              <a:t>in </a:t>
            </a:r>
            <a:r>
              <a:rPr sz="1500" b="1" spc="-10" dirty="0">
                <a:latin typeface="Arial"/>
                <a:cs typeface="Arial"/>
              </a:rPr>
              <a:t>today's</a:t>
            </a:r>
            <a:r>
              <a:rPr sz="1500" b="1" spc="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military.</a:t>
            </a:r>
            <a:endParaRPr sz="1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9128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074" y="86868"/>
            <a:ext cx="9842873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/>
            <a:r>
              <a:rPr spc="-5" dirty="0"/>
              <a:t>Contact Info</a:t>
            </a:r>
            <a:r>
              <a:rPr spc="-60" dirty="0"/>
              <a:t> </a:t>
            </a:r>
            <a:r>
              <a:rPr spc="-5" dirty="0" smtClean="0"/>
              <a:t>NMC</a:t>
            </a:r>
            <a:r>
              <a:rPr dirty="0" smtClean="0"/>
              <a:t>P</a:t>
            </a:r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10341204" y="455233"/>
            <a:ext cx="85618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/>
            <a:fld id="{81D60167-4931-47E6-BA6A-407CBD079E47}" type="slidenum">
              <a:rPr spc="-5" dirty="0"/>
              <a:pPr marL="25400"/>
              <a:t>19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878965" y="1545082"/>
            <a:ext cx="4339590" cy="4072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700" b="1" u="heavy" spc="-5" dirty="0">
                <a:latin typeface="Arial"/>
                <a:cs typeface="Arial"/>
              </a:rPr>
              <a:t>Naval </a:t>
            </a:r>
            <a:r>
              <a:rPr sz="1700" b="1" u="heavy" dirty="0">
                <a:latin typeface="Arial"/>
                <a:cs typeface="Arial"/>
              </a:rPr>
              <a:t>Medical Center Portsmouth</a:t>
            </a:r>
            <a:r>
              <a:rPr sz="1700" b="1" u="heavy" spc="-75" dirty="0">
                <a:latin typeface="Arial"/>
                <a:cs typeface="Arial"/>
              </a:rPr>
              <a:t> </a:t>
            </a:r>
            <a:r>
              <a:rPr sz="1700" b="1" u="heavy" dirty="0">
                <a:latin typeface="Arial"/>
                <a:cs typeface="Arial"/>
              </a:rPr>
              <a:t>(NMCP)</a:t>
            </a:r>
            <a:endParaRPr sz="1700">
              <a:latin typeface="Arial"/>
              <a:cs typeface="Arial"/>
            </a:endParaRPr>
          </a:p>
          <a:p>
            <a:pPr marL="299085" indent="-286385">
              <a:spcBef>
                <a:spcPts val="1019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299720" algn="l"/>
              </a:tabLst>
            </a:pPr>
            <a:r>
              <a:rPr sz="1700" b="1" dirty="0">
                <a:latin typeface="Arial"/>
                <a:cs typeface="Arial"/>
              </a:rPr>
              <a:t>Program</a:t>
            </a:r>
            <a:r>
              <a:rPr sz="1700" b="1" spc="-10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Director</a:t>
            </a:r>
            <a:endParaRPr sz="1700">
              <a:latin typeface="Arial"/>
              <a:cs typeface="Arial"/>
            </a:endParaRPr>
          </a:p>
          <a:p>
            <a:pPr marL="701040" lvl="1" indent="-281940">
              <a:spcBef>
                <a:spcPts val="500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sz="1700" b="1" dirty="0">
                <a:latin typeface="Arial"/>
                <a:cs typeface="Arial"/>
              </a:rPr>
              <a:t>Lt Col </a:t>
            </a:r>
            <a:r>
              <a:rPr sz="1700" b="1" spc="-5" dirty="0">
                <a:latin typeface="Arial"/>
                <a:cs typeface="Arial"/>
              </a:rPr>
              <a:t>Trimble</a:t>
            </a:r>
            <a:r>
              <a:rPr sz="1700" b="1" spc="-50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Spitzer</a:t>
            </a:r>
            <a:endParaRPr sz="1700">
              <a:latin typeface="Arial"/>
              <a:cs typeface="Arial"/>
            </a:endParaRPr>
          </a:p>
          <a:p>
            <a:pPr marL="701040" lvl="1" indent="-281940">
              <a:spcBef>
                <a:spcPts val="509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sz="1700" b="1" u="heavy" spc="-5" dirty="0">
                <a:solidFill>
                  <a:srgbClr val="2D2DB9"/>
                </a:solidFill>
                <a:latin typeface="Arial"/>
                <a:cs typeface="Arial"/>
                <a:hlinkClick r:id="rId2"/>
              </a:rPr>
              <a:t>Trimble.l.spitzer.mil@mail.mil</a:t>
            </a:r>
            <a:endParaRPr sz="17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151C77"/>
              </a:buClr>
              <a:buFont typeface="Wingdings"/>
              <a:buChar char=""/>
            </a:pPr>
            <a:endParaRPr sz="1900">
              <a:latin typeface="Times New Roman"/>
              <a:cs typeface="Times New Roman"/>
            </a:endParaRPr>
          </a:p>
          <a:p>
            <a:pPr marL="299085" indent="-286385">
              <a:spcBef>
                <a:spcPts val="1375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299720" algn="l"/>
              </a:tabLst>
            </a:pPr>
            <a:r>
              <a:rPr sz="1700" b="1" spc="-5" dirty="0">
                <a:latin typeface="Arial"/>
                <a:cs typeface="Arial"/>
              </a:rPr>
              <a:t>Associate </a:t>
            </a:r>
            <a:r>
              <a:rPr sz="1700" b="1" dirty="0">
                <a:latin typeface="Arial"/>
                <a:cs typeface="Arial"/>
              </a:rPr>
              <a:t>Program Director-</a:t>
            </a:r>
            <a:r>
              <a:rPr sz="1700" b="1" spc="-5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Residents</a:t>
            </a:r>
            <a:endParaRPr sz="1700">
              <a:latin typeface="Arial"/>
              <a:cs typeface="Arial"/>
            </a:endParaRPr>
          </a:p>
          <a:p>
            <a:pPr marL="701040" lvl="1" indent="-281940">
              <a:spcBef>
                <a:spcPts val="509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sz="1700" b="1" spc="5" dirty="0">
                <a:latin typeface="Arial"/>
                <a:cs typeface="Arial"/>
              </a:rPr>
              <a:t>CDR </a:t>
            </a:r>
            <a:r>
              <a:rPr sz="1700" b="1" spc="-10" dirty="0">
                <a:latin typeface="Arial"/>
                <a:cs typeface="Arial"/>
              </a:rPr>
              <a:t>Aaron</a:t>
            </a:r>
            <a:r>
              <a:rPr sz="1700" b="1" spc="-8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Poole</a:t>
            </a:r>
            <a:endParaRPr sz="1700">
              <a:latin typeface="Arial"/>
              <a:cs typeface="Arial"/>
            </a:endParaRPr>
          </a:p>
          <a:p>
            <a:pPr marL="701040" lvl="1" indent="-281940">
              <a:spcBef>
                <a:spcPts val="500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sz="1700" b="1" u="heavy" spc="-5" dirty="0">
                <a:solidFill>
                  <a:srgbClr val="2D2DB9"/>
                </a:solidFill>
                <a:latin typeface="Arial"/>
                <a:cs typeface="Arial"/>
                <a:hlinkClick r:id="rId3"/>
              </a:rPr>
              <a:t>Aaron.t.poole.mil@mail.mil</a:t>
            </a:r>
            <a:endParaRPr sz="17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151C77"/>
              </a:buClr>
              <a:buFont typeface="Wingdings"/>
              <a:buChar char=""/>
            </a:pPr>
            <a:endParaRPr sz="1900">
              <a:latin typeface="Times New Roman"/>
              <a:cs typeface="Times New Roman"/>
            </a:endParaRPr>
          </a:p>
          <a:p>
            <a:pPr marL="299085" indent="-286385">
              <a:spcBef>
                <a:spcPts val="1390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299720" algn="l"/>
              </a:tabLst>
            </a:pPr>
            <a:r>
              <a:rPr sz="1700" b="1" spc="-5" dirty="0">
                <a:latin typeface="Arial"/>
                <a:cs typeface="Arial"/>
              </a:rPr>
              <a:t>Associate </a:t>
            </a:r>
            <a:r>
              <a:rPr sz="1700" b="1" dirty="0">
                <a:latin typeface="Arial"/>
                <a:cs typeface="Arial"/>
              </a:rPr>
              <a:t>Program </a:t>
            </a:r>
            <a:r>
              <a:rPr sz="1700" b="1" spc="-5" dirty="0">
                <a:latin typeface="Arial"/>
                <a:cs typeface="Arial"/>
              </a:rPr>
              <a:t>Director-</a:t>
            </a:r>
            <a:r>
              <a:rPr sz="1700" b="1" spc="15" dirty="0">
                <a:latin typeface="Arial"/>
                <a:cs typeface="Arial"/>
              </a:rPr>
              <a:t> </a:t>
            </a:r>
            <a:r>
              <a:rPr sz="1700" b="1" spc="-5" dirty="0">
                <a:latin typeface="Arial"/>
                <a:cs typeface="Arial"/>
              </a:rPr>
              <a:t>Interns</a:t>
            </a:r>
            <a:endParaRPr sz="1700">
              <a:latin typeface="Arial"/>
              <a:cs typeface="Arial"/>
            </a:endParaRPr>
          </a:p>
          <a:p>
            <a:pPr marL="701040" lvl="1" indent="-281940">
              <a:spcBef>
                <a:spcPts val="500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sz="1700" b="1" dirty="0">
                <a:latin typeface="Arial"/>
                <a:cs typeface="Arial"/>
              </a:rPr>
              <a:t>Maj Karen</a:t>
            </a:r>
            <a:r>
              <a:rPr sz="1700" b="1" spc="-8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Davis</a:t>
            </a:r>
            <a:endParaRPr sz="1700">
              <a:latin typeface="Arial"/>
              <a:cs typeface="Arial"/>
            </a:endParaRPr>
          </a:p>
          <a:p>
            <a:pPr marL="701040" lvl="1" indent="-281940">
              <a:spcBef>
                <a:spcPts val="509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sz="1700" b="1" u="heavy" spc="-5" dirty="0">
                <a:solidFill>
                  <a:srgbClr val="2D2DB9"/>
                </a:solidFill>
                <a:latin typeface="Arial"/>
                <a:cs typeface="Arial"/>
                <a:hlinkClick r:id="rId4"/>
              </a:rPr>
              <a:t>karen.m.davis104.mil@mail.mil</a:t>
            </a:r>
            <a:endParaRPr sz="17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7512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7411" y="361188"/>
            <a:ext cx="9974632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/>
            <a:r>
              <a:rPr spc="-5" dirty="0">
                <a:solidFill>
                  <a:schemeClr val="tx1"/>
                </a:solidFill>
              </a:rPr>
              <a:t>National Capital Consortium</a:t>
            </a:r>
            <a:r>
              <a:rPr spc="5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(NCC)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10190376" y="502367"/>
            <a:ext cx="113535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/>
            <a:fld id="{81D60167-4931-47E6-BA6A-407CBD079E47}" type="slidenum">
              <a:rPr spc="-5" dirty="0"/>
              <a:pPr marL="25400"/>
              <a:t>20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2106032" y="1555496"/>
            <a:ext cx="767334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 spc="-5" dirty="0">
                <a:latin typeface="Arial"/>
                <a:cs typeface="Arial"/>
              </a:rPr>
              <a:t>Program</a:t>
            </a:r>
            <a:r>
              <a:rPr sz="4000" b="1" spc="-65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Director</a:t>
            </a:r>
            <a:endParaRPr sz="4000">
              <a:latin typeface="Arial"/>
              <a:cs typeface="Arial"/>
            </a:endParaRPr>
          </a:p>
          <a:p>
            <a:pPr algn="ctr">
              <a:spcBef>
                <a:spcPts val="2400"/>
              </a:spcBef>
            </a:pPr>
            <a:r>
              <a:rPr sz="4000" spc="-10" dirty="0">
                <a:solidFill>
                  <a:srgbClr val="2D2DB9"/>
                </a:solidFill>
                <a:latin typeface="Arial"/>
                <a:cs typeface="Arial"/>
              </a:rPr>
              <a:t>LTC Rhiana</a:t>
            </a:r>
            <a:r>
              <a:rPr sz="4000" dirty="0">
                <a:solidFill>
                  <a:srgbClr val="2D2DB9"/>
                </a:solidFill>
                <a:latin typeface="Arial"/>
                <a:cs typeface="Arial"/>
              </a:rPr>
              <a:t> </a:t>
            </a:r>
            <a:r>
              <a:rPr sz="4000" spc="-10" dirty="0">
                <a:solidFill>
                  <a:srgbClr val="2D2DB9"/>
                </a:solidFill>
                <a:latin typeface="Arial"/>
                <a:cs typeface="Arial"/>
              </a:rPr>
              <a:t>Saunders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000" b="1" spc="-10" dirty="0">
                <a:latin typeface="Arial"/>
                <a:cs typeface="Arial"/>
              </a:rPr>
              <a:t>Associated </a:t>
            </a:r>
            <a:r>
              <a:rPr sz="4000" b="1" spc="-5" dirty="0">
                <a:latin typeface="Arial"/>
                <a:cs typeface="Arial"/>
              </a:rPr>
              <a:t>Program</a:t>
            </a:r>
            <a:r>
              <a:rPr sz="4000" b="1" spc="25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Director(s)</a:t>
            </a:r>
            <a:endParaRPr sz="4000">
              <a:latin typeface="Arial"/>
              <a:cs typeface="Arial"/>
            </a:endParaRPr>
          </a:p>
          <a:p>
            <a:pPr marL="1013460" marR="1006475" indent="535940"/>
            <a:r>
              <a:rPr sz="4000" spc="-5" dirty="0">
                <a:solidFill>
                  <a:srgbClr val="2D2DB9"/>
                </a:solidFill>
                <a:latin typeface="Arial"/>
                <a:cs typeface="Arial"/>
              </a:rPr>
              <a:t>Dr. </a:t>
            </a:r>
            <a:r>
              <a:rPr sz="4000" spc="-10" dirty="0">
                <a:solidFill>
                  <a:srgbClr val="2D2DB9"/>
                </a:solidFill>
                <a:latin typeface="Arial"/>
                <a:cs typeface="Arial"/>
              </a:rPr>
              <a:t>Amanda </a:t>
            </a:r>
            <a:r>
              <a:rPr sz="4000" spc="-5" dirty="0">
                <a:solidFill>
                  <a:srgbClr val="2D2DB9"/>
                </a:solidFill>
                <a:latin typeface="Arial"/>
                <a:cs typeface="Arial"/>
              </a:rPr>
              <a:t>Owens,  Dr. </a:t>
            </a:r>
            <a:r>
              <a:rPr sz="4000" spc="-10" dirty="0">
                <a:solidFill>
                  <a:srgbClr val="2D2DB9"/>
                </a:solidFill>
                <a:latin typeface="Arial"/>
                <a:cs typeface="Arial"/>
              </a:rPr>
              <a:t>Thaddeus </a:t>
            </a:r>
            <a:r>
              <a:rPr sz="4000" spc="-5" dirty="0">
                <a:solidFill>
                  <a:srgbClr val="2D2DB9"/>
                </a:solidFill>
                <a:latin typeface="Arial"/>
                <a:cs typeface="Arial"/>
              </a:rPr>
              <a:t>Mamienski</a:t>
            </a:r>
            <a:endParaRPr sz="4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160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9917" y="452719"/>
            <a:ext cx="5317957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3801745"/>
            <a:r>
              <a:rPr lang="en-US" spc="-5" dirty="0" smtClean="0">
                <a:solidFill>
                  <a:schemeClr val="tx1"/>
                </a:solidFill>
              </a:rPr>
              <a:t>NCC</a:t>
            </a:r>
            <a:endParaRPr spc="-5" dirty="0">
              <a:solidFill>
                <a:schemeClr val="tx1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938463" y="1382721"/>
            <a:ext cx="10347158" cy="4857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dirty="0">
                <a:latin typeface="Arial"/>
                <a:cs typeface="Arial"/>
              </a:rPr>
              <a:t>To </a:t>
            </a:r>
            <a:r>
              <a:rPr b="1" spc="-5" dirty="0">
                <a:latin typeface="Arial"/>
                <a:cs typeface="Arial"/>
              </a:rPr>
              <a:t>schedule a rotation </a:t>
            </a:r>
            <a:r>
              <a:rPr lang="en-US" b="1" spc="-5" dirty="0" smtClean="0">
                <a:latin typeface="Arial"/>
                <a:cs typeface="Arial"/>
              </a:rPr>
              <a:t>or interview </a:t>
            </a:r>
            <a:r>
              <a:rPr b="1" spc="-5" dirty="0" smtClean="0">
                <a:latin typeface="Arial"/>
                <a:cs typeface="Arial"/>
              </a:rPr>
              <a:t>contact </a:t>
            </a:r>
            <a:r>
              <a:rPr b="1" dirty="0">
                <a:latin typeface="Arial"/>
                <a:cs typeface="Arial"/>
              </a:rPr>
              <a:t>LT </a:t>
            </a:r>
            <a:r>
              <a:rPr b="1" spc="-5" dirty="0">
                <a:latin typeface="Arial"/>
                <a:cs typeface="Arial"/>
              </a:rPr>
              <a:t>Kristen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Elmezzi:</a:t>
            </a:r>
            <a:endParaRPr dirty="0">
              <a:latin typeface="Arial"/>
              <a:cs typeface="Arial"/>
            </a:endParaRPr>
          </a:p>
          <a:p>
            <a:pPr marL="701040" lvl="1" indent="-281940"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>
                <a:latin typeface="Arial"/>
                <a:cs typeface="Arial"/>
              </a:rPr>
              <a:t>Email:</a:t>
            </a:r>
            <a:r>
              <a:rPr b="1" spc="480" dirty="0">
                <a:latin typeface="Arial"/>
                <a:cs typeface="Arial"/>
              </a:rPr>
              <a:t> </a:t>
            </a:r>
            <a:r>
              <a:rPr u="heavy" spc="-5" dirty="0">
                <a:solidFill>
                  <a:srgbClr val="2D2DB9"/>
                </a:solidFill>
                <a:latin typeface="Arial"/>
                <a:cs typeface="Arial"/>
                <a:hlinkClick r:id="rId2"/>
              </a:rPr>
              <a:t>kristen.l.elmezzi.mil@mail.mil</a:t>
            </a:r>
            <a:endParaRPr dirty="0">
              <a:latin typeface="Arial"/>
              <a:cs typeface="Arial"/>
            </a:endParaRPr>
          </a:p>
          <a:p>
            <a:pPr marL="299085" indent="-286385">
              <a:spcBef>
                <a:spcPts val="108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spc="-5" dirty="0">
                <a:latin typeface="Arial"/>
                <a:cs typeface="Arial"/>
              </a:rPr>
              <a:t>Rotation Location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Availability</a:t>
            </a:r>
            <a:endParaRPr dirty="0">
              <a:latin typeface="Arial"/>
              <a:cs typeface="Arial"/>
            </a:endParaRPr>
          </a:p>
          <a:p>
            <a:pPr marL="701040" lvl="1" indent="-281940"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>
                <a:latin typeface="Arial"/>
                <a:cs typeface="Arial"/>
              </a:rPr>
              <a:t>Primary Site: Walter </a:t>
            </a:r>
            <a:r>
              <a:rPr b="1" spc="-10" dirty="0">
                <a:latin typeface="Arial"/>
                <a:cs typeface="Arial"/>
              </a:rPr>
              <a:t>Reed </a:t>
            </a:r>
            <a:r>
              <a:rPr b="1" spc="-5" dirty="0">
                <a:latin typeface="Arial"/>
                <a:cs typeface="Arial"/>
              </a:rPr>
              <a:t>National Military Medical</a:t>
            </a:r>
            <a:r>
              <a:rPr b="1" spc="4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Center</a:t>
            </a:r>
            <a:endParaRPr dirty="0">
              <a:latin typeface="Arial"/>
              <a:cs typeface="Arial"/>
            </a:endParaRPr>
          </a:p>
          <a:p>
            <a:pPr lvl="1">
              <a:spcBef>
                <a:spcPts val="30"/>
              </a:spcBef>
              <a:buClr>
                <a:srgbClr val="151C77"/>
              </a:buClr>
              <a:buFont typeface="Wingdings"/>
              <a:buChar char=""/>
            </a:pPr>
            <a:endParaRPr sz="1850" dirty="0">
              <a:latin typeface="Times New Roman"/>
              <a:cs typeface="Times New Roman"/>
            </a:endParaRPr>
          </a:p>
          <a:p>
            <a:pPr marL="701040" lvl="1" indent="-281940"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>
                <a:latin typeface="Arial"/>
                <a:cs typeface="Arial"/>
              </a:rPr>
              <a:t>Secondary</a:t>
            </a:r>
            <a:r>
              <a:rPr b="1" spc="-8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sites</a:t>
            </a:r>
            <a:endParaRPr dirty="0">
              <a:latin typeface="Arial"/>
              <a:cs typeface="Arial"/>
            </a:endParaRPr>
          </a:p>
          <a:p>
            <a:pPr marL="1039494" lvl="2" indent="-224154">
              <a:buClr>
                <a:srgbClr val="151C77"/>
              </a:buClr>
              <a:buSzPct val="78571"/>
              <a:buFont typeface="Wingdings"/>
              <a:buChar char=""/>
              <a:tabLst>
                <a:tab pos="1040130" algn="l"/>
              </a:tabLst>
            </a:pPr>
            <a:r>
              <a:rPr sz="1400" b="1" spc="-5" dirty="0">
                <a:latin typeface="Arial"/>
                <a:cs typeface="Arial"/>
              </a:rPr>
              <a:t>Fort Belvior Community Hospital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(FBCH)</a:t>
            </a:r>
            <a:endParaRPr sz="1400" dirty="0">
              <a:latin typeface="Arial"/>
              <a:cs typeface="Arial"/>
            </a:endParaRPr>
          </a:p>
          <a:p>
            <a:pPr marL="1612900" lvl="3" indent="-228600">
              <a:buClr>
                <a:srgbClr val="151C77"/>
              </a:buClr>
              <a:buSzPct val="78571"/>
              <a:buFont typeface="Wingdings"/>
              <a:buChar char=""/>
              <a:tabLst>
                <a:tab pos="1612900" algn="l"/>
              </a:tabLst>
            </a:pPr>
            <a:r>
              <a:rPr sz="1400" b="1" dirty="0">
                <a:latin typeface="Arial"/>
                <a:cs typeface="Arial"/>
              </a:rPr>
              <a:t>OB rotation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PGY4/2</a:t>
            </a:r>
            <a:endParaRPr sz="1400" dirty="0">
              <a:latin typeface="Arial"/>
              <a:cs typeface="Arial"/>
            </a:endParaRPr>
          </a:p>
          <a:p>
            <a:pPr marL="1612900" lvl="3" indent="-228600">
              <a:buClr>
                <a:srgbClr val="151C77"/>
              </a:buClr>
              <a:buSzPct val="78571"/>
              <a:buFont typeface="Wingdings"/>
              <a:buChar char=""/>
              <a:tabLst>
                <a:tab pos="1612900" algn="l"/>
              </a:tabLst>
            </a:pPr>
            <a:r>
              <a:rPr sz="1400" b="1" dirty="0">
                <a:latin typeface="Arial"/>
                <a:cs typeface="Arial"/>
              </a:rPr>
              <a:t>GYN Surgery rotation</a:t>
            </a:r>
            <a:r>
              <a:rPr sz="1400" b="1" spc="-1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PGY3</a:t>
            </a:r>
            <a:endParaRPr sz="1400" dirty="0">
              <a:latin typeface="Arial"/>
              <a:cs typeface="Arial"/>
            </a:endParaRPr>
          </a:p>
          <a:p>
            <a:pPr lvl="3">
              <a:spcBef>
                <a:spcPts val="10"/>
              </a:spcBef>
              <a:buClr>
                <a:srgbClr val="151C77"/>
              </a:buClr>
              <a:buFont typeface="Wingdings"/>
              <a:buChar char=""/>
            </a:pPr>
            <a:endParaRPr sz="1450" dirty="0">
              <a:latin typeface="Times New Roman"/>
              <a:cs typeface="Times New Roman"/>
            </a:endParaRPr>
          </a:p>
          <a:p>
            <a:pPr marL="1039494" lvl="2" indent="-224154">
              <a:buClr>
                <a:srgbClr val="151C77"/>
              </a:buClr>
              <a:buSzPct val="78571"/>
              <a:buFont typeface="Wingdings"/>
              <a:buChar char=""/>
              <a:tabLst>
                <a:tab pos="1040130" algn="l"/>
              </a:tabLst>
            </a:pPr>
            <a:r>
              <a:rPr sz="1400" b="1" dirty="0">
                <a:latin typeface="Arial"/>
                <a:cs typeface="Arial"/>
              </a:rPr>
              <a:t>Virginia </a:t>
            </a:r>
            <a:r>
              <a:rPr sz="1400" b="1" spc="-5" dirty="0">
                <a:latin typeface="Arial"/>
                <a:cs typeface="Arial"/>
              </a:rPr>
              <a:t>Hospital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Center</a:t>
            </a:r>
            <a:endParaRPr sz="1400" dirty="0">
              <a:latin typeface="Arial"/>
              <a:cs typeface="Arial"/>
            </a:endParaRPr>
          </a:p>
          <a:p>
            <a:pPr marL="1612900" lvl="3" indent="-228600">
              <a:buClr>
                <a:srgbClr val="151C77"/>
              </a:buClr>
              <a:buSzPct val="78571"/>
              <a:buFont typeface="Wingdings"/>
              <a:buChar char=""/>
              <a:tabLst>
                <a:tab pos="1612900" algn="l"/>
              </a:tabLst>
            </a:pPr>
            <a:r>
              <a:rPr sz="1400" b="1" dirty="0">
                <a:latin typeface="Arial"/>
                <a:cs typeface="Arial"/>
              </a:rPr>
              <a:t>OB rotation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PGY2</a:t>
            </a:r>
            <a:endParaRPr sz="1400" dirty="0">
              <a:latin typeface="Arial"/>
              <a:cs typeface="Arial"/>
            </a:endParaRPr>
          </a:p>
          <a:p>
            <a:pPr lvl="3">
              <a:spcBef>
                <a:spcPts val="10"/>
              </a:spcBef>
              <a:buClr>
                <a:srgbClr val="151C77"/>
              </a:buClr>
              <a:buFont typeface="Wingdings"/>
              <a:buChar char=""/>
            </a:pPr>
            <a:endParaRPr sz="1450" dirty="0">
              <a:latin typeface="Times New Roman"/>
              <a:cs typeface="Times New Roman"/>
            </a:endParaRPr>
          </a:p>
          <a:p>
            <a:pPr marL="1039494" lvl="2" indent="-224154">
              <a:buClr>
                <a:srgbClr val="151C77"/>
              </a:buClr>
              <a:buSzPct val="78571"/>
              <a:buFont typeface="Wingdings"/>
              <a:buChar char=""/>
              <a:tabLst>
                <a:tab pos="1040130" algn="l"/>
              </a:tabLst>
            </a:pPr>
            <a:r>
              <a:rPr sz="1400" b="1" dirty="0">
                <a:latin typeface="Arial"/>
                <a:cs typeface="Arial"/>
              </a:rPr>
              <a:t>Memorial </a:t>
            </a:r>
            <a:r>
              <a:rPr sz="1400" b="1" spc="-5" dirty="0">
                <a:latin typeface="Arial"/>
                <a:cs typeface="Arial"/>
              </a:rPr>
              <a:t>Sloan Kettering (New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York)</a:t>
            </a:r>
            <a:endParaRPr sz="1400" dirty="0">
              <a:latin typeface="Arial"/>
              <a:cs typeface="Arial"/>
            </a:endParaRPr>
          </a:p>
          <a:p>
            <a:pPr marL="1612900" lvl="3" indent="-228600">
              <a:buClr>
                <a:srgbClr val="151C77"/>
              </a:buClr>
              <a:buSzPct val="78571"/>
              <a:buFont typeface="Wingdings"/>
              <a:buChar char=""/>
              <a:tabLst>
                <a:tab pos="1612900" algn="l"/>
              </a:tabLst>
            </a:pPr>
            <a:r>
              <a:rPr sz="1400" b="1" dirty="0">
                <a:latin typeface="Arial"/>
                <a:cs typeface="Arial"/>
              </a:rPr>
              <a:t>GYN </a:t>
            </a:r>
            <a:r>
              <a:rPr sz="1400" b="1" spc="-5" dirty="0">
                <a:latin typeface="Arial"/>
                <a:cs typeface="Arial"/>
              </a:rPr>
              <a:t>ONC </a:t>
            </a:r>
            <a:r>
              <a:rPr sz="1400" b="1" dirty="0">
                <a:latin typeface="Arial"/>
                <a:cs typeface="Arial"/>
              </a:rPr>
              <a:t>rotation</a:t>
            </a:r>
            <a:r>
              <a:rPr sz="1400" b="1" spc="-1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PGY3</a:t>
            </a:r>
            <a:endParaRPr sz="1400" dirty="0">
              <a:latin typeface="Arial"/>
              <a:cs typeface="Arial"/>
            </a:endParaRPr>
          </a:p>
          <a:p>
            <a:pPr lvl="3">
              <a:spcBef>
                <a:spcPts val="15"/>
              </a:spcBef>
              <a:buClr>
                <a:srgbClr val="151C77"/>
              </a:buClr>
              <a:buFont typeface="Wingdings"/>
              <a:buChar char=""/>
            </a:pPr>
            <a:endParaRPr sz="1450" dirty="0">
              <a:latin typeface="Times New Roman"/>
              <a:cs typeface="Times New Roman"/>
            </a:endParaRPr>
          </a:p>
          <a:p>
            <a:pPr marL="1039494" lvl="2" indent="-224154">
              <a:buClr>
                <a:srgbClr val="151C77"/>
              </a:buClr>
              <a:buSzPct val="78571"/>
              <a:buFont typeface="Wingdings"/>
              <a:buChar char=""/>
              <a:tabLst>
                <a:tab pos="1040130" algn="l"/>
              </a:tabLst>
            </a:pPr>
            <a:r>
              <a:rPr sz="1400" b="1" spc="-5" dirty="0">
                <a:latin typeface="Arial"/>
                <a:cs typeface="Arial"/>
              </a:rPr>
              <a:t>Johns Hopkins </a:t>
            </a:r>
            <a:r>
              <a:rPr sz="1400" b="1" spc="-10" dirty="0">
                <a:latin typeface="Arial"/>
                <a:cs typeface="Arial"/>
              </a:rPr>
              <a:t>Bayview </a:t>
            </a:r>
            <a:r>
              <a:rPr sz="1400" b="1" spc="-5" dirty="0">
                <a:latin typeface="Arial"/>
                <a:cs typeface="Arial"/>
              </a:rPr>
              <a:t>Hospital or </a:t>
            </a:r>
            <a:r>
              <a:rPr sz="1400" b="1" dirty="0">
                <a:latin typeface="Arial"/>
                <a:cs typeface="Arial"/>
              </a:rPr>
              <a:t>Virginia </a:t>
            </a:r>
            <a:r>
              <a:rPr sz="1400" b="1" spc="-5" dirty="0">
                <a:latin typeface="Arial"/>
                <a:cs typeface="Arial"/>
              </a:rPr>
              <a:t>Commonwealth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University</a:t>
            </a:r>
            <a:endParaRPr sz="1400" dirty="0">
              <a:latin typeface="Arial"/>
              <a:cs typeface="Arial"/>
            </a:endParaRPr>
          </a:p>
          <a:p>
            <a:pPr marL="1612900" lvl="3" indent="-228600">
              <a:buClr>
                <a:srgbClr val="151C77"/>
              </a:buClr>
              <a:buSzPct val="78571"/>
              <a:buFont typeface="Wingdings"/>
              <a:buChar char=""/>
              <a:tabLst>
                <a:tab pos="1612900" algn="l"/>
              </a:tabLst>
            </a:pPr>
            <a:r>
              <a:rPr sz="1400" b="1" dirty="0">
                <a:latin typeface="Arial"/>
                <a:cs typeface="Arial"/>
              </a:rPr>
              <a:t>Family </a:t>
            </a:r>
            <a:r>
              <a:rPr sz="1400" b="1" spc="-5" dirty="0">
                <a:latin typeface="Arial"/>
                <a:cs typeface="Arial"/>
              </a:rPr>
              <a:t>Planning </a:t>
            </a:r>
            <a:r>
              <a:rPr sz="1400" b="1" dirty="0">
                <a:latin typeface="Arial"/>
                <a:cs typeface="Arial"/>
              </a:rPr>
              <a:t>rotation </a:t>
            </a:r>
            <a:r>
              <a:rPr sz="1400" b="1" spc="-5" dirty="0">
                <a:latin typeface="Arial"/>
                <a:cs typeface="Arial"/>
              </a:rPr>
              <a:t>PGY3 (opt-out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option)</a:t>
            </a:r>
            <a:endParaRPr sz="1400" dirty="0">
              <a:latin typeface="Arial"/>
              <a:cs typeface="Arial"/>
            </a:endParaRPr>
          </a:p>
          <a:p>
            <a:pPr lvl="3">
              <a:spcBef>
                <a:spcPts val="10"/>
              </a:spcBef>
              <a:buClr>
                <a:srgbClr val="151C77"/>
              </a:buClr>
              <a:buFont typeface="Wingdings"/>
              <a:buChar char=""/>
            </a:pPr>
            <a:endParaRPr sz="1450" dirty="0">
              <a:latin typeface="Times New Roman"/>
              <a:cs typeface="Times New Roman"/>
            </a:endParaRPr>
          </a:p>
          <a:p>
            <a:pPr marL="1039494" lvl="2" indent="-224154">
              <a:spcBef>
                <a:spcPts val="5"/>
              </a:spcBef>
              <a:buClr>
                <a:srgbClr val="151C77"/>
              </a:buClr>
              <a:buSzPct val="78571"/>
              <a:buFont typeface="Wingdings"/>
              <a:buChar char=""/>
              <a:tabLst>
                <a:tab pos="1040130" algn="l"/>
              </a:tabLst>
            </a:pPr>
            <a:r>
              <a:rPr sz="1400" b="1" spc="-5" dirty="0">
                <a:latin typeface="Arial"/>
                <a:cs typeface="Arial"/>
              </a:rPr>
              <a:t>Overall strong </a:t>
            </a:r>
            <a:r>
              <a:rPr sz="1400" b="1" dirty="0">
                <a:latin typeface="Arial"/>
                <a:cs typeface="Arial"/>
              </a:rPr>
              <a:t>ties to civilian </a:t>
            </a:r>
            <a:r>
              <a:rPr sz="1400" b="1" spc="-5" dirty="0">
                <a:latin typeface="Arial"/>
                <a:cs typeface="Arial"/>
              </a:rPr>
              <a:t>hospitals </a:t>
            </a:r>
            <a:r>
              <a:rPr sz="1400" b="1" dirty="0">
                <a:latin typeface="Arial"/>
                <a:cs typeface="Arial"/>
              </a:rPr>
              <a:t>in </a:t>
            </a:r>
            <a:r>
              <a:rPr sz="1400" b="1" spc="-5" dirty="0">
                <a:latin typeface="Arial"/>
                <a:cs typeface="Arial"/>
              </a:rPr>
              <a:t>the</a:t>
            </a:r>
            <a:r>
              <a:rPr sz="1400" b="1" spc="-1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community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01461" y="367645"/>
            <a:ext cx="923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06713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0112" y="452719"/>
            <a:ext cx="9404723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3801745"/>
            <a:r>
              <a:rPr spc="-5" dirty="0" smtClean="0">
                <a:solidFill>
                  <a:schemeClr val="tx1"/>
                </a:solidFill>
              </a:rPr>
              <a:t>NCC</a:t>
            </a:r>
            <a:endParaRPr spc="-5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8965" y="1544574"/>
            <a:ext cx="8229600" cy="44576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spc="-5" dirty="0">
                <a:latin typeface="Arial"/>
                <a:cs typeface="Arial"/>
              </a:rPr>
              <a:t>WRNMMC hosts a </a:t>
            </a:r>
            <a:r>
              <a:rPr b="1" spc="-10" dirty="0">
                <a:latin typeface="Arial"/>
                <a:cs typeface="Arial"/>
              </a:rPr>
              <a:t>tri-service </a:t>
            </a:r>
            <a:r>
              <a:rPr b="1" spc="-5" dirty="0">
                <a:latin typeface="Arial"/>
                <a:cs typeface="Arial"/>
              </a:rPr>
              <a:t>residency</a:t>
            </a:r>
            <a:r>
              <a:rPr b="1" spc="5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program:</a:t>
            </a:r>
            <a:endParaRPr>
              <a:latin typeface="Arial"/>
              <a:cs typeface="Arial"/>
            </a:endParaRPr>
          </a:p>
          <a:p>
            <a:pPr marL="701040" lvl="1" indent="-281940">
              <a:spcBef>
                <a:spcPts val="54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15" dirty="0">
                <a:solidFill>
                  <a:srgbClr val="2D2DB9"/>
                </a:solidFill>
                <a:latin typeface="Arial"/>
                <a:cs typeface="Arial"/>
              </a:rPr>
              <a:t>ACGME </a:t>
            </a:r>
            <a:r>
              <a:rPr b="1" spc="-10" dirty="0">
                <a:solidFill>
                  <a:srgbClr val="2D2DB9"/>
                </a:solidFill>
                <a:latin typeface="Arial"/>
                <a:cs typeface="Arial"/>
              </a:rPr>
              <a:t>Accredited </a:t>
            </a:r>
            <a:r>
              <a:rPr b="1" dirty="0">
                <a:solidFill>
                  <a:srgbClr val="2D2DB9"/>
                </a:solidFill>
                <a:latin typeface="Arial"/>
                <a:cs typeface="Arial"/>
              </a:rPr>
              <a:t>for </a:t>
            </a:r>
            <a:r>
              <a:rPr b="1" spc="-5" dirty="0">
                <a:solidFill>
                  <a:srgbClr val="2D2DB9"/>
                </a:solidFill>
                <a:latin typeface="Arial"/>
                <a:cs typeface="Arial"/>
              </a:rPr>
              <a:t>6 trainees per</a:t>
            </a:r>
            <a:r>
              <a:rPr b="1" spc="70" dirty="0">
                <a:solidFill>
                  <a:srgbClr val="2D2DB9"/>
                </a:solidFill>
                <a:latin typeface="Arial"/>
                <a:cs typeface="Arial"/>
              </a:rPr>
              <a:t> </a:t>
            </a:r>
            <a:r>
              <a:rPr b="1" spc="-15" dirty="0">
                <a:solidFill>
                  <a:srgbClr val="2D2DB9"/>
                </a:solidFill>
                <a:latin typeface="Arial"/>
                <a:cs typeface="Arial"/>
              </a:rPr>
              <a:t>year</a:t>
            </a:r>
            <a:endParaRPr>
              <a:latin typeface="Arial"/>
              <a:cs typeface="Arial"/>
            </a:endParaRPr>
          </a:p>
          <a:p>
            <a:pPr marL="701040" lvl="1" indent="-281940">
              <a:spcBef>
                <a:spcPts val="54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  <a:tab pos="3075305" algn="l"/>
              </a:tabLst>
            </a:pPr>
            <a:r>
              <a:rPr b="1" spc="-5" dirty="0">
                <a:solidFill>
                  <a:srgbClr val="2D2DB9"/>
                </a:solidFill>
                <a:latin typeface="Arial"/>
                <a:cs typeface="Arial"/>
              </a:rPr>
              <a:t>1 </a:t>
            </a:r>
            <a:r>
              <a:rPr b="1" spc="-20" dirty="0">
                <a:solidFill>
                  <a:srgbClr val="2D2DB9"/>
                </a:solidFill>
                <a:latin typeface="Arial"/>
                <a:cs typeface="Arial"/>
              </a:rPr>
              <a:t>Air </a:t>
            </a:r>
            <a:r>
              <a:rPr b="1" spc="-5" dirty="0">
                <a:solidFill>
                  <a:srgbClr val="2D2DB9"/>
                </a:solidFill>
                <a:latin typeface="Arial"/>
                <a:cs typeface="Arial"/>
              </a:rPr>
              <a:t>Force,</a:t>
            </a:r>
            <a:r>
              <a:rPr b="1" spc="100" dirty="0">
                <a:solidFill>
                  <a:srgbClr val="2D2DB9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2D2DB9"/>
                </a:solidFill>
                <a:latin typeface="Arial"/>
                <a:cs typeface="Arial"/>
              </a:rPr>
              <a:t>2*</a:t>
            </a:r>
            <a:r>
              <a:rPr b="1" spc="5" dirty="0">
                <a:solidFill>
                  <a:srgbClr val="2D2DB9"/>
                </a:solidFill>
                <a:latin typeface="Arial"/>
                <a:cs typeface="Arial"/>
              </a:rPr>
              <a:t> </a:t>
            </a:r>
            <a:r>
              <a:rPr b="1" spc="-20" dirty="0">
                <a:solidFill>
                  <a:srgbClr val="2D2DB9"/>
                </a:solidFill>
                <a:latin typeface="Arial"/>
                <a:cs typeface="Arial"/>
              </a:rPr>
              <a:t>Army,	</a:t>
            </a:r>
            <a:r>
              <a:rPr b="1" spc="-5" dirty="0">
                <a:solidFill>
                  <a:srgbClr val="2D2DB9"/>
                </a:solidFill>
                <a:latin typeface="Arial"/>
                <a:cs typeface="Arial"/>
              </a:rPr>
              <a:t>1 – </a:t>
            </a:r>
            <a:r>
              <a:rPr b="1" spc="-10" dirty="0">
                <a:solidFill>
                  <a:srgbClr val="2D2DB9"/>
                </a:solidFill>
                <a:latin typeface="Arial"/>
                <a:cs typeface="Arial"/>
              </a:rPr>
              <a:t>2* </a:t>
            </a:r>
            <a:r>
              <a:rPr b="1" spc="-20" dirty="0">
                <a:solidFill>
                  <a:srgbClr val="2D2DB9"/>
                </a:solidFill>
                <a:latin typeface="Arial"/>
                <a:cs typeface="Arial"/>
              </a:rPr>
              <a:t>Navy </a:t>
            </a:r>
            <a:r>
              <a:rPr b="1" spc="-5" dirty="0">
                <a:solidFill>
                  <a:srgbClr val="2D2DB9"/>
                </a:solidFill>
                <a:latin typeface="Arial"/>
                <a:cs typeface="Arial"/>
              </a:rPr>
              <a:t>trainees per</a:t>
            </a:r>
            <a:r>
              <a:rPr b="1" spc="35" dirty="0">
                <a:solidFill>
                  <a:srgbClr val="2D2DB9"/>
                </a:solidFill>
                <a:latin typeface="Arial"/>
                <a:cs typeface="Arial"/>
              </a:rPr>
              <a:t> </a:t>
            </a:r>
            <a:r>
              <a:rPr b="1" spc="-15" dirty="0">
                <a:solidFill>
                  <a:srgbClr val="2D2DB9"/>
                </a:solidFill>
                <a:latin typeface="Arial"/>
                <a:cs typeface="Arial"/>
              </a:rPr>
              <a:t>year</a:t>
            </a:r>
            <a:endParaRPr>
              <a:latin typeface="Arial"/>
              <a:cs typeface="Arial"/>
            </a:endParaRPr>
          </a:p>
          <a:p>
            <a:pPr marL="701040" lvl="1" indent="-281940">
              <a:spcBef>
                <a:spcPts val="54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>
                <a:latin typeface="Arial"/>
                <a:cs typeface="Arial"/>
              </a:rPr>
              <a:t>Variable </a:t>
            </a:r>
            <a:r>
              <a:rPr b="1" spc="-15" dirty="0">
                <a:latin typeface="Arial"/>
                <a:cs typeface="Arial"/>
              </a:rPr>
              <a:t>year </a:t>
            </a:r>
            <a:r>
              <a:rPr b="1" dirty="0">
                <a:latin typeface="Arial"/>
                <a:cs typeface="Arial"/>
              </a:rPr>
              <a:t>to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year</a:t>
            </a:r>
            <a:endParaRPr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151C77"/>
              </a:buClr>
              <a:buFont typeface="Wingdings"/>
              <a:buChar char=""/>
            </a:pPr>
            <a:endParaRPr sz="2000">
              <a:latin typeface="Times New Roman"/>
              <a:cs typeface="Times New Roman"/>
            </a:endParaRPr>
          </a:p>
          <a:p>
            <a:pPr lvl="1">
              <a:spcBef>
                <a:spcPts val="5"/>
              </a:spcBef>
              <a:buClr>
                <a:srgbClr val="151C77"/>
              </a:buClr>
              <a:buFont typeface="Wingdings"/>
              <a:buChar char=""/>
            </a:pPr>
            <a:endParaRPr sz="1750">
              <a:latin typeface="Times New Roman"/>
              <a:cs typeface="Times New Roman"/>
            </a:endParaRPr>
          </a:p>
          <a:p>
            <a:pPr marL="299085" marR="915035" indent="-286385"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dirty="0">
                <a:latin typeface="Arial"/>
                <a:cs typeface="Arial"/>
              </a:rPr>
              <a:t>Our </a:t>
            </a:r>
            <a:r>
              <a:rPr b="1" spc="-5" dirty="0">
                <a:latin typeface="Arial"/>
                <a:cs typeface="Arial"/>
              </a:rPr>
              <a:t>faculty </a:t>
            </a:r>
            <a:r>
              <a:rPr b="1" spc="-10" dirty="0">
                <a:latin typeface="Arial"/>
                <a:cs typeface="Arial"/>
              </a:rPr>
              <a:t>represent </a:t>
            </a:r>
            <a:r>
              <a:rPr b="1" spc="-5" dirty="0">
                <a:latin typeface="Arial"/>
                <a:cs typeface="Arial"/>
              </a:rPr>
              <a:t>all military </a:t>
            </a:r>
            <a:r>
              <a:rPr b="1" spc="-15" dirty="0">
                <a:latin typeface="Arial"/>
                <a:cs typeface="Arial"/>
              </a:rPr>
              <a:t>services </a:t>
            </a:r>
            <a:r>
              <a:rPr b="1" spc="-5" dirty="0">
                <a:latin typeface="Arial"/>
                <a:cs typeface="Arial"/>
              </a:rPr>
              <a:t>and </a:t>
            </a:r>
            <a:r>
              <a:rPr b="1" dirty="0">
                <a:latin typeface="Arial"/>
                <a:cs typeface="Arial"/>
              </a:rPr>
              <a:t>the </a:t>
            </a:r>
            <a:r>
              <a:rPr b="1" spc="-10" dirty="0">
                <a:latin typeface="Arial"/>
                <a:cs typeface="Arial"/>
              </a:rPr>
              <a:t>civilian </a:t>
            </a:r>
            <a:r>
              <a:rPr b="1" spc="-5" dirty="0">
                <a:latin typeface="Arial"/>
                <a:cs typeface="Arial"/>
              </a:rPr>
              <a:t>sector,  </a:t>
            </a:r>
            <a:r>
              <a:rPr b="1" dirty="0">
                <a:latin typeface="Arial"/>
                <a:cs typeface="Arial"/>
              </a:rPr>
              <a:t>allowing for </a:t>
            </a:r>
            <a:r>
              <a:rPr b="1" spc="-5" dirty="0">
                <a:latin typeface="Arial"/>
                <a:cs typeface="Arial"/>
              </a:rPr>
              <a:t>incredible breadth </a:t>
            </a:r>
            <a:r>
              <a:rPr b="1" dirty="0">
                <a:latin typeface="Arial"/>
                <a:cs typeface="Arial"/>
              </a:rPr>
              <a:t>of </a:t>
            </a:r>
            <a:r>
              <a:rPr b="1" spc="-5" dirty="0">
                <a:latin typeface="Arial"/>
                <a:cs typeface="Arial"/>
              </a:rPr>
              <a:t>mentorship and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experience.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"/>
            </a:pPr>
            <a:endParaRPr sz="20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  <a:buChar char=""/>
            </a:pPr>
            <a:endParaRPr sz="1750">
              <a:latin typeface="Times New Roman"/>
              <a:cs typeface="Times New Roman"/>
            </a:endParaRPr>
          </a:p>
          <a:p>
            <a:pPr marL="299085" marR="5080" indent="-286385">
              <a:buClr>
                <a:srgbClr val="151C77"/>
              </a:buClr>
              <a:buSzPct val="80555"/>
              <a:buFont typeface="Wingdings"/>
              <a:buChar char=""/>
              <a:tabLst>
                <a:tab pos="299720" algn="l"/>
              </a:tabLst>
            </a:pPr>
            <a:r>
              <a:rPr b="1" dirty="0">
                <a:latin typeface="Arial"/>
                <a:cs typeface="Arial"/>
              </a:rPr>
              <a:t>Our </a:t>
            </a:r>
            <a:r>
              <a:rPr b="1" spc="-5" dirty="0">
                <a:latin typeface="Arial"/>
                <a:cs typeface="Arial"/>
              </a:rPr>
              <a:t>trainees </a:t>
            </a:r>
            <a:r>
              <a:rPr b="1" spc="-10" dirty="0">
                <a:latin typeface="Arial"/>
                <a:cs typeface="Arial"/>
              </a:rPr>
              <a:t>experience progressive </a:t>
            </a:r>
            <a:r>
              <a:rPr b="1" spc="-15" dirty="0">
                <a:latin typeface="Arial"/>
                <a:cs typeface="Arial"/>
              </a:rPr>
              <a:t>levels </a:t>
            </a:r>
            <a:r>
              <a:rPr b="1" dirty="0">
                <a:latin typeface="Arial"/>
                <a:cs typeface="Arial"/>
              </a:rPr>
              <a:t>of </a:t>
            </a:r>
            <a:r>
              <a:rPr b="1" spc="-5" dirty="0">
                <a:latin typeface="Arial"/>
                <a:cs typeface="Arial"/>
              </a:rPr>
              <a:t>autonomy </a:t>
            </a:r>
            <a:r>
              <a:rPr b="1" spc="-10" dirty="0">
                <a:latin typeface="Arial"/>
                <a:cs typeface="Arial"/>
              </a:rPr>
              <a:t>as </a:t>
            </a:r>
            <a:r>
              <a:rPr b="1" spc="-5" dirty="0">
                <a:latin typeface="Arial"/>
                <a:cs typeface="Arial"/>
              </a:rPr>
              <a:t>they </a:t>
            </a:r>
            <a:r>
              <a:rPr b="1" spc="-15" dirty="0">
                <a:latin typeface="Arial"/>
                <a:cs typeface="Arial"/>
              </a:rPr>
              <a:t>advance  </a:t>
            </a:r>
            <a:r>
              <a:rPr b="1" spc="-5" dirty="0">
                <a:latin typeface="Arial"/>
                <a:cs typeface="Arial"/>
              </a:rPr>
              <a:t>through each post-graduate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year.</a:t>
            </a:r>
            <a:endParaRPr>
              <a:latin typeface="Arial"/>
              <a:cs typeface="Arial"/>
            </a:endParaRPr>
          </a:p>
          <a:p>
            <a:pPr marL="701040" marR="601345" lvl="1" indent="-281940">
              <a:spcBef>
                <a:spcPts val="54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>
                <a:latin typeface="Arial"/>
                <a:cs typeface="Arial"/>
              </a:rPr>
              <a:t>Chief residents </a:t>
            </a:r>
            <a:r>
              <a:rPr b="1" spc="-15" dirty="0">
                <a:latin typeface="Arial"/>
                <a:cs typeface="Arial"/>
              </a:rPr>
              <a:t>have </a:t>
            </a:r>
            <a:r>
              <a:rPr b="1" spc="-5" dirty="0">
                <a:latin typeface="Arial"/>
                <a:cs typeface="Arial"/>
              </a:rPr>
              <a:t>an opportunity </a:t>
            </a:r>
            <a:r>
              <a:rPr b="1" dirty="0">
                <a:latin typeface="Arial"/>
                <a:cs typeface="Arial"/>
              </a:rPr>
              <a:t>to </a:t>
            </a:r>
            <a:r>
              <a:rPr b="1" spc="-15" dirty="0">
                <a:latin typeface="Arial"/>
                <a:cs typeface="Arial"/>
              </a:rPr>
              <a:t>serve </a:t>
            </a:r>
            <a:r>
              <a:rPr b="1" spc="-10" dirty="0">
                <a:latin typeface="Arial"/>
                <a:cs typeface="Arial"/>
              </a:rPr>
              <a:t>as </a:t>
            </a:r>
            <a:r>
              <a:rPr b="1" dirty="0">
                <a:latin typeface="Arial"/>
                <a:cs typeface="Arial"/>
              </a:rPr>
              <a:t>junior </a:t>
            </a:r>
            <a:r>
              <a:rPr b="1" spc="-5" dirty="0">
                <a:latin typeface="Arial"/>
                <a:cs typeface="Arial"/>
              </a:rPr>
              <a:t>faculty </a:t>
            </a:r>
            <a:r>
              <a:rPr b="1" spc="-15" dirty="0">
                <a:latin typeface="Arial"/>
                <a:cs typeface="Arial"/>
              </a:rPr>
              <a:t>at  </a:t>
            </a:r>
            <a:r>
              <a:rPr b="1" spc="-5" dirty="0">
                <a:latin typeface="Arial"/>
                <a:cs typeface="Arial"/>
              </a:rPr>
              <a:t>FBCH, </a:t>
            </a:r>
            <a:r>
              <a:rPr b="1" spc="-10" dirty="0">
                <a:latin typeface="Arial"/>
                <a:cs typeface="Arial"/>
              </a:rPr>
              <a:t>supervising </a:t>
            </a:r>
            <a:r>
              <a:rPr b="1" spc="-5" dirty="0">
                <a:latin typeface="Arial"/>
                <a:cs typeface="Arial"/>
              </a:rPr>
              <a:t>and consulting </a:t>
            </a:r>
            <a:r>
              <a:rPr b="1" spc="5" dirty="0">
                <a:latin typeface="Arial"/>
                <a:cs typeface="Arial"/>
              </a:rPr>
              <a:t>with </a:t>
            </a:r>
            <a:r>
              <a:rPr b="1" dirty="0">
                <a:latin typeface="Arial"/>
                <a:cs typeface="Arial"/>
              </a:rPr>
              <a:t>the </a:t>
            </a:r>
            <a:r>
              <a:rPr b="1" spc="-5" dirty="0">
                <a:latin typeface="Arial"/>
                <a:cs typeface="Arial"/>
              </a:rPr>
              <a:t>Family Medicine  </a:t>
            </a:r>
            <a:r>
              <a:rPr b="1" spc="-10" dirty="0">
                <a:latin typeface="Arial"/>
                <a:cs typeface="Arial"/>
              </a:rPr>
              <a:t>providers.</a:t>
            </a:r>
            <a:endParaRPr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01461" y="452719"/>
            <a:ext cx="952106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6946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0112" y="452719"/>
            <a:ext cx="9404723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3801745"/>
            <a:r>
              <a:rPr spc="-5" dirty="0" smtClean="0">
                <a:solidFill>
                  <a:schemeClr val="tx1"/>
                </a:solidFill>
              </a:rPr>
              <a:t>NCC</a:t>
            </a:r>
            <a:endParaRPr spc="-5" dirty="0">
              <a:solidFill>
                <a:schemeClr val="tx1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r>
              <a:rPr spc="-5" dirty="0" smtClean="0"/>
              <a:t>I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10265790" y="276123"/>
            <a:ext cx="1027852" cy="440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/>
            <a:fld id="{81D60167-4931-47E6-BA6A-407CBD079E47}" type="slidenum">
              <a:rPr spc="-5" dirty="0"/>
              <a:pPr marL="25400"/>
              <a:t>23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907540" y="1487424"/>
            <a:ext cx="8217534" cy="4529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b="1" spc="-10" dirty="0">
                <a:latin typeface="Arial"/>
                <a:cs typeface="Arial"/>
              </a:rPr>
              <a:t>Academics</a:t>
            </a:r>
            <a:endParaRPr>
              <a:latin typeface="Arial"/>
              <a:cs typeface="Arial"/>
            </a:endParaRPr>
          </a:p>
          <a:p>
            <a:pPr marL="299085" marR="103505" indent="-286385">
              <a:spcBef>
                <a:spcPts val="108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spc="-15" dirty="0">
                <a:latin typeface="Arial"/>
                <a:cs typeface="Arial"/>
              </a:rPr>
              <a:t>Every </a:t>
            </a:r>
            <a:r>
              <a:rPr b="1" spc="-5" dirty="0">
                <a:latin typeface="Arial"/>
                <a:cs typeface="Arial"/>
              </a:rPr>
              <a:t>Thursday afternoon </a:t>
            </a:r>
            <a:r>
              <a:rPr b="1" dirty="0">
                <a:latin typeface="Arial"/>
                <a:cs typeface="Arial"/>
              </a:rPr>
              <a:t>is </a:t>
            </a:r>
            <a:r>
              <a:rPr b="1" spc="-5" dirty="0">
                <a:latin typeface="Arial"/>
                <a:cs typeface="Arial"/>
              </a:rPr>
              <a:t>dedicated </a:t>
            </a:r>
            <a:r>
              <a:rPr b="1" dirty="0">
                <a:latin typeface="Arial"/>
                <a:cs typeface="Arial"/>
              </a:rPr>
              <a:t>to </a:t>
            </a:r>
            <a:r>
              <a:rPr b="1" spc="-10" dirty="0">
                <a:latin typeface="Arial"/>
                <a:cs typeface="Arial"/>
              </a:rPr>
              <a:t>carrying </a:t>
            </a:r>
            <a:r>
              <a:rPr b="1" dirty="0">
                <a:latin typeface="Arial"/>
                <a:cs typeface="Arial"/>
              </a:rPr>
              <a:t>out </a:t>
            </a:r>
            <a:r>
              <a:rPr b="1" spc="-5" dirty="0">
                <a:latin typeface="Arial"/>
                <a:cs typeface="Arial"/>
              </a:rPr>
              <a:t>didactic </a:t>
            </a:r>
            <a:r>
              <a:rPr b="1" spc="-10" dirty="0">
                <a:latin typeface="Arial"/>
                <a:cs typeface="Arial"/>
              </a:rPr>
              <a:t>lectures,  </a:t>
            </a:r>
            <a:r>
              <a:rPr b="1" spc="-5" dirty="0">
                <a:latin typeface="Arial"/>
                <a:cs typeface="Arial"/>
              </a:rPr>
              <a:t>M&amp;M </a:t>
            </a:r>
            <a:r>
              <a:rPr b="1" spc="-10" dirty="0">
                <a:latin typeface="Arial"/>
                <a:cs typeface="Arial"/>
              </a:rPr>
              <a:t>conferences, </a:t>
            </a:r>
            <a:r>
              <a:rPr b="1" spc="-5" dirty="0">
                <a:latin typeface="Arial"/>
                <a:cs typeface="Arial"/>
              </a:rPr>
              <a:t>Journal Clubs, Grand Rounds, guest </a:t>
            </a:r>
            <a:r>
              <a:rPr b="1" spc="-10" dirty="0">
                <a:latin typeface="Arial"/>
                <a:cs typeface="Arial"/>
              </a:rPr>
              <a:t>speakers, </a:t>
            </a:r>
            <a:r>
              <a:rPr b="1" spc="-5" dirty="0">
                <a:latin typeface="Arial"/>
                <a:cs typeface="Arial"/>
              </a:rPr>
              <a:t>and  fitness </a:t>
            </a:r>
            <a:r>
              <a:rPr b="1" dirty="0">
                <a:latin typeface="Arial"/>
                <a:cs typeface="Arial"/>
              </a:rPr>
              <a:t>or </a:t>
            </a:r>
            <a:r>
              <a:rPr b="1" spc="-5" dirty="0">
                <a:latin typeface="Arial"/>
                <a:cs typeface="Arial"/>
              </a:rPr>
              <a:t>Wellness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Activities.</a:t>
            </a:r>
            <a:endParaRPr>
              <a:latin typeface="Arial"/>
              <a:cs typeface="Arial"/>
            </a:endParaRPr>
          </a:p>
          <a:p>
            <a:pPr marL="299085" marR="124460" indent="-286385">
              <a:spcBef>
                <a:spcPts val="108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dirty="0">
                <a:latin typeface="Arial"/>
                <a:cs typeface="Arial"/>
              </a:rPr>
              <a:t>Our </a:t>
            </a:r>
            <a:r>
              <a:rPr b="1" spc="-5" dirty="0">
                <a:latin typeface="Arial"/>
                <a:cs typeface="Arial"/>
              </a:rPr>
              <a:t>curriculum includes monthly simulation training, </a:t>
            </a:r>
            <a:r>
              <a:rPr b="1" spc="-10" dirty="0">
                <a:latin typeface="Arial"/>
                <a:cs typeface="Arial"/>
              </a:rPr>
              <a:t>covering </a:t>
            </a:r>
            <a:r>
              <a:rPr b="1" spc="-5" dirty="0">
                <a:latin typeface="Arial"/>
                <a:cs typeface="Arial"/>
              </a:rPr>
              <a:t>topics </a:t>
            </a:r>
            <a:r>
              <a:rPr b="1" dirty="0">
                <a:latin typeface="Arial"/>
                <a:cs typeface="Arial"/>
              </a:rPr>
              <a:t>in  both </a:t>
            </a:r>
            <a:r>
              <a:rPr b="1" spc="-5" dirty="0">
                <a:latin typeface="Arial"/>
                <a:cs typeface="Arial"/>
              </a:rPr>
              <a:t>obstetrics and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gynecology.</a:t>
            </a:r>
            <a:endParaRPr>
              <a:latin typeface="Arial"/>
              <a:cs typeface="Arial"/>
            </a:endParaRPr>
          </a:p>
          <a:p>
            <a:pPr marL="299085" indent="-286385">
              <a:spcBef>
                <a:spcPts val="108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dirty="0">
                <a:latin typeface="Arial"/>
                <a:cs typeface="Arial"/>
              </a:rPr>
              <a:t>Our </a:t>
            </a:r>
            <a:r>
              <a:rPr b="1" spc="-5" dirty="0">
                <a:latin typeface="Arial"/>
                <a:cs typeface="Arial"/>
              </a:rPr>
              <a:t>residents also </a:t>
            </a:r>
            <a:r>
              <a:rPr b="1" spc="-15" dirty="0">
                <a:latin typeface="Arial"/>
                <a:cs typeface="Arial"/>
              </a:rPr>
              <a:t>serve </a:t>
            </a:r>
            <a:r>
              <a:rPr b="1" spc="-10" dirty="0">
                <a:latin typeface="Arial"/>
                <a:cs typeface="Arial"/>
              </a:rPr>
              <a:t>as </a:t>
            </a:r>
            <a:r>
              <a:rPr b="1" spc="-5" dirty="0">
                <a:latin typeface="Arial"/>
                <a:cs typeface="Arial"/>
              </a:rPr>
              <a:t>preceptors </a:t>
            </a:r>
            <a:r>
              <a:rPr b="1" dirty="0">
                <a:latin typeface="Arial"/>
                <a:cs typeface="Arial"/>
              </a:rPr>
              <a:t>for </a:t>
            </a:r>
            <a:r>
              <a:rPr b="1" spc="-5" dirty="0">
                <a:latin typeface="Arial"/>
                <a:cs typeface="Arial"/>
              </a:rPr>
              <a:t>quarterly OSCE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assessments.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"/>
            </a:pPr>
            <a:endParaRPr sz="20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  <a:buChar char=""/>
            </a:pPr>
            <a:endParaRPr sz="1750">
              <a:latin typeface="Times New Roman"/>
              <a:cs typeface="Times New Roman"/>
            </a:endParaRPr>
          </a:p>
          <a:p>
            <a:pPr marL="12700"/>
            <a:r>
              <a:rPr b="1" spc="-5" dirty="0">
                <a:latin typeface="Arial"/>
                <a:cs typeface="Arial"/>
              </a:rPr>
              <a:t>Other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Opportunities</a:t>
            </a:r>
            <a:endParaRPr>
              <a:latin typeface="Arial"/>
              <a:cs typeface="Arial"/>
            </a:endParaRPr>
          </a:p>
          <a:p>
            <a:pPr marL="299085" marR="450215" indent="-286385">
              <a:spcBef>
                <a:spcPts val="1075"/>
              </a:spcBef>
              <a:buClr>
                <a:srgbClr val="151C77"/>
              </a:buClr>
              <a:buSzPct val="80555"/>
              <a:buFont typeface="Wingdings"/>
              <a:buChar char=""/>
              <a:tabLst>
                <a:tab pos="299720" algn="l"/>
              </a:tabLst>
            </a:pPr>
            <a:r>
              <a:rPr b="1" dirty="0">
                <a:latin typeface="Arial"/>
                <a:cs typeface="Arial"/>
              </a:rPr>
              <a:t>We </a:t>
            </a:r>
            <a:r>
              <a:rPr b="1" spc="-5" dirty="0">
                <a:latin typeface="Arial"/>
                <a:cs typeface="Arial"/>
              </a:rPr>
              <a:t>support resident pursuit and </a:t>
            </a:r>
            <a:r>
              <a:rPr b="1" spc="-10" dirty="0">
                <a:latin typeface="Arial"/>
                <a:cs typeface="Arial"/>
              </a:rPr>
              <a:t>involvement </a:t>
            </a:r>
            <a:r>
              <a:rPr b="1" dirty="0">
                <a:latin typeface="Arial"/>
                <a:cs typeface="Arial"/>
              </a:rPr>
              <a:t>in </a:t>
            </a:r>
            <a:r>
              <a:rPr b="1" spc="-5" dirty="0">
                <a:latin typeface="Arial"/>
                <a:cs typeface="Arial"/>
              </a:rPr>
              <a:t>international </a:t>
            </a:r>
            <a:r>
              <a:rPr b="1" spc="-10" dirty="0">
                <a:latin typeface="Arial"/>
                <a:cs typeface="Arial"/>
              </a:rPr>
              <a:t>service  </a:t>
            </a:r>
            <a:r>
              <a:rPr b="1" spc="-5" dirty="0">
                <a:latin typeface="Arial"/>
                <a:cs typeface="Arial"/>
              </a:rPr>
              <a:t>opportunities </a:t>
            </a:r>
            <a:r>
              <a:rPr b="1" spc="5" dirty="0">
                <a:latin typeface="Arial"/>
                <a:cs typeface="Arial"/>
              </a:rPr>
              <a:t>with </a:t>
            </a:r>
            <a:r>
              <a:rPr b="1" spc="-5" dirty="0">
                <a:latin typeface="Arial"/>
                <a:cs typeface="Arial"/>
              </a:rPr>
              <a:t>humanitarian surgical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missions</a:t>
            </a:r>
            <a:endParaRPr>
              <a:latin typeface="Arial"/>
              <a:cs typeface="Arial"/>
            </a:endParaRPr>
          </a:p>
          <a:p>
            <a:pPr marL="701040" marR="347345" lvl="1" indent="-281940">
              <a:spcBef>
                <a:spcPts val="53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>
                <a:latin typeface="Arial"/>
                <a:cs typeface="Arial"/>
              </a:rPr>
              <a:t>Most </a:t>
            </a:r>
            <a:r>
              <a:rPr b="1" spc="-10" dirty="0">
                <a:latin typeface="Arial"/>
                <a:cs typeface="Arial"/>
              </a:rPr>
              <a:t>recent: </a:t>
            </a:r>
            <a:r>
              <a:rPr b="1" spc="-5" dirty="0">
                <a:latin typeface="Arial"/>
                <a:cs typeface="Arial"/>
              </a:rPr>
              <a:t>Teaching mission </a:t>
            </a:r>
            <a:r>
              <a:rPr b="1" dirty="0">
                <a:latin typeface="Arial"/>
                <a:cs typeface="Arial"/>
              </a:rPr>
              <a:t>in </a:t>
            </a:r>
            <a:r>
              <a:rPr b="1" spc="-5" dirty="0">
                <a:latin typeface="Arial"/>
                <a:cs typeface="Arial"/>
              </a:rPr>
              <a:t>Tanzania, surgical humanitarian  mission </a:t>
            </a:r>
            <a:r>
              <a:rPr b="1" dirty="0">
                <a:latin typeface="Arial"/>
                <a:cs typeface="Arial"/>
              </a:rPr>
              <a:t>in </a:t>
            </a:r>
            <a:r>
              <a:rPr b="1" spc="-5" dirty="0">
                <a:latin typeface="Arial"/>
                <a:cs typeface="Arial"/>
              </a:rPr>
              <a:t>Guyana, and </a:t>
            </a:r>
            <a:r>
              <a:rPr b="1" dirty="0">
                <a:latin typeface="Arial"/>
                <a:cs typeface="Arial"/>
              </a:rPr>
              <a:t>on </a:t>
            </a:r>
            <a:r>
              <a:rPr b="1" spc="-5" dirty="0">
                <a:latin typeface="Arial"/>
                <a:cs typeface="Arial"/>
              </a:rPr>
              <a:t>assignments </a:t>
            </a:r>
            <a:r>
              <a:rPr b="1" dirty="0">
                <a:latin typeface="Arial"/>
                <a:cs typeface="Arial"/>
              </a:rPr>
              <a:t>on the </a:t>
            </a:r>
            <a:r>
              <a:rPr b="1" spc="-5" dirty="0">
                <a:latin typeface="Arial"/>
                <a:cs typeface="Arial"/>
              </a:rPr>
              <a:t>USNS Comfort.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3549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70112" y="452719"/>
            <a:ext cx="9404723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3801745"/>
            <a:r>
              <a:rPr spc="-5" dirty="0" smtClean="0">
                <a:solidFill>
                  <a:schemeClr val="tx1"/>
                </a:solidFill>
              </a:rPr>
              <a:t>NCC</a:t>
            </a:r>
            <a:endParaRPr spc="-5" dirty="0">
              <a:solidFill>
                <a:schemeClr val="tx1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878966" y="1544574"/>
            <a:ext cx="8222615" cy="440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b="1" spc="-5" dirty="0">
                <a:latin typeface="Arial"/>
                <a:cs typeface="Arial"/>
              </a:rPr>
              <a:t>Teaching and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Leadership</a:t>
            </a:r>
            <a:endParaRPr>
              <a:latin typeface="Arial"/>
              <a:cs typeface="Arial"/>
            </a:endParaRPr>
          </a:p>
          <a:p>
            <a:pPr marL="299085" marR="398145" indent="-286385">
              <a:spcBef>
                <a:spcPts val="1080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299720" algn="l"/>
              </a:tabLst>
            </a:pPr>
            <a:r>
              <a:rPr b="1" spc="-5" dirty="0">
                <a:latin typeface="Arial"/>
                <a:cs typeface="Arial"/>
              </a:rPr>
              <a:t>Residents </a:t>
            </a:r>
            <a:r>
              <a:rPr b="1" spc="-15" dirty="0">
                <a:latin typeface="Arial"/>
                <a:cs typeface="Arial"/>
              </a:rPr>
              <a:t>serve </a:t>
            </a:r>
            <a:r>
              <a:rPr b="1" spc="-10" dirty="0">
                <a:latin typeface="Arial"/>
                <a:cs typeface="Arial"/>
              </a:rPr>
              <a:t>as </a:t>
            </a:r>
            <a:r>
              <a:rPr b="1" spc="-5" dirty="0">
                <a:latin typeface="Arial"/>
                <a:cs typeface="Arial"/>
              </a:rPr>
              <a:t>teaching faculty and mentors </a:t>
            </a:r>
            <a:r>
              <a:rPr b="1" dirty="0">
                <a:latin typeface="Arial"/>
                <a:cs typeface="Arial"/>
              </a:rPr>
              <a:t>to </a:t>
            </a:r>
            <a:r>
              <a:rPr b="1" spc="-5" dirty="0">
                <a:latin typeface="Arial"/>
                <a:cs typeface="Arial"/>
              </a:rPr>
              <a:t>medical students  from </a:t>
            </a:r>
            <a:r>
              <a:rPr b="1" dirty="0">
                <a:latin typeface="Arial"/>
                <a:cs typeface="Arial"/>
              </a:rPr>
              <a:t>the </a:t>
            </a:r>
            <a:r>
              <a:rPr b="1" spc="-5" dirty="0">
                <a:latin typeface="Arial"/>
                <a:cs typeface="Arial"/>
              </a:rPr>
              <a:t>Uniformed </a:t>
            </a:r>
            <a:r>
              <a:rPr b="1" spc="-15" dirty="0">
                <a:latin typeface="Arial"/>
                <a:cs typeface="Arial"/>
              </a:rPr>
              <a:t>Services </a:t>
            </a:r>
            <a:r>
              <a:rPr b="1" spc="-10" dirty="0">
                <a:latin typeface="Arial"/>
                <a:cs typeface="Arial"/>
              </a:rPr>
              <a:t>University </a:t>
            </a:r>
            <a:r>
              <a:rPr b="1" dirty="0">
                <a:latin typeface="Arial"/>
                <a:cs typeface="Arial"/>
              </a:rPr>
              <a:t>of </a:t>
            </a:r>
            <a:r>
              <a:rPr b="1" spc="-5" dirty="0">
                <a:latin typeface="Arial"/>
                <a:cs typeface="Arial"/>
              </a:rPr>
              <a:t>Health</a:t>
            </a:r>
            <a:r>
              <a:rPr b="1" spc="13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Sciences.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1080"/>
              </a:spcBef>
            </a:pPr>
            <a:r>
              <a:rPr b="1" spc="-10" dirty="0">
                <a:latin typeface="Arial"/>
                <a:cs typeface="Arial"/>
              </a:rPr>
              <a:t>Research</a:t>
            </a:r>
            <a:endParaRPr>
              <a:latin typeface="Arial"/>
              <a:cs typeface="Arial"/>
            </a:endParaRPr>
          </a:p>
          <a:p>
            <a:pPr marL="299085" marR="5080" indent="-286385">
              <a:spcBef>
                <a:spcPts val="1080"/>
              </a:spcBef>
              <a:buClr>
                <a:srgbClr val="151C77"/>
              </a:buClr>
              <a:buSzPct val="80555"/>
              <a:buFont typeface="Wingdings"/>
              <a:buChar char=""/>
              <a:tabLst>
                <a:tab pos="299720" algn="l"/>
              </a:tabLst>
            </a:pPr>
            <a:r>
              <a:rPr b="1" spc="-5" dirty="0">
                <a:latin typeface="Arial"/>
                <a:cs typeface="Arial"/>
              </a:rPr>
              <a:t>Residents </a:t>
            </a:r>
            <a:r>
              <a:rPr b="1" spc="-15" dirty="0">
                <a:latin typeface="Arial"/>
                <a:cs typeface="Arial"/>
              </a:rPr>
              <a:t>have </a:t>
            </a:r>
            <a:r>
              <a:rPr b="1" spc="-5" dirty="0">
                <a:latin typeface="Arial"/>
                <a:cs typeface="Arial"/>
              </a:rPr>
              <a:t>opportunities </a:t>
            </a:r>
            <a:r>
              <a:rPr b="1" dirty="0">
                <a:latin typeface="Arial"/>
                <a:cs typeface="Arial"/>
              </a:rPr>
              <a:t>to build </a:t>
            </a:r>
            <a:r>
              <a:rPr b="1" spc="-5" dirty="0">
                <a:latin typeface="Arial"/>
                <a:cs typeface="Arial"/>
              </a:rPr>
              <a:t>an </a:t>
            </a:r>
            <a:r>
              <a:rPr b="1" spc="-10" dirty="0">
                <a:latin typeface="Arial"/>
                <a:cs typeface="Arial"/>
              </a:rPr>
              <a:t>extensive </a:t>
            </a:r>
            <a:r>
              <a:rPr b="1" spc="-5" dirty="0">
                <a:latin typeface="Arial"/>
                <a:cs typeface="Arial"/>
              </a:rPr>
              <a:t>research portfolio.  </a:t>
            </a:r>
            <a:r>
              <a:rPr b="1" spc="-10" dirty="0">
                <a:latin typeface="Arial"/>
                <a:cs typeface="Arial"/>
              </a:rPr>
              <a:t>Research experiences are </a:t>
            </a:r>
            <a:r>
              <a:rPr b="1" spc="-5" dirty="0">
                <a:latin typeface="Arial"/>
                <a:cs typeface="Arial"/>
              </a:rPr>
              <a:t>enhanced under </a:t>
            </a:r>
            <a:r>
              <a:rPr b="1" dirty="0">
                <a:latin typeface="Arial"/>
                <a:cs typeface="Arial"/>
              </a:rPr>
              <a:t>the </a:t>
            </a:r>
            <a:r>
              <a:rPr b="1" spc="-5" dirty="0">
                <a:latin typeface="Arial"/>
                <a:cs typeface="Arial"/>
              </a:rPr>
              <a:t>mentorship </a:t>
            </a:r>
            <a:r>
              <a:rPr b="1" dirty="0">
                <a:latin typeface="Arial"/>
                <a:cs typeface="Arial"/>
              </a:rPr>
              <a:t>of </a:t>
            </a:r>
            <a:r>
              <a:rPr b="1" spc="-5" dirty="0">
                <a:latin typeface="Arial"/>
                <a:cs typeface="Arial"/>
              </a:rPr>
              <a:t>faculty and  </a:t>
            </a:r>
            <a:r>
              <a:rPr b="1" dirty="0">
                <a:latin typeface="Arial"/>
                <a:cs typeface="Arial"/>
              </a:rPr>
              <a:t>fellows in the </a:t>
            </a:r>
            <a:r>
              <a:rPr b="1" spc="-5" dirty="0">
                <a:latin typeface="Arial"/>
                <a:cs typeface="Arial"/>
              </a:rPr>
              <a:t>onsite specialty </a:t>
            </a:r>
            <a:r>
              <a:rPr b="1" dirty="0">
                <a:latin typeface="Arial"/>
                <a:cs typeface="Arial"/>
              </a:rPr>
              <a:t>fellowships: </a:t>
            </a:r>
            <a:r>
              <a:rPr b="1" spc="-10" dirty="0">
                <a:latin typeface="Arial"/>
                <a:cs typeface="Arial"/>
              </a:rPr>
              <a:t>Reproductive </a:t>
            </a:r>
            <a:r>
              <a:rPr b="1" spc="-5" dirty="0">
                <a:latin typeface="Arial"/>
                <a:cs typeface="Arial"/>
              </a:rPr>
              <a:t>Endocrinology  Infertility (REI), Female </a:t>
            </a:r>
            <a:r>
              <a:rPr b="1" spc="-10" dirty="0">
                <a:latin typeface="Arial"/>
                <a:cs typeface="Arial"/>
              </a:rPr>
              <a:t>Pelvic </a:t>
            </a:r>
            <a:r>
              <a:rPr b="1" spc="-5" dirty="0">
                <a:latin typeface="Arial"/>
                <a:cs typeface="Arial"/>
              </a:rPr>
              <a:t>Medicine and </a:t>
            </a:r>
            <a:r>
              <a:rPr b="1" spc="-10" dirty="0">
                <a:latin typeface="Arial"/>
                <a:cs typeface="Arial"/>
              </a:rPr>
              <a:t>Reconstructive </a:t>
            </a:r>
            <a:r>
              <a:rPr b="1" spc="-5" dirty="0">
                <a:latin typeface="Arial"/>
                <a:cs typeface="Arial"/>
              </a:rPr>
              <a:t>Surgery  (FPMRS), Gynecologic Oncology (GYN ONC), and Minimally </a:t>
            </a:r>
            <a:r>
              <a:rPr b="1" spc="-10" dirty="0">
                <a:latin typeface="Arial"/>
                <a:cs typeface="Arial"/>
              </a:rPr>
              <a:t>Invasive  </a:t>
            </a:r>
            <a:r>
              <a:rPr b="1" spc="-5" dirty="0">
                <a:latin typeface="Arial"/>
                <a:cs typeface="Arial"/>
              </a:rPr>
              <a:t>Gynecologic Surgery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(MIGS).</a:t>
            </a:r>
            <a:endParaRPr>
              <a:latin typeface="Arial"/>
              <a:cs typeface="Arial"/>
            </a:endParaRPr>
          </a:p>
          <a:p>
            <a:pPr marL="299085" marR="212090" indent="-286385">
              <a:spcBef>
                <a:spcPts val="1080"/>
              </a:spcBef>
              <a:buClr>
                <a:srgbClr val="151C77"/>
              </a:buClr>
              <a:buSzPct val="80555"/>
              <a:buFont typeface="Wingdings"/>
              <a:buChar char=""/>
              <a:tabLst>
                <a:tab pos="299720" algn="l"/>
              </a:tabLst>
            </a:pPr>
            <a:r>
              <a:rPr b="1" spc="-10" dirty="0">
                <a:latin typeface="Arial"/>
                <a:cs typeface="Arial"/>
              </a:rPr>
              <a:t>Additional </a:t>
            </a:r>
            <a:r>
              <a:rPr b="1" spc="-5" dirty="0">
                <a:latin typeface="Arial"/>
                <a:cs typeface="Arial"/>
              </a:rPr>
              <a:t>research opportunities are </a:t>
            </a:r>
            <a:r>
              <a:rPr b="1" spc="-10" dirty="0">
                <a:latin typeface="Arial"/>
                <a:cs typeface="Arial"/>
              </a:rPr>
              <a:t>available </a:t>
            </a:r>
            <a:r>
              <a:rPr b="1" spc="-5" dirty="0">
                <a:latin typeface="Arial"/>
                <a:cs typeface="Arial"/>
              </a:rPr>
              <a:t>under </a:t>
            </a:r>
            <a:r>
              <a:rPr b="1" dirty="0">
                <a:latin typeface="Arial"/>
                <a:cs typeface="Arial"/>
              </a:rPr>
              <a:t>the </a:t>
            </a:r>
            <a:r>
              <a:rPr b="1" spc="-5" dirty="0">
                <a:latin typeface="Arial"/>
                <a:cs typeface="Arial"/>
              </a:rPr>
              <a:t>guidance </a:t>
            </a:r>
            <a:r>
              <a:rPr b="1" dirty="0">
                <a:latin typeface="Arial"/>
                <a:cs typeface="Arial"/>
              </a:rPr>
              <a:t>of  our </a:t>
            </a:r>
            <a:r>
              <a:rPr b="1" spc="-5" dirty="0">
                <a:latin typeface="Arial"/>
                <a:cs typeface="Arial"/>
              </a:rPr>
              <a:t>Maternal Fetal Medicine faculty and through collaboration </a:t>
            </a:r>
            <a:r>
              <a:rPr b="1" spc="5" dirty="0">
                <a:latin typeface="Arial"/>
                <a:cs typeface="Arial"/>
              </a:rPr>
              <a:t>with </a:t>
            </a:r>
            <a:r>
              <a:rPr b="1" dirty="0">
                <a:latin typeface="Arial"/>
                <a:cs typeface="Arial"/>
              </a:rPr>
              <a:t>the  </a:t>
            </a:r>
            <a:r>
              <a:rPr b="1" spc="-5" dirty="0">
                <a:latin typeface="Arial"/>
                <a:cs typeface="Arial"/>
              </a:rPr>
              <a:t>supporting personnel </a:t>
            </a:r>
            <a:r>
              <a:rPr b="1" dirty="0">
                <a:latin typeface="Arial"/>
                <a:cs typeface="Arial"/>
              </a:rPr>
              <a:t>in the </a:t>
            </a:r>
            <a:r>
              <a:rPr b="1" spc="-5" dirty="0">
                <a:latin typeface="Arial"/>
                <a:cs typeface="Arial"/>
              </a:rPr>
              <a:t>Uniformed </a:t>
            </a:r>
            <a:r>
              <a:rPr b="1" spc="-10" dirty="0">
                <a:latin typeface="Arial"/>
                <a:cs typeface="Arial"/>
              </a:rPr>
              <a:t>Services University, </a:t>
            </a:r>
            <a:r>
              <a:rPr b="1" dirty="0">
                <a:latin typeface="Arial"/>
                <a:cs typeface="Arial"/>
              </a:rPr>
              <a:t>the </a:t>
            </a:r>
            <a:r>
              <a:rPr b="1" spc="-15" dirty="0">
                <a:latin typeface="Arial"/>
                <a:cs typeface="Arial"/>
              </a:rPr>
              <a:t>WRAIR  </a:t>
            </a:r>
            <a:r>
              <a:rPr b="1" spc="-5" dirty="0">
                <a:latin typeface="Arial"/>
                <a:cs typeface="Arial"/>
              </a:rPr>
              <a:t>Simulation Center, and </a:t>
            </a:r>
            <a:r>
              <a:rPr b="1" dirty="0">
                <a:latin typeface="Arial"/>
                <a:cs typeface="Arial"/>
              </a:rPr>
              <a:t>the </a:t>
            </a:r>
            <a:r>
              <a:rPr b="1" spc="-5" dirty="0">
                <a:latin typeface="Arial"/>
                <a:cs typeface="Arial"/>
              </a:rPr>
              <a:t>National Institute </a:t>
            </a:r>
            <a:r>
              <a:rPr b="1" dirty="0">
                <a:latin typeface="Arial"/>
                <a:cs typeface="Arial"/>
              </a:rPr>
              <a:t>of</a:t>
            </a:r>
            <a:r>
              <a:rPr b="1" spc="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Health.</a:t>
            </a:r>
            <a:endParaRPr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73179" y="292231"/>
            <a:ext cx="603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4089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4906" y="88456"/>
            <a:ext cx="112214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67335" marR="5080" indent="-255270" algn="ctr"/>
            <a:r>
              <a:rPr sz="3200" b="1" spc="-5" dirty="0"/>
              <a:t>Naval Medical Center </a:t>
            </a:r>
            <a:r>
              <a:rPr lang="en-US" sz="3200" b="1" spc="-5" dirty="0" smtClean="0"/>
              <a:t>San Diego</a:t>
            </a:r>
            <a:r>
              <a:rPr sz="3200" b="1" spc="-65" dirty="0" smtClean="0"/>
              <a:t> </a:t>
            </a:r>
            <a:r>
              <a:rPr sz="3200" b="1" dirty="0"/>
              <a:t>(</a:t>
            </a:r>
            <a:r>
              <a:rPr sz="3200" b="1" dirty="0" smtClean="0"/>
              <a:t>NMC</a:t>
            </a:r>
            <a:r>
              <a:rPr lang="en-US" sz="3200" b="1" dirty="0" smtClean="0"/>
              <a:t>SD</a:t>
            </a:r>
            <a:r>
              <a:rPr sz="3200" b="1" dirty="0" smtClean="0"/>
              <a:t>)</a:t>
            </a:r>
            <a:endParaRPr sz="3200" b="1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078992" y="1555496"/>
            <a:ext cx="9838944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 spc="-5" dirty="0">
                <a:solidFill>
                  <a:srgbClr val="002060"/>
                </a:solidFill>
                <a:latin typeface="Arial"/>
                <a:cs typeface="Arial"/>
              </a:rPr>
              <a:t>Program</a:t>
            </a:r>
            <a:r>
              <a:rPr sz="4000" b="1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rgbClr val="002060"/>
                </a:solidFill>
                <a:latin typeface="Arial"/>
                <a:cs typeface="Arial"/>
              </a:rPr>
              <a:t>Director</a:t>
            </a:r>
            <a:endParaRPr sz="4000" dirty="0">
              <a:latin typeface="Arial"/>
              <a:cs typeface="Arial"/>
            </a:endParaRPr>
          </a:p>
          <a:p>
            <a:pPr marL="194945" marR="189230" algn="ctr">
              <a:spcBef>
                <a:spcPts val="2400"/>
              </a:spcBef>
            </a:pPr>
            <a:r>
              <a:rPr lang="en-US" sz="4000" spc="-5" dirty="0" smtClean="0">
                <a:solidFill>
                  <a:srgbClr val="FF0000"/>
                </a:solidFill>
                <a:latin typeface="Arial"/>
                <a:cs typeface="Arial"/>
              </a:rPr>
              <a:t>CDR Kevin Byrd </a:t>
            </a:r>
            <a:r>
              <a:rPr sz="4000" spc="-10" dirty="0" smtClean="0">
                <a:solidFill>
                  <a:srgbClr val="FF0000"/>
                </a:solidFill>
                <a:latin typeface="Arial"/>
                <a:cs typeface="Arial"/>
              </a:rPr>
              <a:t>MC US</a:t>
            </a:r>
            <a:r>
              <a:rPr lang="en-US" sz="4000" spc="-10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</a:p>
          <a:p>
            <a:pPr marL="194945" marR="189230" algn="ctr">
              <a:spcBef>
                <a:spcPts val="2400"/>
              </a:spcBef>
            </a:pPr>
            <a:endParaRPr lang="en-US" sz="4000" b="1" spc="-10" dirty="0" smtClean="0">
              <a:solidFill>
                <a:srgbClr val="002060"/>
              </a:solidFill>
              <a:latin typeface="Arial"/>
              <a:cs typeface="Arial"/>
            </a:endParaRPr>
          </a:p>
          <a:p>
            <a:pPr marL="194945" marR="189230" algn="ctr">
              <a:spcBef>
                <a:spcPts val="2400"/>
              </a:spcBef>
            </a:pPr>
            <a:r>
              <a:rPr sz="4000" b="1" spc="-10" dirty="0" smtClean="0">
                <a:solidFill>
                  <a:srgbClr val="002060"/>
                </a:solidFill>
                <a:latin typeface="Arial"/>
                <a:cs typeface="Arial"/>
              </a:rPr>
              <a:t>Associate </a:t>
            </a:r>
            <a:r>
              <a:rPr sz="4000" b="1" spc="-5" dirty="0">
                <a:solidFill>
                  <a:srgbClr val="002060"/>
                </a:solidFill>
                <a:latin typeface="Arial"/>
                <a:cs typeface="Arial"/>
              </a:rPr>
              <a:t>Program </a:t>
            </a:r>
            <a:r>
              <a:rPr sz="4000" b="1" spc="-5" dirty="0" smtClean="0">
                <a:solidFill>
                  <a:srgbClr val="002060"/>
                </a:solidFill>
                <a:latin typeface="Arial"/>
                <a:cs typeface="Arial"/>
              </a:rPr>
              <a:t>Director</a:t>
            </a:r>
            <a:endParaRPr lang="en-US" sz="4000" b="1" spc="-5" dirty="0" smtClean="0">
              <a:solidFill>
                <a:srgbClr val="002060"/>
              </a:solidFill>
              <a:latin typeface="Arial"/>
              <a:cs typeface="Arial"/>
            </a:endParaRPr>
          </a:p>
          <a:p>
            <a:pPr marL="194945" marR="189230" algn="ctr">
              <a:spcBef>
                <a:spcPts val="2400"/>
              </a:spcBef>
            </a:pPr>
            <a:r>
              <a:rPr sz="4000" b="1" spc="-5" dirty="0" smtClean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lang="en-US" sz="4000" spc="-10" dirty="0" smtClean="0">
                <a:solidFill>
                  <a:srgbClr val="FF0000"/>
                </a:solidFill>
                <a:latin typeface="Arial"/>
                <a:cs typeface="Arial"/>
              </a:rPr>
              <a:t>CDR Monica Lutgendorf MC USN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29740" y="358218"/>
            <a:ext cx="744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8720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ckdown Ends at Naval Hospital After Search Finds No Gunman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76200"/>
            <a:ext cx="83820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99423" y="386499"/>
            <a:ext cx="52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09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1284" y="361188"/>
            <a:ext cx="9001425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algn="ctr"/>
            <a:r>
              <a:rPr lang="en-US" spc="-5" dirty="0" smtClean="0"/>
              <a:t>N</a:t>
            </a:r>
            <a:r>
              <a:rPr spc="-5" dirty="0" smtClean="0"/>
              <a:t>MC</a:t>
            </a:r>
            <a:r>
              <a:rPr lang="en-US" spc="-5" dirty="0" smtClean="0"/>
              <a:t>SD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907540" y="1486408"/>
            <a:ext cx="8148320" cy="4793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buClr>
                <a:srgbClr val="151C77"/>
              </a:buClr>
              <a:buSzPct val="80000"/>
              <a:buFont typeface="Wingdings"/>
              <a:buChar char=""/>
              <a:tabLst>
                <a:tab pos="299720" algn="l"/>
              </a:tabLst>
            </a:pPr>
            <a:r>
              <a:rPr sz="2000" b="1" dirty="0">
                <a:latin typeface="Arial"/>
                <a:cs typeface="Arial"/>
              </a:rPr>
              <a:t>To schedule a rotation contact the Program</a:t>
            </a:r>
            <a:r>
              <a:rPr sz="2000" b="1" spc="-1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Coordinator:</a:t>
            </a:r>
            <a:endParaRPr sz="2000" dirty="0">
              <a:latin typeface="Arial"/>
              <a:cs typeface="Arial"/>
            </a:endParaRPr>
          </a:p>
          <a:p>
            <a:pPr marL="701040" lvl="1" indent="-281940">
              <a:spcBef>
                <a:spcPts val="54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b="1" spc="-5" dirty="0" smtClean="0">
                <a:latin typeface="Arial"/>
                <a:cs typeface="Arial"/>
              </a:rPr>
              <a:t>M</a:t>
            </a:r>
            <a:r>
              <a:rPr lang="en-US" b="1" spc="-5" dirty="0" smtClean="0">
                <a:latin typeface="Arial"/>
                <a:cs typeface="Arial"/>
              </a:rPr>
              <a:t>r</a:t>
            </a:r>
            <a:r>
              <a:rPr b="1" spc="-5" dirty="0" smtClean="0">
                <a:latin typeface="Arial"/>
                <a:cs typeface="Arial"/>
              </a:rPr>
              <a:t>. </a:t>
            </a:r>
            <a:r>
              <a:rPr lang="en-US" b="1" spc="-5" dirty="0" smtClean="0">
                <a:latin typeface="Arial"/>
                <a:cs typeface="Arial"/>
              </a:rPr>
              <a:t>Jeremy Westbrook</a:t>
            </a:r>
            <a:endParaRPr dirty="0">
              <a:latin typeface="Arial"/>
              <a:cs typeface="Arial"/>
            </a:endParaRPr>
          </a:p>
          <a:p>
            <a:pPr marL="1039494" lvl="2" indent="-224154">
              <a:spcBef>
                <a:spcPts val="53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1040130" algn="l"/>
              </a:tabLst>
            </a:pPr>
            <a:r>
              <a:rPr lang="en-US" b="1" u="heavy" spc="-10" dirty="0" smtClean="0">
                <a:solidFill>
                  <a:srgbClr val="2D2DB9"/>
                </a:solidFill>
                <a:latin typeface="Arial"/>
                <a:cs typeface="Arial"/>
                <a:hlinkClick r:id="rId2"/>
              </a:rPr>
              <a:t>jeremy.l.westbrook.civ@mail.mil</a:t>
            </a:r>
            <a:endParaRPr lang="en-US" b="1" u="heavy" spc="-10" dirty="0" smtClean="0">
              <a:solidFill>
                <a:srgbClr val="2D2DB9"/>
              </a:solidFill>
              <a:latin typeface="Arial"/>
              <a:cs typeface="Arial"/>
            </a:endParaRPr>
          </a:p>
          <a:p>
            <a:pPr marL="1039494" lvl="2" indent="-224154">
              <a:spcBef>
                <a:spcPts val="53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1040130" algn="l"/>
              </a:tabLst>
            </a:pPr>
            <a:r>
              <a:rPr lang="en-US" b="1" spc="-10" dirty="0" smtClean="0">
                <a:latin typeface="Arial"/>
                <a:cs typeface="Arial"/>
              </a:rPr>
              <a:t>619</a:t>
            </a:r>
            <a:r>
              <a:rPr b="1" spc="-10" dirty="0" smtClean="0">
                <a:latin typeface="Arial"/>
                <a:cs typeface="Arial"/>
              </a:rPr>
              <a:t>-</a:t>
            </a:r>
            <a:r>
              <a:rPr lang="en-US" b="1" spc="-10" dirty="0" smtClean="0">
                <a:latin typeface="Arial"/>
                <a:cs typeface="Arial"/>
              </a:rPr>
              <a:t>532</a:t>
            </a:r>
            <a:r>
              <a:rPr b="1" spc="-10" dirty="0" smtClean="0">
                <a:latin typeface="Arial"/>
                <a:cs typeface="Arial"/>
              </a:rPr>
              <a:t>-</a:t>
            </a:r>
            <a:r>
              <a:rPr lang="en-US" b="1" spc="-10" dirty="0" smtClean="0">
                <a:latin typeface="Arial"/>
                <a:cs typeface="Arial"/>
              </a:rPr>
              <a:t>5617</a:t>
            </a:r>
            <a:endParaRPr dirty="0">
              <a:latin typeface="Arial"/>
              <a:cs typeface="Arial"/>
            </a:endParaRPr>
          </a:p>
          <a:p>
            <a:pPr marL="299085" indent="-286385">
              <a:spcBef>
                <a:spcPts val="119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299720" algn="l"/>
              </a:tabLst>
            </a:pPr>
            <a:r>
              <a:rPr sz="2000" b="1" dirty="0">
                <a:latin typeface="Arial"/>
                <a:cs typeface="Arial"/>
              </a:rPr>
              <a:t>Rotation Location</a:t>
            </a:r>
            <a:r>
              <a:rPr sz="2000" b="1" spc="-10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Availability</a:t>
            </a:r>
            <a:endParaRPr sz="2000" dirty="0">
              <a:latin typeface="Arial"/>
              <a:cs typeface="Arial"/>
            </a:endParaRPr>
          </a:p>
          <a:p>
            <a:pPr marL="701040" marR="132080" lvl="1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lang="en-US" sz="2000" b="1" dirty="0" smtClean="0">
                <a:latin typeface="Arial"/>
                <a:cs typeface="Arial"/>
              </a:rPr>
              <a:t>Most rotations are </a:t>
            </a:r>
            <a:r>
              <a:rPr sz="2000" b="1" dirty="0" smtClean="0">
                <a:latin typeface="Arial"/>
                <a:cs typeface="Arial"/>
              </a:rPr>
              <a:t>at NMC</a:t>
            </a:r>
            <a:r>
              <a:rPr lang="en-US" sz="2000" b="1" dirty="0" smtClean="0">
                <a:latin typeface="Arial"/>
                <a:cs typeface="Arial"/>
              </a:rPr>
              <a:t>SD</a:t>
            </a:r>
          </a:p>
          <a:p>
            <a:pPr marL="701040" marR="132080" lvl="1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lang="en-US" sz="2000" b="1" dirty="0" smtClean="0">
                <a:latin typeface="Arial"/>
                <a:cs typeface="Arial"/>
              </a:rPr>
              <a:t>Partnerships for robust experience</a:t>
            </a:r>
          </a:p>
          <a:p>
            <a:pPr marL="1158240" marR="132080" lvl="2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lang="en-US" sz="2000" b="1" dirty="0" smtClean="0">
                <a:latin typeface="Arial"/>
                <a:cs typeface="Arial"/>
              </a:rPr>
              <a:t>Veteran’s Administration (surgical)</a:t>
            </a:r>
          </a:p>
          <a:p>
            <a:pPr marL="1158240" marR="132080" lvl="2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lang="en-US" sz="2000" b="1" dirty="0" smtClean="0">
                <a:latin typeface="Arial"/>
                <a:cs typeface="Arial"/>
              </a:rPr>
              <a:t>Private Gynecologic Oncology PGY3 Rotation </a:t>
            </a:r>
          </a:p>
          <a:p>
            <a:pPr marL="1158240" marR="132080" lvl="2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lang="en-US" sz="2000" b="1" dirty="0" smtClean="0">
                <a:latin typeface="Arial"/>
                <a:cs typeface="Arial"/>
              </a:rPr>
              <a:t>Scripps benign GYN PGY3 rotation</a:t>
            </a:r>
          </a:p>
          <a:p>
            <a:pPr marL="1158240" marR="132080" lvl="2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r>
              <a:rPr lang="en-US" sz="2000" b="1" dirty="0" smtClean="0">
                <a:latin typeface="Arial"/>
                <a:cs typeface="Arial"/>
              </a:rPr>
              <a:t>Planned Parenthood for first and/or second trimester termination experience (may opt out)</a:t>
            </a:r>
          </a:p>
          <a:p>
            <a:pPr marL="1158240" marR="132080" lvl="2" indent="-281940">
              <a:spcBef>
                <a:spcPts val="600"/>
              </a:spcBef>
              <a:buClr>
                <a:srgbClr val="151C77"/>
              </a:buClr>
              <a:buSzPct val="80000"/>
              <a:buFont typeface="Wingdings"/>
              <a:buChar char=""/>
              <a:tabLst>
                <a:tab pos="701675" algn="l"/>
              </a:tabLst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20313" y="361188"/>
            <a:ext cx="659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7730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1263" y="361188"/>
            <a:ext cx="9771446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algn="ctr"/>
            <a:r>
              <a:rPr lang="en-US" spc="-5" dirty="0" smtClean="0"/>
              <a:t>NMCSD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9719035" y="539699"/>
            <a:ext cx="205586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/>
            <a:r>
              <a:rPr lang="en-US" spc="-5" dirty="0"/>
              <a:t>2</a:t>
            </a:r>
            <a:r>
              <a:rPr lang="en-US" spc="-5" dirty="0" smtClean="0"/>
              <a:t>8</a:t>
            </a:r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878966" y="1410208"/>
            <a:ext cx="8209915" cy="5001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z="2000" b="1" dirty="0" smtClean="0">
                <a:latin typeface="Arial"/>
                <a:cs typeface="Arial"/>
              </a:rPr>
              <a:t>RELAX!  **You will get trained well at any Program in the Navy**</a:t>
            </a:r>
          </a:p>
          <a:p>
            <a:pPr marL="12700"/>
            <a:r>
              <a:rPr lang="en-US" sz="2000" b="1" dirty="0" smtClean="0">
                <a:latin typeface="Arial"/>
                <a:cs typeface="Arial"/>
              </a:rPr>
              <a:t>Where does NMCSD excel?</a:t>
            </a:r>
          </a:p>
          <a:p>
            <a:pPr marL="812800" lvl="1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People!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21 physicians</a:t>
            </a:r>
          </a:p>
          <a:p>
            <a:pPr marL="1727200" lvl="3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9.5 subspecialists, 11.5 comprehensive (* one is half each)</a:t>
            </a:r>
          </a:p>
          <a:p>
            <a:pPr marL="1727200" lvl="3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Longevity</a:t>
            </a:r>
          </a:p>
          <a:p>
            <a:pPr marL="2184400" lvl="4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Of 21 staff</a:t>
            </a:r>
          </a:p>
          <a:p>
            <a:pPr marL="2641600" lvl="5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11 were my staff at graduation in 2008</a:t>
            </a:r>
          </a:p>
          <a:p>
            <a:pPr marL="2641600" lvl="5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6 are alumni since that time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12 NP/CNM</a:t>
            </a:r>
          </a:p>
          <a:p>
            <a:pPr marL="812800" lvl="1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Robust clinical partnerships allow competency in a spectrum of settings</a:t>
            </a:r>
          </a:p>
          <a:p>
            <a:pPr marL="812800" lvl="1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Focus on Clinical Competence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Our goal is your ability and eventual board certification</a:t>
            </a:r>
          </a:p>
          <a:p>
            <a:pPr marL="812800" lvl="1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Robust Process Improvement 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REST (ROB rounding)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ERAS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ERAC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Postpartum </a:t>
            </a:r>
            <a:r>
              <a:rPr lang="en-US" sz="1500" b="1" dirty="0" err="1" smtClean="0">
                <a:latin typeface="Arial"/>
                <a:cs typeface="Arial"/>
              </a:rPr>
              <a:t>visitis</a:t>
            </a:r>
            <a:r>
              <a:rPr lang="en-US" sz="1500" b="1" dirty="0" smtClean="0">
                <a:latin typeface="Arial"/>
                <a:cs typeface="Arial"/>
              </a:rPr>
              <a:t> (MILC)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Contraception (PINC)</a:t>
            </a:r>
          </a:p>
          <a:p>
            <a:pPr marL="1270000" lvl="2" indent="-34290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/>
                <a:cs typeface="Arial"/>
              </a:rPr>
              <a:t>Outpatient Cervical Ripening</a:t>
            </a:r>
          </a:p>
          <a:p>
            <a:pPr marL="812800" lvl="1" indent="-342900">
              <a:buFont typeface="Arial" panose="020B0604020202020204" pitchFamily="34" charset="0"/>
              <a:buChar char="•"/>
            </a:pPr>
            <a:endParaRPr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1789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074" y="86868"/>
            <a:ext cx="9842873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algn="ctr"/>
            <a:r>
              <a:rPr lang="en-US" spc="-5" dirty="0" smtClean="0"/>
              <a:t>NMCSD</a:t>
            </a:r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3720242" y="6524132"/>
            <a:ext cx="4751070" cy="2859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spcBef>
                <a:spcPts val="70"/>
              </a:spcBef>
            </a:pP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10378911" y="521220"/>
            <a:ext cx="818478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/>
            <a:fld id="{81D60167-4931-47E6-BA6A-407CBD079E47}" type="slidenum">
              <a:rPr spc="-5" dirty="0"/>
              <a:pPr marL="25400"/>
              <a:t>29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1878965" y="1545082"/>
            <a:ext cx="4339590" cy="2944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700" b="1" u="heavy" spc="-5" dirty="0">
                <a:latin typeface="Arial"/>
                <a:cs typeface="Arial"/>
              </a:rPr>
              <a:t>Naval </a:t>
            </a:r>
            <a:r>
              <a:rPr sz="1700" b="1" u="heavy" dirty="0">
                <a:latin typeface="Arial"/>
                <a:cs typeface="Arial"/>
              </a:rPr>
              <a:t>Medical Center </a:t>
            </a:r>
            <a:r>
              <a:rPr lang="en-US" sz="1700" b="1" u="heavy" dirty="0" smtClean="0">
                <a:latin typeface="Arial"/>
                <a:cs typeface="Arial"/>
              </a:rPr>
              <a:t>San Diego (NMCSD</a:t>
            </a:r>
            <a:r>
              <a:rPr sz="1700" b="1" u="heavy" dirty="0" smtClean="0">
                <a:latin typeface="Arial"/>
                <a:cs typeface="Arial"/>
              </a:rPr>
              <a:t>)</a:t>
            </a:r>
            <a:endParaRPr sz="1700" dirty="0">
              <a:latin typeface="Arial"/>
              <a:cs typeface="Arial"/>
            </a:endParaRPr>
          </a:p>
          <a:p>
            <a:pPr marL="299085" indent="-286385">
              <a:spcBef>
                <a:spcPts val="1019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299720" algn="l"/>
              </a:tabLst>
            </a:pPr>
            <a:r>
              <a:rPr sz="1700" b="1" dirty="0">
                <a:latin typeface="Arial"/>
                <a:cs typeface="Arial"/>
              </a:rPr>
              <a:t>Program</a:t>
            </a:r>
            <a:r>
              <a:rPr sz="1700" b="1" spc="-10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Director</a:t>
            </a:r>
            <a:endParaRPr sz="1700" dirty="0">
              <a:latin typeface="Arial"/>
              <a:cs typeface="Arial"/>
            </a:endParaRPr>
          </a:p>
          <a:p>
            <a:pPr marL="701040" lvl="1" indent="-281940">
              <a:spcBef>
                <a:spcPts val="500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lang="en-US" sz="1700" b="1" dirty="0" smtClean="0">
                <a:latin typeface="Arial"/>
                <a:cs typeface="Arial"/>
              </a:rPr>
              <a:t>CDR Kevin Byrd</a:t>
            </a:r>
            <a:endParaRPr sz="1700" dirty="0">
              <a:latin typeface="Arial"/>
              <a:cs typeface="Arial"/>
            </a:endParaRPr>
          </a:p>
          <a:p>
            <a:pPr marL="701040" lvl="1" indent="-281940">
              <a:spcBef>
                <a:spcPts val="509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r>
              <a:rPr lang="en-US" b="1" u="heavy" spc="-5" dirty="0" smtClean="0">
                <a:solidFill>
                  <a:srgbClr val="2D2DB9"/>
                </a:solidFill>
                <a:latin typeface="Arial"/>
                <a:cs typeface="Arial"/>
                <a:hlinkClick r:id="rId2"/>
              </a:rPr>
              <a:t>Kevin.a.byrd</a:t>
            </a:r>
            <a:r>
              <a:rPr b="1" u="heavy" spc="-5" dirty="0" smtClean="0">
                <a:solidFill>
                  <a:srgbClr val="2D2DB9"/>
                </a:solidFill>
                <a:latin typeface="Arial"/>
                <a:cs typeface="Arial"/>
                <a:hlinkClick r:id="rId2"/>
              </a:rPr>
              <a:t>.mil@mail.mil</a:t>
            </a:r>
            <a:endParaRPr lang="en-US" b="1" u="heavy" spc="-5" dirty="0" smtClean="0">
              <a:solidFill>
                <a:srgbClr val="2D2DB9"/>
              </a:solidFill>
              <a:latin typeface="Arial"/>
              <a:cs typeface="Arial"/>
            </a:endParaRPr>
          </a:p>
          <a:p>
            <a:pPr marL="243840" indent="-281940">
              <a:spcBef>
                <a:spcPts val="54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lang="en-US" b="1" spc="-5" dirty="0" smtClean="0">
                <a:latin typeface="Arial"/>
                <a:cs typeface="Arial"/>
              </a:rPr>
              <a:t>Residency Program </a:t>
            </a:r>
            <a:r>
              <a:rPr lang="en-US" b="1" spc="-5" dirty="0" err="1" smtClean="0">
                <a:latin typeface="Arial"/>
                <a:cs typeface="Arial"/>
              </a:rPr>
              <a:t>Adminisrator</a:t>
            </a:r>
            <a:endParaRPr lang="en-US" b="1" spc="-5" dirty="0" smtClean="0">
              <a:latin typeface="Arial"/>
              <a:cs typeface="Arial"/>
            </a:endParaRPr>
          </a:p>
          <a:p>
            <a:pPr marL="701040" lvl="1" indent="-281940">
              <a:spcBef>
                <a:spcPts val="54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lang="en-US" b="1" spc="-5" dirty="0" smtClean="0">
                <a:latin typeface="Arial"/>
                <a:cs typeface="Arial"/>
              </a:rPr>
              <a:t>Mr. Jeremy Westbrook</a:t>
            </a:r>
            <a:endParaRPr lang="en-US" dirty="0">
              <a:latin typeface="Arial"/>
              <a:cs typeface="Arial"/>
            </a:endParaRPr>
          </a:p>
          <a:p>
            <a:pPr marL="701040" lvl="1" indent="-281940">
              <a:spcBef>
                <a:spcPts val="545"/>
              </a:spcBef>
              <a:buClr>
                <a:srgbClr val="151C77"/>
              </a:buClr>
              <a:buSzPct val="77777"/>
              <a:buFont typeface="Wingdings"/>
              <a:buChar char=""/>
              <a:tabLst>
                <a:tab pos="701675" algn="l"/>
              </a:tabLst>
            </a:pPr>
            <a:r>
              <a:rPr lang="en-US" b="1" u="heavy" spc="-10" dirty="0">
                <a:solidFill>
                  <a:srgbClr val="2D2DB9"/>
                </a:solidFill>
                <a:latin typeface="Arial"/>
                <a:cs typeface="Arial"/>
                <a:hlinkClick r:id="rId3"/>
              </a:rPr>
              <a:t>J</a:t>
            </a:r>
            <a:r>
              <a:rPr lang="en-US" b="1" u="heavy" spc="-10" dirty="0" smtClean="0">
                <a:solidFill>
                  <a:srgbClr val="2D2DB9"/>
                </a:solidFill>
                <a:latin typeface="Arial"/>
                <a:cs typeface="Arial"/>
                <a:hlinkClick r:id="rId3"/>
              </a:rPr>
              <a:t>eremy.l.westbrook.civ@mail.mil</a:t>
            </a:r>
            <a:endParaRPr lang="en-US" b="1" u="heavy" spc="-10" dirty="0" smtClean="0">
              <a:solidFill>
                <a:srgbClr val="2D2DB9"/>
              </a:solidFill>
              <a:latin typeface="Arial"/>
              <a:cs typeface="Arial"/>
            </a:endParaRPr>
          </a:p>
          <a:p>
            <a:pPr marL="243840" indent="-281940">
              <a:spcBef>
                <a:spcPts val="509"/>
              </a:spcBef>
              <a:buClr>
                <a:srgbClr val="151C77"/>
              </a:buClr>
              <a:buSzPct val="79411"/>
              <a:buFont typeface="Wingdings"/>
              <a:buChar char=""/>
              <a:tabLst>
                <a:tab pos="701675" algn="l"/>
              </a:tabLst>
            </a:pPr>
            <a:endParaRPr sz="17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151C77"/>
              </a:buClr>
            </a:pPr>
            <a:endParaRPr sz="19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59305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CDR Shannon Lamb</a:t>
            </a:r>
          </a:p>
          <a:p>
            <a:r>
              <a:rPr lang="en-US" dirty="0" smtClean="0">
                <a:hlinkClick r:id="rId2"/>
              </a:rPr>
              <a:t>Shannon.v.lamb.mil@mail.mil</a:t>
            </a:r>
            <a:endParaRPr lang="en-US" dirty="0" smtClean="0"/>
          </a:p>
          <a:p>
            <a:r>
              <a:rPr lang="en-US" dirty="0" smtClean="0"/>
              <a:t>Desk: 703-681-9266 (Until 6 July 2020)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759" y="4838700"/>
            <a:ext cx="1812843" cy="18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Default Design">
  <a:themeElements>
    <a:clrScheme name="Default Design 14">
      <a:dk1>
        <a:srgbClr val="000082"/>
      </a:dk1>
      <a:lt1>
        <a:srgbClr val="FFFFFF"/>
      </a:lt1>
      <a:dk2>
        <a:srgbClr val="000000"/>
      </a:dk2>
      <a:lt2>
        <a:srgbClr val="C0C0C0"/>
      </a:lt2>
      <a:accent1>
        <a:srgbClr val="ECEBB3"/>
      </a:accent1>
      <a:accent2>
        <a:srgbClr val="333399"/>
      </a:accent2>
      <a:accent3>
        <a:srgbClr val="FFFFFF"/>
      </a:accent3>
      <a:accent4>
        <a:srgbClr val="00006E"/>
      </a:accent4>
      <a:accent5>
        <a:srgbClr val="F4F3D6"/>
      </a:accent5>
      <a:accent6>
        <a:srgbClr val="2D2D8A"/>
      </a:accent6>
      <a:hlink>
        <a:srgbClr val="1450C8"/>
      </a:hlink>
      <a:folHlink>
        <a:srgbClr val="FF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82"/>
        </a:dk1>
        <a:lt1>
          <a:srgbClr val="FFFFFF"/>
        </a:lt1>
        <a:dk2>
          <a:srgbClr val="000000"/>
        </a:dk2>
        <a:lt2>
          <a:srgbClr val="C0C0C0"/>
        </a:lt2>
        <a:accent1>
          <a:srgbClr val="ECEBB3"/>
        </a:accent1>
        <a:accent2>
          <a:srgbClr val="333399"/>
        </a:accent2>
        <a:accent3>
          <a:srgbClr val="FFFFFF"/>
        </a:accent3>
        <a:accent4>
          <a:srgbClr val="00006E"/>
        </a:accent4>
        <a:accent5>
          <a:srgbClr val="F4F3D6"/>
        </a:accent5>
        <a:accent6>
          <a:srgbClr val="2D2D8A"/>
        </a:accent6>
        <a:hlink>
          <a:srgbClr val="1450C8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82"/>
        </a:dk1>
        <a:lt1>
          <a:srgbClr val="FFFFFF"/>
        </a:lt1>
        <a:dk2>
          <a:srgbClr val="000000"/>
        </a:dk2>
        <a:lt2>
          <a:srgbClr val="C0C0C0"/>
        </a:lt2>
        <a:accent1>
          <a:srgbClr val="ECEBB3"/>
        </a:accent1>
        <a:accent2>
          <a:srgbClr val="333399"/>
        </a:accent2>
        <a:accent3>
          <a:srgbClr val="FFFFFF"/>
        </a:accent3>
        <a:accent4>
          <a:srgbClr val="00006E"/>
        </a:accent4>
        <a:accent5>
          <a:srgbClr val="F4F3D6"/>
        </a:accent5>
        <a:accent6>
          <a:srgbClr val="2D2D8A"/>
        </a:accent6>
        <a:hlink>
          <a:srgbClr val="1450C8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US Consulting On-screen XS WHT_R1.5V_0109">
  <a:themeElements>
    <a:clrScheme name="US Consulting On-screen XS WHT_R1.5_032508 16">
      <a:dk1>
        <a:srgbClr val="000000"/>
      </a:dk1>
      <a:lt1>
        <a:srgbClr val="FFFFFF"/>
      </a:lt1>
      <a:dk2>
        <a:srgbClr val="4066B2"/>
      </a:dk2>
      <a:lt2>
        <a:srgbClr val="000066"/>
      </a:lt2>
      <a:accent1>
        <a:srgbClr val="003399"/>
      </a:accent1>
      <a:accent2>
        <a:srgbClr val="8099CC"/>
      </a:accent2>
      <a:accent3>
        <a:srgbClr val="FFFFFF"/>
      </a:accent3>
      <a:accent4>
        <a:srgbClr val="000000"/>
      </a:accent4>
      <a:accent5>
        <a:srgbClr val="AAADCA"/>
      </a:accent5>
      <a:accent6>
        <a:srgbClr val="738AB9"/>
      </a:accent6>
      <a:hlink>
        <a:srgbClr val="80CCCC"/>
      </a:hlink>
      <a:folHlink>
        <a:srgbClr val="4066B2"/>
      </a:folHlink>
    </a:clrScheme>
    <a:fontScheme name="US Consulting On-screen XS WHT_R1.5_0325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4066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231775" marR="0" indent="-231775" algn="l" defTabSz="914400" rtl="0" eaLnBrk="1" fontAlgn="base" latinLnBrk="0" hangingPunct="1">
          <a:lnSpc>
            <a:spcPct val="106000"/>
          </a:lnSpc>
          <a:spcBef>
            <a:spcPct val="0"/>
          </a:spcBef>
          <a:spcAft>
            <a:spcPct val="0"/>
          </a:spcAft>
          <a:buClrTx/>
          <a:buSzTx/>
          <a:buFont typeface="Wingdings 2" pitchFamily="18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 Consulting On-screen XS WHT_R1.5_0325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Consulting On-screen XS WHT_R1.5_0325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8">
        <a:dk1>
          <a:srgbClr val="000000"/>
        </a:dk1>
        <a:lt1>
          <a:srgbClr val="FFFFFF"/>
        </a:lt1>
        <a:dk2>
          <a:srgbClr val="B2CADB"/>
        </a:dk2>
        <a:lt2>
          <a:srgbClr val="1D3A6A"/>
        </a:lt2>
        <a:accent1>
          <a:srgbClr val="DED3B6"/>
        </a:accent1>
        <a:accent2>
          <a:srgbClr val="EAB58E"/>
        </a:accent2>
        <a:accent3>
          <a:srgbClr val="FFFFFF"/>
        </a:accent3>
        <a:accent4>
          <a:srgbClr val="000000"/>
        </a:accent4>
        <a:accent5>
          <a:srgbClr val="ECE6D7"/>
        </a:accent5>
        <a:accent6>
          <a:srgbClr val="D4A480"/>
        </a:accent6>
        <a:hlink>
          <a:srgbClr val="F5DDCB"/>
        </a:hlink>
        <a:folHlink>
          <a:srgbClr val="FEF2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9">
        <a:dk1>
          <a:srgbClr val="000000"/>
        </a:dk1>
        <a:lt1>
          <a:srgbClr val="FFFFFF"/>
        </a:lt1>
        <a:dk2>
          <a:srgbClr val="FEF2D2"/>
        </a:dk2>
        <a:lt2>
          <a:srgbClr val="1D3A6A"/>
        </a:lt2>
        <a:accent1>
          <a:srgbClr val="B2CADB"/>
        </a:accent1>
        <a:accent2>
          <a:srgbClr val="DED3B6"/>
        </a:accent2>
        <a:accent3>
          <a:srgbClr val="FFFFFF"/>
        </a:accent3>
        <a:accent4>
          <a:srgbClr val="000000"/>
        </a:accent4>
        <a:accent5>
          <a:srgbClr val="D5E1EA"/>
        </a:accent5>
        <a:accent6>
          <a:srgbClr val="C9BFA5"/>
        </a:accent6>
        <a:hlink>
          <a:srgbClr val="EAB58E"/>
        </a:hlink>
        <a:folHlink>
          <a:srgbClr val="F5DD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0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9DA5BE"/>
        </a:accent1>
        <a:accent2>
          <a:srgbClr val="85C2FE"/>
        </a:accent2>
        <a:accent3>
          <a:srgbClr val="FFFFFF"/>
        </a:accent3>
        <a:accent4>
          <a:srgbClr val="000000"/>
        </a:accent4>
        <a:accent5>
          <a:srgbClr val="CCCFDB"/>
        </a:accent5>
        <a:accent6>
          <a:srgbClr val="78B0E6"/>
        </a:accent6>
        <a:hlink>
          <a:srgbClr val="ADD6FF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1">
        <a:dk1>
          <a:srgbClr val="AFAFAF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959595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2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F1EDE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3">
        <a:dk1>
          <a:srgbClr val="000000"/>
        </a:dk1>
        <a:lt1>
          <a:srgbClr val="FFFFFF"/>
        </a:lt1>
        <a:dk2>
          <a:srgbClr val="F1EDE1"/>
        </a:dk2>
        <a:lt2>
          <a:srgbClr val="091D5D"/>
        </a:lt2>
        <a:accent1>
          <a:srgbClr val="85C2FE"/>
        </a:accent1>
        <a:accent2>
          <a:srgbClr val="ADD6FF"/>
        </a:accent2>
        <a:accent3>
          <a:srgbClr val="FFFFFF"/>
        </a:accent3>
        <a:accent4>
          <a:srgbClr val="000000"/>
        </a:accent4>
        <a:accent5>
          <a:srgbClr val="C2DDFE"/>
        </a:accent5>
        <a:accent6>
          <a:srgbClr val="9CC2E7"/>
        </a:accent6>
        <a:hlink>
          <a:srgbClr val="C6C1D6"/>
        </a:hlink>
        <a:folHlink>
          <a:srgbClr val="D6E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4">
        <a:dk1>
          <a:srgbClr val="000000"/>
        </a:dk1>
        <a:lt1>
          <a:srgbClr val="FFFFFF"/>
        </a:lt1>
        <a:dk2>
          <a:srgbClr val="CCD6EB"/>
        </a:dk2>
        <a:lt2>
          <a:srgbClr val="000066"/>
        </a:lt2>
        <a:accent1>
          <a:srgbClr val="40B3B3"/>
        </a:accent1>
        <a:accent2>
          <a:srgbClr val="B2C1E0"/>
        </a:accent2>
        <a:accent3>
          <a:srgbClr val="FFFFFF"/>
        </a:accent3>
        <a:accent4>
          <a:srgbClr val="000000"/>
        </a:accent4>
        <a:accent5>
          <a:srgbClr val="AFD6D6"/>
        </a:accent5>
        <a:accent6>
          <a:srgbClr val="A1AFCB"/>
        </a:accent6>
        <a:hlink>
          <a:srgbClr val="66C2C2"/>
        </a:hlink>
        <a:folHlink>
          <a:srgbClr val="8CA3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5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CC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B9B9"/>
        </a:accent6>
        <a:hlink>
          <a:srgbClr val="8099CC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Consulting On-screen XS WHT_R1.5_032508 16">
        <a:dk1>
          <a:srgbClr val="000000"/>
        </a:dk1>
        <a:lt1>
          <a:srgbClr val="FFFFFF"/>
        </a:lt1>
        <a:dk2>
          <a:srgbClr val="4066B2"/>
        </a:dk2>
        <a:lt2>
          <a:srgbClr val="000066"/>
        </a:lt2>
        <a:accent1>
          <a:srgbClr val="003399"/>
        </a:accent1>
        <a:accent2>
          <a:srgbClr val="8099CC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738AB9"/>
        </a:accent6>
        <a:hlink>
          <a:srgbClr val="80CCCC"/>
        </a:hlink>
        <a:folHlink>
          <a:srgbClr val="4066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Office Theme">
  <a:themeElements>
    <a:clrScheme name="US Deloitte Color">
      <a:dk1>
        <a:sysClr val="windowText" lastClr="000000"/>
      </a:dk1>
      <a:lt1>
        <a:sysClr val="window" lastClr="FFFFFF"/>
      </a:lt1>
      <a:dk2>
        <a:srgbClr val="313131"/>
      </a:dk2>
      <a:lt2>
        <a:srgbClr val="8C8C8C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900</TotalTime>
  <Words>2039</Words>
  <Application>Microsoft Office PowerPoint</Application>
  <PresentationFormat>Widescreen</PresentationFormat>
  <Paragraphs>329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46" baseType="lpstr">
      <vt:lpstr>Aharoni</vt:lpstr>
      <vt:lpstr>Arial</vt:lpstr>
      <vt:lpstr>Calibri</vt:lpstr>
      <vt:lpstr>Century Gothic</vt:lpstr>
      <vt:lpstr>Constantia</vt:lpstr>
      <vt:lpstr>Monotype Corsiva</vt:lpstr>
      <vt:lpstr>Stencil</vt:lpstr>
      <vt:lpstr>Times New Roman</vt:lpstr>
      <vt:lpstr>Verdana</vt:lpstr>
      <vt:lpstr>Wingdings</vt:lpstr>
      <vt:lpstr>Wingdings 2</vt:lpstr>
      <vt:lpstr>Wingdings 3</vt:lpstr>
      <vt:lpstr>Default Design</vt:lpstr>
      <vt:lpstr>10_US Consulting On-screen XS WHT_R1.5V_0109</vt:lpstr>
      <vt:lpstr>5_Office Theme</vt:lpstr>
      <vt:lpstr>Ion</vt:lpstr>
      <vt:lpstr>Navy OBGYN Specialty Leader  Q and A</vt:lpstr>
      <vt:lpstr>Disclaimer</vt:lpstr>
      <vt:lpstr>Housekeeping</vt:lpstr>
      <vt:lpstr>What is an OB/GYN?</vt:lpstr>
      <vt:lpstr>Why OB/GYN?</vt:lpstr>
      <vt:lpstr>Navy OB/GYN Manning</vt:lpstr>
      <vt:lpstr>OB/GYN COMMUNITY: WHO ARE WE?</vt:lpstr>
      <vt:lpstr>WHO ARE WE?</vt:lpstr>
      <vt:lpstr>OB/GYN SELECTION RATES FY 20</vt:lpstr>
      <vt:lpstr>WHERE ARE WE (2020)?</vt:lpstr>
      <vt:lpstr>MEDMACRE</vt:lpstr>
      <vt:lpstr>What is POM 20 (Program Objective Memorandum 2020)?</vt:lpstr>
      <vt:lpstr>GME IMPACT</vt:lpstr>
      <vt:lpstr>Navy OB/GYN Residency Programs</vt:lpstr>
      <vt:lpstr>WHAT DOES THIS MEAN TO YOU?</vt:lpstr>
      <vt:lpstr>Naval Medical Center Portsmouth (NMCP)</vt:lpstr>
      <vt:lpstr>Program Director - NMCP</vt:lpstr>
      <vt:lpstr>Program Director - NMCP</vt:lpstr>
      <vt:lpstr>Contact Info NMCP</vt:lpstr>
      <vt:lpstr>National Capital Consortium (NCC)</vt:lpstr>
      <vt:lpstr>NCC</vt:lpstr>
      <vt:lpstr>NCC</vt:lpstr>
      <vt:lpstr>NCC</vt:lpstr>
      <vt:lpstr>NCC</vt:lpstr>
      <vt:lpstr>Naval Medical Center San Diego (NMCSD)</vt:lpstr>
      <vt:lpstr>PowerPoint Presentation</vt:lpstr>
      <vt:lpstr>NMCSD</vt:lpstr>
      <vt:lpstr>NMCSD</vt:lpstr>
      <vt:lpstr>NMCSD</vt:lpstr>
      <vt:lpstr>Questions?</vt:lpstr>
    </vt:vector>
  </TitlesOfParts>
  <Company>DHA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Navy oBGYN Specialty Leader update</dc:title>
  <dc:creator>Morocco, Kristina V. CAPT</dc:creator>
  <cp:lastModifiedBy>Lamb, Shannon V. CDR BUMED</cp:lastModifiedBy>
  <cp:revision>49</cp:revision>
  <dcterms:created xsi:type="dcterms:W3CDTF">2018-09-13T17:01:05Z</dcterms:created>
  <dcterms:modified xsi:type="dcterms:W3CDTF">2020-05-12T17:57:08Z</dcterms:modified>
</cp:coreProperties>
</file>