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  <p:sldMasterId id="2147483846" r:id="rId2"/>
    <p:sldMasterId id="2147483859" r:id="rId3"/>
    <p:sldMasterId id="2147483873" r:id="rId4"/>
    <p:sldMasterId id="2147483922" r:id="rId5"/>
  </p:sldMasterIdLst>
  <p:notesMasterIdLst>
    <p:notesMasterId r:id="rId7"/>
  </p:notesMasterIdLst>
  <p:handoutMasterIdLst>
    <p:handoutMasterId r:id="rId8"/>
  </p:handoutMasterIdLst>
  <p:sldIdLst>
    <p:sldId id="661" r:id="rId6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B6115"/>
    <a:srgbClr val="0000FF"/>
    <a:srgbClr val="000099"/>
    <a:srgbClr val="66FFCC"/>
    <a:srgbClr val="FD745D"/>
    <a:srgbClr val="FFFF00"/>
    <a:srgbClr val="EAFC04"/>
    <a:srgbClr val="777777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17" autoAdjust="0"/>
    <p:restoredTop sz="95884" autoAdjust="0"/>
  </p:normalViewPr>
  <p:slideViewPr>
    <p:cSldViewPr>
      <p:cViewPr varScale="1">
        <p:scale>
          <a:sx n="112" d="100"/>
          <a:sy n="112" d="100"/>
        </p:scale>
        <p:origin x="131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1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980" cy="465773"/>
          </a:xfrm>
          <a:prstGeom prst="rect">
            <a:avLst/>
          </a:prstGeom>
        </p:spPr>
        <p:txBody>
          <a:bodyPr vert="horz" lIns="91569" tIns="45784" rIns="91569" bIns="457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532" y="0"/>
            <a:ext cx="3043980" cy="465773"/>
          </a:xfrm>
          <a:prstGeom prst="rect">
            <a:avLst/>
          </a:prstGeom>
        </p:spPr>
        <p:txBody>
          <a:bodyPr vert="horz" lIns="91569" tIns="45784" rIns="91569" bIns="45784" rtlCol="0"/>
          <a:lstStyle>
            <a:lvl1pPr algn="r">
              <a:defRPr sz="1200"/>
            </a:lvl1pPr>
          </a:lstStyle>
          <a:p>
            <a:fld id="{EA53BD24-C0AA-4994-9371-012326B36A5C}" type="datetimeFigureOut">
              <a:rPr lang="en-US" smtClean="0"/>
              <a:pPr/>
              <a:t>3/8/20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1738"/>
            <a:ext cx="3043980" cy="465773"/>
          </a:xfrm>
          <a:prstGeom prst="rect">
            <a:avLst/>
          </a:prstGeom>
        </p:spPr>
        <p:txBody>
          <a:bodyPr vert="horz" lIns="91569" tIns="45784" rIns="91569" bIns="457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532" y="8841738"/>
            <a:ext cx="3043980" cy="465773"/>
          </a:xfrm>
          <a:prstGeom prst="rect">
            <a:avLst/>
          </a:prstGeom>
        </p:spPr>
        <p:txBody>
          <a:bodyPr vert="horz" lIns="91569" tIns="45784" rIns="91569" bIns="45784" rtlCol="0" anchor="b"/>
          <a:lstStyle>
            <a:lvl1pPr algn="r">
              <a:defRPr sz="1200"/>
            </a:lvl1pPr>
          </a:lstStyle>
          <a:p>
            <a:fld id="{9D732425-DD84-4F41-871D-D15E5A5D91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4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9" tIns="46655" rIns="93309" bIns="46655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131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9" tIns="46655" rIns="93309" bIns="46655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6913"/>
            <a:ext cx="4654550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310" y="4421823"/>
            <a:ext cx="5618480" cy="418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9" tIns="46655" rIns="93309" bIns="46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03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9" tIns="46655" rIns="93309" bIns="46655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131" y="884203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9" tIns="46655" rIns="93309" bIns="46655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716D166-766A-4796-B914-865A635F97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1565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2A2D281-4C2C-41BA-884B-7E98F7A47B98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5550" y="822325"/>
            <a:ext cx="4738688" cy="3554413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9285" y="4502309"/>
            <a:ext cx="5273610" cy="4262789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942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avy-Medicine-Color-Logo_2012.png"/>
          <p:cNvPicPr>
            <a:picLocks noChangeAspect="1"/>
          </p:cNvPicPr>
          <p:nvPr userDrawn="1"/>
        </p:nvPicPr>
        <p:blipFill>
          <a:blip r:embed="rId2" cstate="print">
            <a:lum bright="70000"/>
          </a:blip>
          <a:stretch>
            <a:fillRect/>
          </a:stretch>
        </p:blipFill>
        <p:spPr>
          <a:xfrm>
            <a:off x="2895600" y="838200"/>
            <a:ext cx="3733800" cy="3733800"/>
          </a:xfrm>
          <a:prstGeom prst="rect">
            <a:avLst/>
          </a:prstGeom>
        </p:spPr>
      </p:pic>
      <p:pic>
        <p:nvPicPr>
          <p:cNvPr id="9" name="Picture 8" descr="Navy-Medicine-Color-Logo_2012.png"/>
          <p:cNvPicPr>
            <a:picLocks noChangeAspect="1"/>
          </p:cNvPicPr>
          <p:nvPr userDrawn="1"/>
        </p:nvPicPr>
        <p:blipFill>
          <a:blip r:embed="rId2" cstate="print">
            <a:lum bright="70000"/>
          </a:blip>
          <a:stretch>
            <a:fillRect/>
          </a:stretch>
        </p:blipFill>
        <p:spPr>
          <a:xfrm>
            <a:off x="2743200" y="685800"/>
            <a:ext cx="3733800" cy="3733800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233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848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" y="6553200"/>
            <a:ext cx="2819400" cy="0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 Anywhere</a:t>
            </a:r>
          </a:p>
        </p:txBody>
      </p:sp>
      <p:pic>
        <p:nvPicPr>
          <p:cNvPr id="14" name="Picture 13" descr="Navy-Medicine-Color-Logo_2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00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55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487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667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44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66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73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678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56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601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avy-Medicine-Color-Logo_2012.png"/>
          <p:cNvPicPr>
            <a:picLocks noChangeAspect="1"/>
          </p:cNvPicPr>
          <p:nvPr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838200"/>
            <a:ext cx="3733800" cy="3733800"/>
          </a:xfrm>
          <a:prstGeom prst="rect">
            <a:avLst/>
          </a:prstGeom>
        </p:spPr>
      </p:pic>
      <p:pic>
        <p:nvPicPr>
          <p:cNvPr id="9" name="Picture 8" descr="Navy-Medicine-Color-Logo_2012.png"/>
          <p:cNvPicPr>
            <a:picLocks noChangeAspect="1"/>
          </p:cNvPicPr>
          <p:nvPr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685800"/>
            <a:ext cx="3733800" cy="3733800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 descr="Navy-Medicine-Color-Logo_2012.png"/>
          <p:cNvPicPr>
            <a:picLocks noChangeAspect="1"/>
          </p:cNvPicPr>
          <p:nvPr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5100" y="1562100"/>
            <a:ext cx="3733800" cy="37338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192405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12954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7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aphicFrame>
        <p:nvGraphicFramePr>
          <p:cNvPr id="11" name="Draft Stamp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607540"/>
              </p:ext>
            </p:extLst>
          </p:nvPr>
        </p:nvGraphicFramePr>
        <p:xfrm>
          <a:off x="8007350" y="6350"/>
          <a:ext cx="1136650" cy="48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Verdana" panose="020B0604030504040204" pitchFamily="34" charset="0"/>
                        </a:rPr>
                        <a:t>DRAFT</a:t>
                      </a:r>
                    </a:p>
                  </a:txBody>
                  <a:tcPr marL="0" marR="0" marT="0" marB="0" anchor="ctr" anchorCtr="1">
                    <a:lnT w="38100" cmpd="sng">
                      <a:solidFill>
                        <a:srgbClr val="C00000"/>
                      </a:solidFill>
                    </a:lnT>
                    <a:lnB w="38100" cmpd="sng">
                      <a:solidFill>
                        <a:srgbClr val="C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2101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" y="6553200"/>
            <a:ext cx="28194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pic>
        <p:nvPicPr>
          <p:cNvPr id="14" name="Picture 13" descr="Navy-Medicine-Color-Logo_201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613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972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aphicFrame>
        <p:nvGraphicFramePr>
          <p:cNvPr id="11" name="Draft Stamp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411602"/>
              </p:ext>
            </p:extLst>
          </p:nvPr>
        </p:nvGraphicFramePr>
        <p:xfrm>
          <a:off x="3860800" y="3170555"/>
          <a:ext cx="12700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FOR DISCUSSION</a:t>
                      </a:r>
                    </a:p>
                  </a:txBody>
                  <a:tcPr marT="0" marB="0" anchorCtr="1"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pt-BR" sz="1800" b="1">
                          <a:solidFill>
                            <a:srgbClr val="CC3300"/>
                          </a:solidFill>
                          <a:latin typeface="Stencil"/>
                        </a:rPr>
                        <a:t>D R A F T</a:t>
                      </a:r>
                      <a:endParaRPr lang="en-US" sz="1800" b="1" dirty="0">
                        <a:solidFill>
                          <a:srgbClr val="CC3300"/>
                        </a:solidFill>
                        <a:latin typeface="Stencil"/>
                      </a:endParaRPr>
                    </a:p>
                  </a:txBody>
                  <a:tcPr marT="0" marB="0" anchorCtr="1">
                    <a:lnT w="12700" cmpd="sng">
                      <a:solidFill>
                        <a:srgbClr val="CC3300"/>
                      </a:solidFill>
                    </a:lnT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PURPOSES ONLY</a:t>
                      </a:r>
                    </a:p>
                  </a:txBody>
                  <a:tcPr marT="0" marB="0" anchorCtr="1">
                    <a:lnT w="12700" cmpd="sng">
                      <a:solidFill>
                        <a:srgbClr val="CC3300"/>
                      </a:solidFill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3986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139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5978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7725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726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35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1120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5053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Title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0" y="6324601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 defTabSz="91426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457200" y="6553200"/>
            <a:ext cx="2819400" cy="0"/>
          </a:xfrm>
          <a:prstGeom prst="line">
            <a:avLst/>
          </a:prstGeom>
          <a:noFill/>
          <a:ln w="28575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9" name="Straight Connector 18"/>
          <p:cNvCxnSpPr/>
          <p:nvPr/>
        </p:nvCxnSpPr>
        <p:spPr>
          <a:xfrm>
            <a:off x="5715000" y="6553200"/>
            <a:ext cx="2895600" cy="0"/>
          </a:xfrm>
          <a:prstGeom prst="line">
            <a:avLst/>
          </a:prstGeom>
          <a:noFill/>
          <a:ln w="28575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5274345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avy-Medicine-Color-Logo_2012.png"/>
          <p:cNvPicPr>
            <a:picLocks noChangeAspect="1"/>
          </p:cNvPicPr>
          <p:nvPr userDrawn="1"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838200"/>
            <a:ext cx="3733800" cy="3733800"/>
          </a:xfrm>
          <a:prstGeom prst="rect">
            <a:avLst/>
          </a:prstGeom>
        </p:spPr>
      </p:pic>
      <p:pic>
        <p:nvPicPr>
          <p:cNvPr id="9" name="Picture 8" descr="Navy-Medicine-Color-Logo_2012.png"/>
          <p:cNvPicPr>
            <a:picLocks noChangeAspect="1"/>
          </p:cNvPicPr>
          <p:nvPr userDrawn="1"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685800"/>
            <a:ext cx="3733800" cy="3733800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 descr="Navy-Medicine-Color-Logo_2012.png"/>
          <p:cNvPicPr>
            <a:picLocks noChangeAspect="1"/>
          </p:cNvPicPr>
          <p:nvPr userDrawn="1"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5100" y="1562100"/>
            <a:ext cx="3733800" cy="37338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192405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12954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7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2197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" y="6553200"/>
            <a:ext cx="28194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pic>
        <p:nvPicPr>
          <p:cNvPr id="14" name="Picture 13" descr="Navy-Medicine-Color-Logo_2012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4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4807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graphicFrame>
        <p:nvGraphicFramePr>
          <p:cNvPr id="11" name="Draft Stamp"/>
          <p:cNvGraphicFramePr>
            <a:graphicFrameLocks noGrp="1"/>
          </p:cNvGraphicFramePr>
          <p:nvPr userDrawn="1">
            <p:extLst/>
          </p:nvPr>
        </p:nvGraphicFramePr>
        <p:xfrm>
          <a:off x="7874000" y="0"/>
          <a:ext cx="12700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FOR DISCUSSION</a:t>
                      </a:r>
                    </a:p>
                  </a:txBody>
                  <a:tcPr marT="0" marB="0" anchorCtr="1"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pt-BR" sz="1800" b="1">
                          <a:solidFill>
                            <a:srgbClr val="CC3300"/>
                          </a:solidFill>
                          <a:latin typeface="Stencil"/>
                        </a:rPr>
                        <a:t>D R A F T</a:t>
                      </a:r>
                      <a:endParaRPr lang="en-US" sz="1800" b="1" dirty="0">
                        <a:solidFill>
                          <a:srgbClr val="CC3300"/>
                        </a:solidFill>
                        <a:latin typeface="Stencil"/>
                      </a:endParaRPr>
                    </a:p>
                  </a:txBody>
                  <a:tcPr marT="0" marB="0" anchorCtr="1">
                    <a:lnT w="12700" cmpd="sng">
                      <a:solidFill>
                        <a:srgbClr val="CC3300"/>
                      </a:solidFill>
                    </a:lnT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PURPOSES ONLY</a:t>
                      </a:r>
                    </a:p>
                  </a:txBody>
                  <a:tcPr marT="0" marB="0" anchorCtr="1">
                    <a:lnT w="12700" cmpd="sng">
                      <a:solidFill>
                        <a:srgbClr val="CC3300"/>
                      </a:solidFill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31570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24932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3271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4840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263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3259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22515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0405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Title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324601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 defTabSz="91426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457200" y="6553200"/>
            <a:ext cx="2819400" cy="0"/>
          </a:xfrm>
          <a:prstGeom prst="line">
            <a:avLst/>
          </a:prstGeom>
          <a:noFill/>
          <a:ln w="28575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9" name="Straight Connector 18"/>
          <p:cNvCxnSpPr/>
          <p:nvPr userDrawn="1"/>
        </p:nvCxnSpPr>
        <p:spPr>
          <a:xfrm>
            <a:off x="5715000" y="6553200"/>
            <a:ext cx="2895600" cy="0"/>
          </a:xfrm>
          <a:prstGeom prst="line">
            <a:avLst/>
          </a:prstGeom>
          <a:noFill/>
          <a:ln w="28575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2144099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sub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76238" y="651600"/>
            <a:ext cx="8371762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376238" y="317499"/>
            <a:ext cx="8371762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376238" y="1700213"/>
            <a:ext cx="8374062" cy="46789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29748438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avy-Medicine-Color-Logo_2012.png"/>
          <p:cNvPicPr>
            <a:picLocks noChangeAspect="1"/>
          </p:cNvPicPr>
          <p:nvPr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838200"/>
            <a:ext cx="3733800" cy="3733800"/>
          </a:xfrm>
          <a:prstGeom prst="rect">
            <a:avLst/>
          </a:prstGeom>
        </p:spPr>
      </p:pic>
      <p:pic>
        <p:nvPicPr>
          <p:cNvPr id="9" name="Picture 8" descr="Navy-Medicine-Color-Logo_2012.png"/>
          <p:cNvPicPr>
            <a:picLocks noChangeAspect="1"/>
          </p:cNvPicPr>
          <p:nvPr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685800"/>
            <a:ext cx="3733800" cy="3733800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 descr="Navy-Medicine-Color-Logo_2012.png"/>
          <p:cNvPicPr>
            <a:picLocks noChangeAspect="1"/>
          </p:cNvPicPr>
          <p:nvPr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5100" y="1562100"/>
            <a:ext cx="3733800" cy="37338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192405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12954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7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aphicFrame>
        <p:nvGraphicFramePr>
          <p:cNvPr id="11" name="Draft Stamp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354742"/>
              </p:ext>
            </p:extLst>
          </p:nvPr>
        </p:nvGraphicFramePr>
        <p:xfrm>
          <a:off x="8007350" y="6350"/>
          <a:ext cx="1136650" cy="48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Verdana" panose="020B0604030504040204" pitchFamily="34" charset="0"/>
                        </a:rPr>
                        <a:t>DRAFT</a:t>
                      </a:r>
                    </a:p>
                  </a:txBody>
                  <a:tcPr marL="0" marR="0" marT="0" marB="0" anchor="ctr" anchorCtr="1">
                    <a:lnT w="38100" cmpd="sng">
                      <a:solidFill>
                        <a:srgbClr val="C00000"/>
                      </a:solidFill>
                    </a:lnT>
                    <a:lnB w="38100" cmpd="sng">
                      <a:solidFill>
                        <a:srgbClr val="C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9980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" y="6553200"/>
            <a:ext cx="28194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pic>
        <p:nvPicPr>
          <p:cNvPr id="14" name="Picture 13" descr="Navy-Medicine-Color-Logo_201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8531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1538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aphicFrame>
        <p:nvGraphicFramePr>
          <p:cNvPr id="11" name="Draft Stamp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642249"/>
              </p:ext>
            </p:extLst>
          </p:nvPr>
        </p:nvGraphicFramePr>
        <p:xfrm>
          <a:off x="3860800" y="3170555"/>
          <a:ext cx="12700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FOR DISCUSSION</a:t>
                      </a:r>
                    </a:p>
                  </a:txBody>
                  <a:tcPr marT="0" marB="0" anchorCtr="1"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pt-BR" sz="1800" b="1">
                          <a:solidFill>
                            <a:srgbClr val="CC3300"/>
                          </a:solidFill>
                          <a:latin typeface="Stencil"/>
                        </a:rPr>
                        <a:t>D R A F T</a:t>
                      </a:r>
                      <a:endParaRPr lang="en-US" sz="1800" b="1" dirty="0">
                        <a:solidFill>
                          <a:srgbClr val="CC3300"/>
                        </a:solidFill>
                        <a:latin typeface="Stencil"/>
                      </a:endParaRPr>
                    </a:p>
                  </a:txBody>
                  <a:tcPr marT="0" marB="0" anchorCtr="1">
                    <a:lnT w="12700" cmpd="sng">
                      <a:solidFill>
                        <a:srgbClr val="CC3300"/>
                      </a:solidFill>
                    </a:lnT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PURPOSES ONLY</a:t>
                      </a:r>
                    </a:p>
                  </a:txBody>
                  <a:tcPr marT="0" marB="0" anchorCtr="1">
                    <a:lnT w="12700" cmpd="sng">
                      <a:solidFill>
                        <a:srgbClr val="CC3300"/>
                      </a:solidFill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08112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9643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5425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9440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4164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645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6825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6724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Title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0" y="6324601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 defTabSz="91426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457200" y="6553200"/>
            <a:ext cx="2819400" cy="0"/>
          </a:xfrm>
          <a:prstGeom prst="line">
            <a:avLst/>
          </a:prstGeom>
          <a:noFill/>
          <a:ln w="28575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9" name="Straight Connector 18"/>
          <p:cNvCxnSpPr/>
          <p:nvPr/>
        </p:nvCxnSpPr>
        <p:spPr>
          <a:xfrm>
            <a:off x="5715000" y="6553200"/>
            <a:ext cx="2895600" cy="0"/>
          </a:xfrm>
          <a:prstGeom prst="line">
            <a:avLst/>
          </a:prstGeom>
          <a:noFill/>
          <a:ln w="28575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9348871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avy-Medicine-Color-Logo_2012.png"/>
          <p:cNvPicPr>
            <a:picLocks noChangeAspect="1"/>
          </p:cNvPicPr>
          <p:nvPr userDrawn="1"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838200"/>
            <a:ext cx="3733800" cy="3733800"/>
          </a:xfrm>
          <a:prstGeom prst="rect">
            <a:avLst/>
          </a:prstGeom>
        </p:spPr>
      </p:pic>
      <p:pic>
        <p:nvPicPr>
          <p:cNvPr id="9" name="Picture 8" descr="Navy-Medicine-Color-Logo_2012.png"/>
          <p:cNvPicPr>
            <a:picLocks noChangeAspect="1"/>
          </p:cNvPicPr>
          <p:nvPr userDrawn="1"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685800"/>
            <a:ext cx="3733800" cy="3733800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 descr="Navy-Medicine-Color-Logo_2012.png"/>
          <p:cNvPicPr>
            <a:picLocks noChangeAspect="1"/>
          </p:cNvPicPr>
          <p:nvPr userDrawn="1"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5100" y="1562100"/>
            <a:ext cx="3733800" cy="37338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192405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12954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7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3720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" y="6553200"/>
            <a:ext cx="28194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pic>
        <p:nvPicPr>
          <p:cNvPr id="14" name="Picture 13" descr="Navy-Medicine-Color-Logo_2012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8127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770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graphicFrame>
        <p:nvGraphicFramePr>
          <p:cNvPr id="11" name="Draft Stamp"/>
          <p:cNvGraphicFramePr>
            <a:graphicFrameLocks noGrp="1"/>
          </p:cNvGraphicFramePr>
          <p:nvPr userDrawn="1">
            <p:extLst/>
          </p:nvPr>
        </p:nvGraphicFramePr>
        <p:xfrm>
          <a:off x="7874000" y="0"/>
          <a:ext cx="12700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FOR DISCUSSION</a:t>
                      </a:r>
                    </a:p>
                  </a:txBody>
                  <a:tcPr marT="0" marB="0" anchorCtr="1"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pt-BR" sz="1800" b="1">
                          <a:solidFill>
                            <a:srgbClr val="CC3300"/>
                          </a:solidFill>
                          <a:latin typeface="Stencil"/>
                        </a:rPr>
                        <a:t>D R A F T</a:t>
                      </a:r>
                      <a:endParaRPr lang="en-US" sz="1800" b="1" dirty="0">
                        <a:solidFill>
                          <a:srgbClr val="CC3300"/>
                        </a:solidFill>
                        <a:latin typeface="Stencil"/>
                      </a:endParaRPr>
                    </a:p>
                  </a:txBody>
                  <a:tcPr marT="0" marB="0" anchorCtr="1">
                    <a:lnT w="12700" cmpd="sng">
                      <a:solidFill>
                        <a:srgbClr val="CC3300"/>
                      </a:solidFill>
                    </a:lnT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PURPOSES ONLY</a:t>
                      </a:r>
                    </a:p>
                  </a:txBody>
                  <a:tcPr marT="0" marB="0" anchorCtr="1">
                    <a:lnT w="12700" cmpd="sng">
                      <a:solidFill>
                        <a:srgbClr val="CC3300"/>
                      </a:solidFill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6962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63048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5464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6469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97963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2898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69323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590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Title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324601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 defTabSz="91426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457200" y="6553200"/>
            <a:ext cx="2819400" cy="0"/>
          </a:xfrm>
          <a:prstGeom prst="line">
            <a:avLst/>
          </a:prstGeom>
          <a:noFill/>
          <a:ln w="28575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9" name="Straight Connector 18"/>
          <p:cNvCxnSpPr/>
          <p:nvPr userDrawn="1"/>
        </p:nvCxnSpPr>
        <p:spPr>
          <a:xfrm>
            <a:off x="5715000" y="6553200"/>
            <a:ext cx="2895600" cy="0"/>
          </a:xfrm>
          <a:prstGeom prst="line">
            <a:avLst/>
          </a:prstGeom>
          <a:noFill/>
          <a:ln w="28575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644599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 descr="Navy-Medicine-Color-Logo_201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/>
        </p:nvSpPr>
        <p:spPr>
          <a:xfrm>
            <a:off x="8534400" y="6324600"/>
            <a:ext cx="4572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0CA5A7A3-4F0E-40F6-B762-78FFBF9EAB9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" y="6553200"/>
            <a:ext cx="2819400" cy="0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 Anywhere</a:t>
            </a:r>
          </a:p>
        </p:txBody>
      </p:sp>
    </p:spTree>
    <p:extLst>
      <p:ext uri="{BB962C8B-B14F-4D97-AF65-F5344CB8AC3E}">
        <p14:creationId xmlns:p14="http://schemas.microsoft.com/office/powerpoint/2010/main" val="2511444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1" name="Picture 10" descr="Navy-Medicine-Color-Logo_2012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57200" y="6553200"/>
            <a:ext cx="28194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graphicFrame>
        <p:nvGraphicFramePr>
          <p:cNvPr id="2" name="Draft Stamp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461028"/>
              </p:ext>
            </p:extLst>
          </p:nvPr>
        </p:nvGraphicFramePr>
        <p:xfrm>
          <a:off x="8007350" y="6350"/>
          <a:ext cx="1136650" cy="48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Verdana" panose="020B0604030504040204" pitchFamily="34" charset="0"/>
                        </a:rPr>
                        <a:t>DRAFT</a:t>
                      </a:r>
                    </a:p>
                  </a:txBody>
                  <a:tcPr marL="0" marR="0" marT="0" marB="0" anchor="ctr" anchorCtr="1">
                    <a:lnT w="38100" cmpd="sng">
                      <a:solidFill>
                        <a:srgbClr val="C00000"/>
                      </a:solidFill>
                    </a:lnT>
                    <a:lnB w="38100" cmpd="sng">
                      <a:solidFill>
                        <a:srgbClr val="C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290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1" name="Picture 10" descr="Navy-Medicine-Color-Logo_2012.png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457200" y="6553200"/>
            <a:ext cx="28194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 userDrawn="1"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381000" y="6093767"/>
            <a:ext cx="103105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rgbClr val="80CCCC">
                      <a:lumMod val="75000"/>
                    </a:srgbClr>
                  </a:outerShdw>
                </a:effectLst>
                <a:latin typeface="Calibri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944253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1" name="Picture 10" descr="Navy-Medicine-Color-Logo_2012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57200" y="6553200"/>
            <a:ext cx="28194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graphicFrame>
        <p:nvGraphicFramePr>
          <p:cNvPr id="2" name="Draft Stamp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82393"/>
              </p:ext>
            </p:extLst>
          </p:nvPr>
        </p:nvGraphicFramePr>
        <p:xfrm>
          <a:off x="8007350" y="6350"/>
          <a:ext cx="1136650" cy="48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Verdana" panose="020B0604030504040204" pitchFamily="34" charset="0"/>
                        </a:rPr>
                        <a:t>DRAFT</a:t>
                      </a:r>
                    </a:p>
                  </a:txBody>
                  <a:tcPr marL="0" marR="0" marT="0" marB="0" anchor="ctr" anchorCtr="1">
                    <a:lnT w="38100" cmpd="sng">
                      <a:solidFill>
                        <a:srgbClr val="C00000"/>
                      </a:solidFill>
                    </a:lnT>
                    <a:lnB w="38100" cmpd="sng">
                      <a:solidFill>
                        <a:srgbClr val="C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428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1" name="Picture 10" descr="Navy-Medicine-Color-Logo_2012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457200" y="6553200"/>
            <a:ext cx="28194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 userDrawn="1"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</p:spTree>
    <p:extLst>
      <p:ext uri="{BB962C8B-B14F-4D97-AF65-F5344CB8AC3E}">
        <p14:creationId xmlns:p14="http://schemas.microsoft.com/office/powerpoint/2010/main" val="287502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 77"/>
          <p:cNvGrpSpPr>
            <a:grpSpLocks/>
          </p:cNvGrpSpPr>
          <p:nvPr/>
        </p:nvGrpSpPr>
        <p:grpSpPr bwMode="auto">
          <a:xfrm>
            <a:off x="72755" y="3277238"/>
            <a:ext cx="9071245" cy="381211"/>
            <a:chOff x="100" y="2555"/>
            <a:chExt cx="5664" cy="413"/>
          </a:xfrm>
        </p:grpSpPr>
        <p:sp>
          <p:nvSpPr>
            <p:cNvPr id="105" name="Line 79"/>
            <p:cNvSpPr>
              <a:spLocks noChangeShapeType="1"/>
            </p:cNvSpPr>
            <p:nvPr/>
          </p:nvSpPr>
          <p:spPr bwMode="auto">
            <a:xfrm flipV="1">
              <a:off x="202" y="2660"/>
              <a:ext cx="5467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4" name="Rectangle 78"/>
            <p:cNvSpPr>
              <a:spLocks noChangeArrowheads="1"/>
            </p:cNvSpPr>
            <p:nvPr/>
          </p:nvSpPr>
          <p:spPr bwMode="auto">
            <a:xfrm>
              <a:off x="100" y="2601"/>
              <a:ext cx="5664" cy="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b="1" dirty="0">
                  <a:solidFill>
                    <a:srgbClr val="000000"/>
                  </a:solidFill>
                  <a:latin typeface="Arial"/>
                  <a:cs typeface="Times New Roman" pitchFamily="18" charset="0"/>
                </a:rPr>
                <a:t>                                        </a:t>
              </a:r>
              <a:r>
                <a:rPr lang="en-US" sz="1000" b="1" dirty="0">
                  <a:solidFill>
                    <a:srgbClr val="000000"/>
                  </a:solidFill>
                  <a:latin typeface="Arial"/>
                  <a:cs typeface="Times New Roman" pitchFamily="18" charset="0"/>
                </a:rPr>
                <a:t>6                                                12                                                    18                                          24         </a:t>
              </a:r>
              <a:r>
                <a:rPr lang="en-US" sz="1400" b="1" dirty="0">
                  <a:solidFill>
                    <a:srgbClr val="000000"/>
                  </a:solidFill>
                  <a:latin typeface="Arial"/>
                  <a:cs typeface="Times New Roman" pitchFamily="18" charset="0"/>
                </a:rPr>
                <a:t>   </a:t>
              </a:r>
            </a:p>
          </p:txBody>
        </p:sp>
        <p:sp>
          <p:nvSpPr>
            <p:cNvPr id="106" name="Line 80"/>
            <p:cNvSpPr>
              <a:spLocks noChangeShapeType="1"/>
            </p:cNvSpPr>
            <p:nvPr/>
          </p:nvSpPr>
          <p:spPr bwMode="auto">
            <a:xfrm>
              <a:off x="204" y="2555"/>
              <a:ext cx="0" cy="1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5" name="Line 93"/>
            <p:cNvSpPr>
              <a:spLocks noChangeShapeType="1"/>
            </p:cNvSpPr>
            <p:nvPr/>
          </p:nvSpPr>
          <p:spPr bwMode="auto">
            <a:xfrm flipH="1">
              <a:off x="3788" y="2653"/>
              <a:ext cx="0" cy="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" name="Line 95"/>
            <p:cNvSpPr>
              <a:spLocks noChangeShapeType="1"/>
            </p:cNvSpPr>
            <p:nvPr/>
          </p:nvSpPr>
          <p:spPr bwMode="auto">
            <a:xfrm>
              <a:off x="4766" y="2653"/>
              <a:ext cx="0" cy="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2" name="Line 100"/>
            <p:cNvSpPr>
              <a:spLocks noChangeShapeType="1"/>
            </p:cNvSpPr>
            <p:nvPr/>
          </p:nvSpPr>
          <p:spPr bwMode="auto">
            <a:xfrm>
              <a:off x="2555" y="2660"/>
              <a:ext cx="0" cy="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" name="Line 103"/>
            <p:cNvSpPr>
              <a:spLocks noChangeShapeType="1"/>
            </p:cNvSpPr>
            <p:nvPr/>
          </p:nvSpPr>
          <p:spPr bwMode="auto">
            <a:xfrm flipH="1">
              <a:off x="1435" y="2674"/>
              <a:ext cx="0" cy="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091" name="Rectangle 80"/>
          <p:cNvSpPr>
            <a:spLocks noChangeArrowheads="1"/>
          </p:cNvSpPr>
          <p:nvPr/>
        </p:nvSpPr>
        <p:spPr bwMode="auto">
          <a:xfrm>
            <a:off x="1143000" y="381000"/>
            <a:ext cx="77448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/>
            <a:r>
              <a:rPr lang="en-US" sz="3600" b="1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Medical Corps Career Progression</a:t>
            </a:r>
          </a:p>
        </p:txBody>
      </p:sp>
      <p:sp>
        <p:nvSpPr>
          <p:cNvPr id="55" name="Text Box 26"/>
          <p:cNvSpPr txBox="1">
            <a:spLocks noChangeArrowheads="1"/>
          </p:cNvSpPr>
          <p:nvPr/>
        </p:nvSpPr>
        <p:spPr bwMode="auto">
          <a:xfrm rot="16200000">
            <a:off x="-728297" y="4286134"/>
            <a:ext cx="22020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  </a:t>
            </a:r>
            <a:r>
              <a:rPr lang="en-US" sz="1400" b="1" u="sng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Example Assignments</a:t>
            </a:r>
            <a:br>
              <a:rPr lang="en-US" sz="1400" b="1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400" b="1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NMRTC/U        FLEET      </a:t>
            </a:r>
            <a:endParaRPr lang="en-US" sz="1400" b="1" u="sng" dirty="0">
              <a:solidFill>
                <a:srgbClr val="000000"/>
              </a:solidFill>
              <a:latin typeface="Arial"/>
              <a:cs typeface="Times New Roman" pitchFamily="18" charset="0"/>
            </a:endParaRPr>
          </a:p>
        </p:txBody>
      </p:sp>
      <p:sp>
        <p:nvSpPr>
          <p:cNvPr id="57" name="AutoShape 28"/>
          <p:cNvSpPr>
            <a:spLocks noChangeArrowheads="1"/>
          </p:cNvSpPr>
          <p:nvPr/>
        </p:nvSpPr>
        <p:spPr bwMode="auto">
          <a:xfrm>
            <a:off x="5964942" y="3500972"/>
            <a:ext cx="1573572" cy="1062659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algn="ctr" eaLnBrk="0" hangingPunct="0"/>
            <a:r>
              <a:rPr lang="en-US" sz="1000" b="1" u="sng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Senior Executive Tour 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TYCOM/Fleet Surgeon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Division/Group/Wing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Times New Roman" pitchFamily="18" charset="0"/>
              </a:rPr>
              <a:t>Sgn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Senior HQ/PERS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Senior GHE Billet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Alternative Senior Billet</a:t>
            </a:r>
          </a:p>
        </p:txBody>
      </p:sp>
      <p:sp>
        <p:nvSpPr>
          <p:cNvPr id="58" name="AutoShape 29"/>
          <p:cNvSpPr>
            <a:spLocks noChangeArrowheads="1"/>
          </p:cNvSpPr>
          <p:nvPr/>
        </p:nvSpPr>
        <p:spPr bwMode="auto">
          <a:xfrm>
            <a:off x="570982" y="3503446"/>
            <a:ext cx="1633187" cy="1060185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algn="ctr" eaLnBrk="0" hangingPunct="0"/>
            <a:r>
              <a:rPr lang="en-US" sz="1000" b="1" u="sng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Junior OMO Tour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Surface Physician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Marine Battalion Surgeon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Flight Surgeon (FS)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Undersea Medical Officer 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   (UMO)</a:t>
            </a:r>
          </a:p>
        </p:txBody>
      </p:sp>
      <p:sp>
        <p:nvSpPr>
          <p:cNvPr id="91" name="Text Box 67"/>
          <p:cNvSpPr txBox="1">
            <a:spLocks noChangeArrowheads="1"/>
          </p:cNvSpPr>
          <p:nvPr/>
        </p:nvSpPr>
        <p:spPr bwMode="auto">
          <a:xfrm>
            <a:off x="218402" y="1134009"/>
            <a:ext cx="8707195" cy="64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85000"/>
              </a:lnSpc>
              <a:defRPr/>
            </a:pPr>
            <a:r>
              <a:rPr lang="en-US" sz="1050" b="1" dirty="0">
                <a:solidFill>
                  <a:srgbClr val="000000"/>
                </a:solidFill>
                <a:latin typeface="Arial"/>
              </a:rPr>
              <a:t>Intent: </a:t>
            </a:r>
            <a:r>
              <a:rPr lang="en-US" sz="1050" dirty="0">
                <a:solidFill>
                  <a:srgbClr val="000000"/>
                </a:solidFill>
                <a:latin typeface="Arial"/>
              </a:rPr>
              <a:t>The Navy Medical Corps Officer career path will deliberately develop the clinical, operational, and leadership skillsets required to lead Navy Medicine in positions of progressively increasing scope and responsibility.</a:t>
            </a:r>
            <a:br>
              <a:rPr lang="en-US" sz="1050" dirty="0">
                <a:solidFill>
                  <a:srgbClr val="000000"/>
                </a:solidFill>
                <a:latin typeface="Arial"/>
              </a:rPr>
            </a:br>
            <a:r>
              <a:rPr lang="en-US" sz="1050" b="1" dirty="0">
                <a:solidFill>
                  <a:srgbClr val="000000"/>
                </a:solidFill>
                <a:latin typeface="Arial"/>
              </a:rPr>
              <a:t>Expectations:</a:t>
            </a:r>
            <a:r>
              <a:rPr lang="en-US" sz="1050" dirty="0">
                <a:solidFill>
                  <a:srgbClr val="000000"/>
                </a:solidFill>
                <a:latin typeface="Arial"/>
              </a:rPr>
              <a:t> Officers who are competitive for promotion will have accrued both the operational and clinical experience necessary to serve in billets that are commensurate with the next rank. </a:t>
            </a:r>
            <a:endParaRPr lang="en-US" sz="1050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AutoShape 75"/>
          <p:cNvSpPr>
            <a:spLocks noChangeArrowheads="1"/>
          </p:cNvSpPr>
          <p:nvPr/>
        </p:nvSpPr>
        <p:spPr bwMode="auto">
          <a:xfrm>
            <a:off x="2204169" y="3500971"/>
            <a:ext cx="1807100" cy="106266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algn="ctr" eaLnBrk="0" hangingPunct="0"/>
            <a:r>
              <a:rPr lang="en-US" sz="1000" b="1" u="sng" dirty="0">
                <a:solidFill>
                  <a:srgbClr val="000000"/>
                </a:solidFill>
                <a:latin typeface="Arial"/>
              </a:rPr>
              <a:t>Senior OMO Tour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</a:rPr>
              <a:t>Ship or Group SMO</a:t>
            </a:r>
            <a:br>
              <a:rPr lang="en-US" sz="1000" dirty="0">
                <a:solidFill>
                  <a:srgbClr val="000000"/>
                </a:solidFill>
                <a:latin typeface="Arial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</a:rPr>
              <a:t>Regimental </a:t>
            </a:r>
            <a:r>
              <a:rPr lang="en-US" sz="1000" dirty="0" err="1">
                <a:solidFill>
                  <a:srgbClr val="000000"/>
                </a:solidFill>
                <a:latin typeface="Arial"/>
              </a:rPr>
              <a:t>Sgn</a:t>
            </a:r>
            <a:r>
              <a:rPr lang="en-US" sz="1000" dirty="0">
                <a:solidFill>
                  <a:srgbClr val="000000"/>
                </a:solidFill>
                <a:latin typeface="Arial"/>
              </a:rPr>
              <a:t> or Group FS</a:t>
            </a:r>
            <a:br>
              <a:rPr lang="en-US" sz="1000" dirty="0">
                <a:solidFill>
                  <a:srgbClr val="000000"/>
                </a:solidFill>
                <a:latin typeface="Arial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</a:rPr>
              <a:t>Senior FS/UMO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</a:rPr>
              <a:t>GHE Staff Officer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</a:rPr>
              <a:t>FST/</a:t>
            </a:r>
            <a:r>
              <a:rPr lang="en-US" sz="1000" dirty="0" err="1">
                <a:solidFill>
                  <a:srgbClr val="000000"/>
                </a:solidFill>
                <a:latin typeface="Arial"/>
              </a:rPr>
              <a:t>MedBN</a:t>
            </a:r>
            <a:r>
              <a:rPr lang="en-US" sz="1000" dirty="0">
                <a:solidFill>
                  <a:srgbClr val="000000"/>
                </a:solidFill>
                <a:latin typeface="Arial"/>
              </a:rPr>
              <a:t> Specialty Staff</a:t>
            </a:r>
          </a:p>
        </p:txBody>
      </p:sp>
      <p:sp>
        <p:nvSpPr>
          <p:cNvPr id="98" name="AutoShape 76"/>
          <p:cNvSpPr>
            <a:spLocks noChangeArrowheads="1"/>
          </p:cNvSpPr>
          <p:nvPr/>
        </p:nvSpPr>
        <p:spPr bwMode="auto">
          <a:xfrm>
            <a:off x="4011269" y="3500972"/>
            <a:ext cx="1959905" cy="106266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algn="ctr" eaLnBrk="0" hangingPunct="0"/>
            <a:r>
              <a:rPr lang="en-US" sz="1000" b="1" u="sng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Executive OMO Tour</a:t>
            </a:r>
          </a:p>
          <a:p>
            <a:pPr eaLnBrk="0" hangingPunct="0"/>
            <a:r>
              <a:rPr lang="en-US" sz="1000">
                <a:solidFill>
                  <a:srgbClr val="000000"/>
                </a:solidFill>
                <a:latin typeface="Arial"/>
                <a:cs typeface="Times New Roman" pitchFamily="18" charset="0"/>
              </a:rPr>
              <a:t>LHA/LHD/CVN SMO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Group UMO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GHE/HQ/PERS Staff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CATF Surgeon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Alternative Senior Billet</a:t>
            </a:r>
          </a:p>
        </p:txBody>
      </p:sp>
      <p:graphicFrame>
        <p:nvGraphicFramePr>
          <p:cNvPr id="107" name="Table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039398"/>
              </p:ext>
            </p:extLst>
          </p:nvPr>
        </p:nvGraphicFramePr>
        <p:xfrm>
          <a:off x="252966" y="1736324"/>
          <a:ext cx="8662434" cy="1616476"/>
        </p:xfrm>
        <a:graphic>
          <a:graphicData uri="http://schemas.openxmlformats.org/drawingml/2006/table">
            <a:tbl>
              <a:tblPr firstRow="1" bandRow="1"/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9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43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295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65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53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94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9363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dirty="0">
                          <a:latin typeface="+mn-lt"/>
                          <a:cs typeface="Arial" pitchFamily="34" charset="0"/>
                        </a:rPr>
                        <a:t>Recommended Medical</a:t>
                      </a:r>
                      <a:r>
                        <a:rPr lang="en-US" sz="1000" b="1" u="none" baseline="0" dirty="0">
                          <a:latin typeface="+mn-lt"/>
                          <a:cs typeface="Arial" pitchFamily="34" charset="0"/>
                        </a:rPr>
                        <a:t> and Professional</a:t>
                      </a:r>
                      <a:r>
                        <a:rPr lang="en-US" sz="1000" b="1" u="none" dirty="0">
                          <a:latin typeface="+mn-lt"/>
                          <a:cs typeface="Arial" pitchFamily="34" charset="0"/>
                        </a:rPr>
                        <a:t> Development Path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sng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en-US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dirty="0">
                          <a:latin typeface="+mn-lt"/>
                          <a:cs typeface="Arial" pitchFamily="34" charset="0"/>
                        </a:rPr>
                        <a:t>INTERN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u="none" dirty="0">
                          <a:latin typeface="+mn-lt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050" b="1" u="none" baseline="0" dirty="0">
                          <a:latin typeface="+mn-lt"/>
                          <a:cs typeface="Arial" panose="020B0604020202020204" pitchFamily="34" charset="0"/>
                        </a:rPr>
                        <a:t> Selection for residency</a:t>
                      </a:r>
                      <a:endParaRPr lang="en-US" sz="1050" b="1" u="sng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endParaRPr lang="en-US" sz="1050" b="1" u="sng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 Board certification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 Junior or Senior OMO</a:t>
                      </a:r>
                      <a:endParaRPr kumimoji="0" lang="en-US" sz="1050" b="1" i="0" u="sng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 Executive OMO</a:t>
                      </a:r>
                      <a:endParaRPr kumimoji="0" lang="en-US" sz="1050" b="1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 JPME I/II</a:t>
                      </a:r>
                      <a:endParaRPr kumimoji="0" lang="en-US" sz="105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Advanced </a:t>
                      </a: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Leadership/Business Degree</a:t>
                      </a:r>
                      <a:endParaRPr kumimoji="0" lang="en-US" sz="105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140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dirty="0">
                          <a:latin typeface="+mn-lt"/>
                          <a:cs typeface="Arial" pitchFamily="34" charset="0"/>
                        </a:rPr>
                        <a:t>Recommended High Reliability Organization (HRO) and Culture of Safety</a:t>
                      </a:r>
                      <a:r>
                        <a:rPr lang="en-US" sz="1000" b="1" u="none" baseline="0" dirty="0">
                          <a:latin typeface="+mn-lt"/>
                          <a:cs typeface="Arial" pitchFamily="34" charset="0"/>
                        </a:rPr>
                        <a:t> Developmental Training Opportunities</a:t>
                      </a:r>
                      <a:endParaRPr lang="en-US" sz="1000" b="1" u="none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u="sn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sng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en-US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41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u="none" dirty="0">
                          <a:latin typeface="+mn-lt"/>
                          <a:cs typeface="Arial" pitchFamily="34" charset="0"/>
                        </a:rPr>
                        <a:t>Officer</a:t>
                      </a:r>
                      <a:r>
                        <a:rPr lang="en-US" sz="1050" b="1" u="none" baseline="0" dirty="0">
                          <a:latin typeface="+mn-lt"/>
                          <a:cs typeface="Arial" pitchFamily="34" charset="0"/>
                        </a:rPr>
                        <a:t> Development School (ODS)</a:t>
                      </a:r>
                      <a:endParaRPr lang="en-US" sz="1050" b="1" u="none" dirty="0">
                        <a:latin typeface="+mn-lt"/>
                        <a:cs typeface="Arial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u="sn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u="none" baseline="0" dirty="0">
                          <a:latin typeface="+mn-lt"/>
                          <a:cs typeface="Arial" pitchFamily="34" charset="0"/>
                        </a:rPr>
                        <a:t>Residency and Operational School-house Training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Basic Readiness Officer Course (BROC)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Advanced Readiness </a:t>
                      </a: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Officer Course </a:t>
                      </a:r>
                      <a:r>
                        <a:rPr kumimoji="0" lang="en-US" sz="105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(AROC</a:t>
                      </a: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Quality and Safety Leadership Academy (QSLA)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HRO emphasized throughout Medical Corps Training Pipeline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8" name="AutoShape 28"/>
          <p:cNvSpPr>
            <a:spLocks noChangeArrowheads="1"/>
          </p:cNvSpPr>
          <p:nvPr/>
        </p:nvSpPr>
        <p:spPr bwMode="auto">
          <a:xfrm>
            <a:off x="7540987" y="3500971"/>
            <a:ext cx="1421316" cy="1766441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algn="ctr" eaLnBrk="0" hangingPunct="0"/>
            <a:r>
              <a:rPr lang="en-US" sz="1000" b="1" u="sng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Flag Track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COCOM Surgeon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PACFLT Surgeon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FLTFOR Surgeon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MEF Surgeon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MARFOR Surgeon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Deputy TMO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Senior HQ Director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MEDCEN Director</a:t>
            </a:r>
          </a:p>
        </p:txBody>
      </p:sp>
      <p:sp>
        <p:nvSpPr>
          <p:cNvPr id="109" name="AutoShape 29"/>
          <p:cNvSpPr>
            <a:spLocks noChangeArrowheads="1"/>
          </p:cNvSpPr>
          <p:nvPr/>
        </p:nvSpPr>
        <p:spPr bwMode="auto">
          <a:xfrm>
            <a:off x="584426" y="4583241"/>
            <a:ext cx="1619744" cy="863581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Resident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Fellow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Junior Staff Physician</a:t>
            </a:r>
          </a:p>
        </p:txBody>
      </p:sp>
      <p:sp>
        <p:nvSpPr>
          <p:cNvPr id="110" name="AutoShape 75"/>
          <p:cNvSpPr>
            <a:spLocks noChangeArrowheads="1"/>
          </p:cNvSpPr>
          <p:nvPr/>
        </p:nvSpPr>
        <p:spPr bwMode="auto">
          <a:xfrm>
            <a:off x="2206643" y="4583241"/>
            <a:ext cx="1807099" cy="863581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</a:rPr>
              <a:t>Resident/Fellow</a:t>
            </a:r>
            <a:br>
              <a:rPr lang="en-US" sz="1000" dirty="0">
                <a:solidFill>
                  <a:srgbClr val="000000"/>
                </a:solidFill>
                <a:latin typeface="Arial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</a:rPr>
              <a:t>Division/Department Head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</a:rPr>
              <a:t>SMO/Medical Director</a:t>
            </a:r>
            <a:br>
              <a:rPr lang="en-US" sz="1000" dirty="0">
                <a:solidFill>
                  <a:srgbClr val="000000"/>
                </a:solidFill>
                <a:latin typeface="Arial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</a:rPr>
              <a:t>Assistant Program Director</a:t>
            </a:r>
            <a:br>
              <a:rPr lang="en-US" sz="1000" dirty="0">
                <a:solidFill>
                  <a:srgbClr val="000000"/>
                </a:solidFill>
                <a:latin typeface="Arial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</a:rPr>
              <a:t>MEC Member</a:t>
            </a:r>
          </a:p>
        </p:txBody>
      </p:sp>
      <p:sp>
        <p:nvSpPr>
          <p:cNvPr id="111" name="AutoShape 76"/>
          <p:cNvSpPr>
            <a:spLocks noChangeArrowheads="1"/>
          </p:cNvSpPr>
          <p:nvPr/>
        </p:nvSpPr>
        <p:spPr bwMode="auto">
          <a:xfrm>
            <a:off x="4013742" y="4585915"/>
            <a:ext cx="1957432" cy="860907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Chief Medical Officer (CMO)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Director/Large Department Head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Assistant Specialty Leader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Program Director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MEC Chair</a:t>
            </a:r>
          </a:p>
        </p:txBody>
      </p:sp>
      <p:sp>
        <p:nvSpPr>
          <p:cNvPr id="112" name="AutoShape 28"/>
          <p:cNvSpPr>
            <a:spLocks noChangeArrowheads="1"/>
          </p:cNvSpPr>
          <p:nvPr/>
        </p:nvSpPr>
        <p:spPr bwMode="auto">
          <a:xfrm>
            <a:off x="5971174" y="4585915"/>
            <a:ext cx="1568576" cy="860908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Large NMRTC CMO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Large NMRTC Director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Specialty Leader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DIO/GME Director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XO/CO</a:t>
            </a:r>
          </a:p>
        </p:txBody>
      </p:sp>
      <p:pic>
        <p:nvPicPr>
          <p:cNvPr id="92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7" r="10412" b="65895"/>
          <a:stretch/>
        </p:blipFill>
        <p:spPr bwMode="auto">
          <a:xfrm>
            <a:off x="6182158" y="3349133"/>
            <a:ext cx="327375" cy="207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1" r="29050" b="71346"/>
          <a:stretch/>
        </p:blipFill>
        <p:spPr bwMode="auto">
          <a:xfrm>
            <a:off x="4097333" y="3362418"/>
            <a:ext cx="282523" cy="262392"/>
          </a:xfrm>
          <a:prstGeom prst="rect">
            <a:avLst/>
          </a:prstGeom>
          <a:solidFill>
            <a:srgbClr val="CCECFF"/>
          </a:solidFill>
          <a:ln>
            <a:noFill/>
          </a:ln>
          <a:effectLst>
            <a:softEdge rad="25400"/>
          </a:effectLst>
          <a:extLst/>
        </p:spPr>
      </p:pic>
      <p:pic>
        <p:nvPicPr>
          <p:cNvPr id="94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8" t="1510" r="28267" b="69953"/>
          <a:stretch/>
        </p:blipFill>
        <p:spPr bwMode="auto">
          <a:xfrm>
            <a:off x="2265092" y="3348513"/>
            <a:ext cx="297183" cy="281120"/>
          </a:xfrm>
          <a:prstGeom prst="rect">
            <a:avLst/>
          </a:prstGeom>
          <a:noFill/>
          <a:ln>
            <a:noFill/>
          </a:ln>
          <a:effectLst>
            <a:softEdge rad="25400"/>
          </a:effectLst>
          <a:extLst/>
        </p:spPr>
      </p:pic>
      <p:pic>
        <p:nvPicPr>
          <p:cNvPr id="95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1" t="1634" r="18549" b="68868"/>
          <a:stretch/>
        </p:blipFill>
        <p:spPr bwMode="auto">
          <a:xfrm>
            <a:off x="544366" y="3365784"/>
            <a:ext cx="284719" cy="269328"/>
          </a:xfrm>
          <a:prstGeom prst="rect">
            <a:avLst/>
          </a:prstGeom>
          <a:noFill/>
          <a:ln>
            <a:noFill/>
          </a:ln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8402" y="5466431"/>
            <a:ext cx="7306653" cy="1015663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1000" b="1" dirty="0"/>
              <a:t>Operational Medical Officer (OMO) </a:t>
            </a:r>
            <a:r>
              <a:rPr lang="en-US" sz="1000" dirty="0"/>
              <a:t>tours are central to career progression within Navy Medicine.</a:t>
            </a:r>
          </a:p>
          <a:p>
            <a:r>
              <a:rPr lang="en-US" sz="1000" b="1" dirty="0"/>
              <a:t>Junior and Senior OMO Billets </a:t>
            </a:r>
            <a:r>
              <a:rPr lang="en-US" sz="1000" dirty="0"/>
              <a:t>are equivocal for career progression. They are foundational tours that develop the operational competency necessary to serve as an Executive OMO. Typical reporting senior is below the Flag Level.</a:t>
            </a:r>
          </a:p>
          <a:p>
            <a:r>
              <a:rPr lang="en-US" sz="1000" b="1" dirty="0"/>
              <a:t>Executive OMO Billets </a:t>
            </a:r>
            <a:r>
              <a:rPr lang="en-US" sz="1000" dirty="0"/>
              <a:t>are positions with strategic responsibility including the operations of subordinate OMO units and typically report to a Flag Officer.</a:t>
            </a:r>
            <a:br>
              <a:rPr lang="en-US" sz="1000" dirty="0"/>
            </a:br>
            <a:r>
              <a:rPr lang="en-US" sz="1000" b="1" dirty="0"/>
              <a:t>Senior Executive </a:t>
            </a:r>
            <a:r>
              <a:rPr lang="en-US" sz="1000" dirty="0"/>
              <a:t>Medical Officers</a:t>
            </a:r>
            <a:r>
              <a:rPr lang="en-US" sz="1000" b="1" dirty="0"/>
              <a:t> </a:t>
            </a:r>
            <a:r>
              <a:rPr lang="en-US" sz="1000" dirty="0"/>
              <a:t>are selected by the Corps Chief’s </a:t>
            </a:r>
            <a:r>
              <a:rPr lang="en-US" sz="1000"/>
              <a:t>Office.</a:t>
            </a:r>
            <a:endParaRPr lang="en-US" sz="10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7522375" y="5205734"/>
            <a:ext cx="1534013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      </a:t>
            </a:r>
            <a:r>
              <a:rPr lang="en-US" sz="700" u="sng" dirty="0"/>
              <a:t>Abbreviation Legend</a:t>
            </a:r>
            <a:br>
              <a:rPr lang="en-US" sz="700" dirty="0"/>
            </a:br>
            <a:r>
              <a:rPr lang="en-US" sz="700" dirty="0"/>
              <a:t>FST   – Fleet Surgical Team</a:t>
            </a:r>
            <a:br>
              <a:rPr lang="en-US" sz="700" dirty="0"/>
            </a:br>
            <a:r>
              <a:rPr lang="en-US" sz="700" dirty="0"/>
              <a:t>GHE  – Global Health </a:t>
            </a:r>
            <a:br>
              <a:rPr lang="en-US" sz="700" dirty="0"/>
            </a:br>
            <a:r>
              <a:rPr lang="en-US" sz="700" dirty="0"/>
              <a:t>             Engagement</a:t>
            </a:r>
            <a:br>
              <a:rPr lang="en-US" sz="700" dirty="0"/>
            </a:br>
            <a:r>
              <a:rPr lang="en-US" sz="700" dirty="0"/>
              <a:t>JPME – Joint Professional </a:t>
            </a:r>
            <a:br>
              <a:rPr lang="en-US" sz="700" dirty="0"/>
            </a:br>
            <a:r>
              <a:rPr lang="en-US" sz="700" dirty="0"/>
              <a:t>              Military Education</a:t>
            </a:r>
            <a:br>
              <a:rPr lang="en-US" sz="700" dirty="0"/>
            </a:br>
            <a:r>
              <a:rPr lang="en-US" sz="700" dirty="0"/>
              <a:t>SMO  – Senior Medical Officer</a:t>
            </a:r>
            <a:br>
              <a:rPr lang="en-US" sz="700" dirty="0"/>
            </a:br>
            <a:r>
              <a:rPr lang="en-US" sz="700" dirty="0" err="1"/>
              <a:t>MedBN</a:t>
            </a:r>
            <a:r>
              <a:rPr lang="en-US" sz="700" dirty="0"/>
              <a:t> – Medical Battalion</a:t>
            </a:r>
            <a:br>
              <a:rPr lang="en-US" sz="700" dirty="0"/>
            </a:br>
            <a:r>
              <a:rPr lang="en-US" sz="700" dirty="0"/>
              <a:t>MEC  – Medical Executive </a:t>
            </a:r>
            <a:br>
              <a:rPr lang="en-US" sz="700" dirty="0"/>
            </a:br>
            <a:r>
              <a:rPr lang="en-US" sz="700" dirty="0"/>
              <a:t>             Committee</a:t>
            </a:r>
            <a:br>
              <a:rPr lang="en-US" sz="700" dirty="0"/>
            </a:br>
            <a:r>
              <a:rPr lang="en-US" sz="700" dirty="0"/>
              <a:t>TMO  – The Medical Officer,</a:t>
            </a:r>
            <a:br>
              <a:rPr lang="en-US" sz="700" dirty="0"/>
            </a:br>
            <a:r>
              <a:rPr lang="en-US" sz="700" dirty="0"/>
              <a:t>             Marine Corps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0064" y="3359721"/>
            <a:ext cx="329213" cy="2072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8402" y="2679147"/>
            <a:ext cx="10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/>
              <a:t>Pre-commissioning</a:t>
            </a:r>
          </a:p>
        </p:txBody>
      </p:sp>
    </p:spTree>
    <p:extLst>
      <p:ext uri="{BB962C8B-B14F-4D97-AF65-F5344CB8AC3E}">
        <p14:creationId xmlns:p14="http://schemas.microsoft.com/office/powerpoint/2010/main" val="508864737"/>
      </p:ext>
    </p:extLst>
  </p:cSld>
  <p:clrMapOvr>
    <a:masterClrMapping/>
  </p:clrMapOvr>
</p:sld>
</file>

<file path=ppt/theme/theme1.xml><?xml version="1.0" encoding="utf-8"?>
<a:theme xmlns:a="http://schemas.openxmlformats.org/drawingml/2006/main" name="MC BUMED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UMED Theme">
  <a:themeElements>
    <a:clrScheme name="Navy Colors">
      <a:dk1>
        <a:srgbClr val="000000"/>
      </a:dk1>
      <a:lt1>
        <a:srgbClr val="FFFFFF"/>
      </a:lt1>
      <a:dk2>
        <a:srgbClr val="80CCCC"/>
      </a:dk2>
      <a:lt2>
        <a:srgbClr val="3B9795"/>
      </a:lt2>
      <a:accent1>
        <a:srgbClr val="CCCCCC"/>
      </a:accent1>
      <a:accent2>
        <a:srgbClr val="CCCC99"/>
      </a:accent2>
      <a:accent3>
        <a:srgbClr val="0D498C"/>
      </a:accent3>
      <a:accent4>
        <a:srgbClr val="AB2D27"/>
      </a:accent4>
      <a:accent5>
        <a:srgbClr val="009350"/>
      </a:accent5>
      <a:accent6>
        <a:srgbClr val="0066A1"/>
      </a:accent6>
      <a:hlink>
        <a:srgbClr val="4066B2"/>
      </a:hlink>
      <a:folHlink>
        <a:srgbClr val="8099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MED Theme" id="{85C8A9F1-13F9-4D09-91FE-9FED62B4751C}" vid="{14B40406-304E-46FB-BCFF-754D87E6033F}"/>
    </a:ext>
  </a:extLst>
</a:theme>
</file>

<file path=ppt/theme/theme3.xml><?xml version="1.0" encoding="utf-8"?>
<a:theme xmlns:a="http://schemas.openxmlformats.org/drawingml/2006/main" name="14_Office Theme">
  <a:themeElements>
    <a:clrScheme name="Navy Colors">
      <a:dk1>
        <a:srgbClr val="000000"/>
      </a:dk1>
      <a:lt1>
        <a:srgbClr val="FFFFFF"/>
      </a:lt1>
      <a:dk2>
        <a:srgbClr val="80CCCC"/>
      </a:dk2>
      <a:lt2>
        <a:srgbClr val="3B9795"/>
      </a:lt2>
      <a:accent1>
        <a:srgbClr val="CCCCCC"/>
      </a:accent1>
      <a:accent2>
        <a:srgbClr val="CCCC99"/>
      </a:accent2>
      <a:accent3>
        <a:srgbClr val="0D498C"/>
      </a:accent3>
      <a:accent4>
        <a:srgbClr val="AB2D27"/>
      </a:accent4>
      <a:accent5>
        <a:srgbClr val="009350"/>
      </a:accent5>
      <a:accent6>
        <a:srgbClr val="0066A1"/>
      </a:accent6>
      <a:hlink>
        <a:srgbClr val="4066B2"/>
      </a:hlink>
      <a:folHlink>
        <a:srgbClr val="8099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BUMED Theme">
  <a:themeElements>
    <a:clrScheme name="Navy Colors">
      <a:dk1>
        <a:srgbClr val="000000"/>
      </a:dk1>
      <a:lt1>
        <a:srgbClr val="FFFFFF"/>
      </a:lt1>
      <a:dk2>
        <a:srgbClr val="80CCCC"/>
      </a:dk2>
      <a:lt2>
        <a:srgbClr val="3B9795"/>
      </a:lt2>
      <a:accent1>
        <a:srgbClr val="CCCCCC"/>
      </a:accent1>
      <a:accent2>
        <a:srgbClr val="CCCC99"/>
      </a:accent2>
      <a:accent3>
        <a:srgbClr val="0D498C"/>
      </a:accent3>
      <a:accent4>
        <a:srgbClr val="AB2D27"/>
      </a:accent4>
      <a:accent5>
        <a:srgbClr val="009350"/>
      </a:accent5>
      <a:accent6>
        <a:srgbClr val="0066A1"/>
      </a:accent6>
      <a:hlink>
        <a:srgbClr val="4066B2"/>
      </a:hlink>
      <a:folHlink>
        <a:srgbClr val="8099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MED Theme" id="{85C8A9F1-13F9-4D09-91FE-9FED62B4751C}" vid="{14B40406-304E-46FB-BCFF-754D87E6033F}"/>
    </a:ext>
  </a:extLst>
</a:theme>
</file>

<file path=ppt/theme/theme5.xml><?xml version="1.0" encoding="utf-8"?>
<a:theme xmlns:a="http://schemas.openxmlformats.org/drawingml/2006/main" name="20_Office Theme">
  <a:themeElements>
    <a:clrScheme name="Navy Colors">
      <a:dk1>
        <a:srgbClr val="000000"/>
      </a:dk1>
      <a:lt1>
        <a:srgbClr val="FFFFFF"/>
      </a:lt1>
      <a:dk2>
        <a:srgbClr val="80CCCC"/>
      </a:dk2>
      <a:lt2>
        <a:srgbClr val="3B9795"/>
      </a:lt2>
      <a:accent1>
        <a:srgbClr val="CCCCCC"/>
      </a:accent1>
      <a:accent2>
        <a:srgbClr val="CCCC99"/>
      </a:accent2>
      <a:accent3>
        <a:srgbClr val="0D498C"/>
      </a:accent3>
      <a:accent4>
        <a:srgbClr val="AB2D27"/>
      </a:accent4>
      <a:accent5>
        <a:srgbClr val="009350"/>
      </a:accent5>
      <a:accent6>
        <a:srgbClr val="0066A1"/>
      </a:accent6>
      <a:hlink>
        <a:srgbClr val="4066B2"/>
      </a:hlink>
      <a:folHlink>
        <a:srgbClr val="8099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13247</TotalTime>
  <Words>497</Words>
  <Application>Microsoft Macintosh PowerPoint</Application>
  <PresentationFormat>On-screen Show (4:3)</PresentationFormat>
  <Paragraphs>57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Calibri</vt:lpstr>
      <vt:lpstr>Monotype Corsiva</vt:lpstr>
      <vt:lpstr>Stencil</vt:lpstr>
      <vt:lpstr>Times New Roman</vt:lpstr>
      <vt:lpstr>Verdana</vt:lpstr>
      <vt:lpstr>MC BUMED Template</vt:lpstr>
      <vt:lpstr>BUMED Theme</vt:lpstr>
      <vt:lpstr>14_Office Theme</vt:lpstr>
      <vt:lpstr>1_BUMED Theme</vt:lpstr>
      <vt:lpstr>20_Office Theme</vt:lpstr>
      <vt:lpstr>PowerPoint Presentation</vt:lpstr>
    </vt:vector>
  </TitlesOfParts>
  <Company>BUMED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BUMED</dc:creator>
  <cp:lastModifiedBy>Joel Schofer</cp:lastModifiedBy>
  <cp:revision>920</cp:revision>
  <cp:lastPrinted>2020-01-21T14:00:04Z</cp:lastPrinted>
  <dcterms:created xsi:type="dcterms:W3CDTF">2008-09-16T18:54:26Z</dcterms:created>
  <dcterms:modified xsi:type="dcterms:W3CDTF">2020-03-08T19:19:51Z</dcterms:modified>
</cp:coreProperties>
</file>