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5" r:id="rId1"/>
    <p:sldMasterId id="2147483738" r:id="rId2"/>
    <p:sldMasterId id="2147483749" r:id="rId3"/>
    <p:sldMasterId id="2147483760" r:id="rId4"/>
    <p:sldMasterId id="2147483771" r:id="rId5"/>
    <p:sldMasterId id="2147483782" r:id="rId6"/>
    <p:sldMasterId id="2147483794" r:id="rId7"/>
    <p:sldMasterId id="2147483819" r:id="rId8"/>
  </p:sldMasterIdLst>
  <p:notesMasterIdLst>
    <p:notesMasterId r:id="rId69"/>
  </p:notesMasterIdLst>
  <p:handoutMasterIdLst>
    <p:handoutMasterId r:id="rId70"/>
  </p:handoutMasterIdLst>
  <p:sldIdLst>
    <p:sldId id="256" r:id="rId9"/>
    <p:sldId id="362" r:id="rId10"/>
    <p:sldId id="369" r:id="rId11"/>
    <p:sldId id="375" r:id="rId12"/>
    <p:sldId id="365" r:id="rId13"/>
    <p:sldId id="366" r:id="rId14"/>
    <p:sldId id="364" r:id="rId15"/>
    <p:sldId id="368" r:id="rId16"/>
    <p:sldId id="389" r:id="rId17"/>
    <p:sldId id="346" r:id="rId18"/>
    <p:sldId id="451" r:id="rId19"/>
    <p:sldId id="452" r:id="rId20"/>
    <p:sldId id="453" r:id="rId21"/>
    <p:sldId id="503" r:id="rId22"/>
    <p:sldId id="498" r:id="rId23"/>
    <p:sldId id="497" r:id="rId24"/>
    <p:sldId id="457" r:id="rId25"/>
    <p:sldId id="458" r:id="rId26"/>
    <p:sldId id="456" r:id="rId27"/>
    <p:sldId id="459" r:id="rId28"/>
    <p:sldId id="460" r:id="rId29"/>
    <p:sldId id="462" r:id="rId30"/>
    <p:sldId id="461" r:id="rId31"/>
    <p:sldId id="343" r:id="rId32"/>
    <p:sldId id="464" r:id="rId33"/>
    <p:sldId id="379" r:id="rId34"/>
    <p:sldId id="380" r:id="rId35"/>
    <p:sldId id="494" r:id="rId36"/>
    <p:sldId id="465" r:id="rId37"/>
    <p:sldId id="466" r:id="rId38"/>
    <p:sldId id="467" r:id="rId39"/>
    <p:sldId id="468" r:id="rId40"/>
    <p:sldId id="505" r:id="rId41"/>
    <p:sldId id="469" r:id="rId42"/>
    <p:sldId id="495" r:id="rId43"/>
    <p:sldId id="492" r:id="rId44"/>
    <p:sldId id="502" r:id="rId45"/>
    <p:sldId id="504" r:id="rId46"/>
    <p:sldId id="443" r:id="rId47"/>
    <p:sldId id="284" r:id="rId48"/>
    <p:sldId id="374" r:id="rId49"/>
    <p:sldId id="427" r:id="rId50"/>
    <p:sldId id="341" r:id="rId51"/>
    <p:sldId id="371" r:id="rId52"/>
    <p:sldId id="428" r:id="rId53"/>
    <p:sldId id="430" r:id="rId54"/>
    <p:sldId id="372" r:id="rId55"/>
    <p:sldId id="429" r:id="rId56"/>
    <p:sldId id="373" r:id="rId57"/>
    <p:sldId id="438" r:id="rId58"/>
    <p:sldId id="390" r:id="rId59"/>
    <p:sldId id="437" r:id="rId60"/>
    <p:sldId id="393" r:id="rId61"/>
    <p:sldId id="394" r:id="rId62"/>
    <p:sldId id="439" r:id="rId63"/>
    <p:sldId id="441" r:id="rId64"/>
    <p:sldId id="392" r:id="rId65"/>
    <p:sldId id="436" r:id="rId66"/>
    <p:sldId id="496" r:id="rId67"/>
    <p:sldId id="445"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02"/>
    <p:restoredTop sz="99788" autoAdjust="0"/>
  </p:normalViewPr>
  <p:slideViewPr>
    <p:cSldViewPr snapToGrid="0" snapToObjects="1">
      <p:cViewPr varScale="1">
        <p:scale>
          <a:sx n="112" d="100"/>
          <a:sy n="112" d="100"/>
        </p:scale>
        <p:origin x="1584"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 Type="http://schemas.openxmlformats.org/officeDocument/2006/relationships/slideMaster" Target="slideMasters/slideMaster7.xml"/><Relationship Id="rId7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0150FA-669E-8D40-A09C-78788AD954FA}" type="datetimeFigureOut">
              <a:rPr lang="en-US" smtClean="0"/>
              <a:t>3/8/20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5F0D6F3-92F4-2446-BF1A-E259FEB43139}" type="slidenum">
              <a:rPr lang="en-US" smtClean="0"/>
              <a:t>‹#›</a:t>
            </a:fld>
            <a:endParaRPr lang="en-US"/>
          </a:p>
        </p:txBody>
      </p:sp>
    </p:spTree>
    <p:extLst>
      <p:ext uri="{BB962C8B-B14F-4D97-AF65-F5344CB8AC3E}">
        <p14:creationId xmlns:p14="http://schemas.microsoft.com/office/powerpoint/2010/main" val="5967752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8084A6-C13F-F240-8719-FDB844D98A01}" type="datetimeFigureOut">
              <a:rPr lang="en-US" smtClean="0"/>
              <a:t>3/8/20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DBBEF8-E973-FC46-BE97-5BCA2B040D18}" type="slidenum">
              <a:rPr lang="en-US" smtClean="0"/>
              <a:t>‹#›</a:t>
            </a:fld>
            <a:endParaRPr lang="en-US"/>
          </a:p>
        </p:txBody>
      </p:sp>
    </p:spTree>
    <p:extLst>
      <p:ext uri="{BB962C8B-B14F-4D97-AF65-F5344CB8AC3E}">
        <p14:creationId xmlns:p14="http://schemas.microsoft.com/office/powerpoint/2010/main" val="311627385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B16D93-5C80-4E4C-81B6-4950ED520B45}" type="slidenum">
              <a:rPr lang="en-US" smtClean="0"/>
              <a:pPr/>
              <a:t>10</a:t>
            </a:fld>
            <a:endParaRPr lang="en-US" dirty="0"/>
          </a:p>
        </p:txBody>
      </p:sp>
    </p:spTree>
    <p:extLst>
      <p:ext uri="{BB962C8B-B14F-4D97-AF65-F5344CB8AC3E}">
        <p14:creationId xmlns:p14="http://schemas.microsoft.com/office/powerpoint/2010/main" val="1342337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TextEdit="1"/>
          </p:cNvSpPr>
          <p:nvPr>
            <p:ph type="sldImg"/>
          </p:nvPr>
        </p:nvSpPr>
        <p:spPr bwMode="auto">
          <a:xfrm>
            <a:off x="1141413" y="685800"/>
            <a:ext cx="4572000" cy="3429000"/>
          </a:xfrm>
          <a:noFill/>
          <a:ln>
            <a:solidFill>
              <a:srgbClr val="000000"/>
            </a:solidFill>
            <a:miter lim="800000"/>
            <a:headEnd/>
            <a:tailEnd/>
          </a:ln>
        </p:spPr>
      </p:sp>
      <p:sp>
        <p:nvSpPr>
          <p:cNvPr id="56322" name="Rectangle 3"/>
          <p:cNvSpPr>
            <a:spLocks noGrp="1"/>
          </p:cNvSpPr>
          <p:nvPr>
            <p:ph type="body" idx="1"/>
          </p:nvPr>
        </p:nvSpPr>
        <p:spPr bwMode="auto">
          <a:xfrm>
            <a:off x="915988" y="4343400"/>
            <a:ext cx="5026025" cy="4114800"/>
          </a:xfrm>
          <a:noFill/>
        </p:spPr>
        <p:txBody>
          <a:bodyPr wrap="square" lIns="89662" tIns="44832" rIns="89662" bIns="44832" numCol="1" anchor="t" anchorCtr="0" compatLnSpc="1">
            <a:prstTxWarp prst="textNoShape">
              <a:avLst/>
            </a:prstTxWarp>
          </a:bodyPr>
          <a:lstStyle/>
          <a:p>
            <a:endParaRPr lang="en-US" dirty="0"/>
          </a:p>
          <a:p>
            <a:endParaRPr lang="en-US" dirty="0"/>
          </a:p>
        </p:txBody>
      </p:sp>
    </p:spTree>
    <p:extLst>
      <p:ext uri="{BB962C8B-B14F-4D97-AF65-F5344CB8AC3E}">
        <p14:creationId xmlns:p14="http://schemas.microsoft.com/office/powerpoint/2010/main" val="1356684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B44DE3-BF42-45BB-9AB6-CF935A4714C9}" type="slidenum">
              <a:rPr lang="en-US">
                <a:solidFill>
                  <a:prstClr val="black"/>
                </a:solidFill>
              </a:rPr>
              <a:pPr/>
              <a:t>12</a:t>
            </a:fld>
            <a:endParaRPr lang="en-US" dirty="0">
              <a:solidFill>
                <a:prstClr val="black"/>
              </a:solidFill>
            </a:endParaRPr>
          </a:p>
        </p:txBody>
      </p:sp>
      <p:sp>
        <p:nvSpPr>
          <p:cNvPr id="564226" name="Rectangle 2"/>
          <p:cNvSpPr>
            <a:spLocks noGrp="1" noRot="1" noChangeAspect="1" noChangeArrowheads="1" noTextEdit="1"/>
          </p:cNvSpPr>
          <p:nvPr>
            <p:ph type="sldImg"/>
          </p:nvPr>
        </p:nvSpPr>
        <p:spPr>
          <a:ln/>
        </p:spPr>
      </p:sp>
      <p:sp>
        <p:nvSpPr>
          <p:cNvPr id="56422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962141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TextEdit="1"/>
          </p:cNvSpPr>
          <p:nvPr>
            <p:ph type="sldImg"/>
          </p:nvPr>
        </p:nvSpPr>
        <p:spPr bwMode="auto">
          <a:noFill/>
          <a:ln>
            <a:solidFill>
              <a:srgbClr val="000000"/>
            </a:solidFill>
            <a:miter lim="800000"/>
            <a:headEnd/>
            <a:tailEnd/>
          </a:ln>
        </p:spPr>
      </p:sp>
      <p:sp>
        <p:nvSpPr>
          <p:cNvPr id="89090"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954097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TextEdit="1"/>
          </p:cNvSpPr>
          <p:nvPr>
            <p:ph type="sldImg"/>
          </p:nvPr>
        </p:nvSpPr>
        <p:spPr bwMode="auto">
          <a:noFill/>
          <a:ln>
            <a:solidFill>
              <a:srgbClr val="000000"/>
            </a:solidFill>
            <a:miter lim="800000"/>
            <a:headEnd/>
            <a:tailEnd/>
          </a:ln>
        </p:spPr>
      </p:sp>
      <p:sp>
        <p:nvSpPr>
          <p:cNvPr id="105474"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49517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TextEdit="1"/>
          </p:cNvSpPr>
          <p:nvPr>
            <p:ph type="sldImg"/>
          </p:nvPr>
        </p:nvSpPr>
        <p:spPr bwMode="auto">
          <a:noFill/>
          <a:ln>
            <a:solidFill>
              <a:srgbClr val="000000"/>
            </a:solidFill>
            <a:miter lim="800000"/>
            <a:headEnd/>
            <a:tailEnd/>
          </a:ln>
        </p:spPr>
      </p:sp>
      <p:sp>
        <p:nvSpPr>
          <p:cNvPr id="109570"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746324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TextEdit="1"/>
          </p:cNvSpPr>
          <p:nvPr>
            <p:ph type="sldImg"/>
          </p:nvPr>
        </p:nvSpPr>
        <p:spPr bwMode="auto">
          <a:noFill/>
          <a:ln>
            <a:solidFill>
              <a:srgbClr val="000000"/>
            </a:solidFill>
            <a:miter lim="800000"/>
            <a:headEnd/>
            <a:tailEnd/>
          </a:ln>
        </p:spPr>
      </p:sp>
      <p:sp>
        <p:nvSpPr>
          <p:cNvPr id="107522"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824700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TextEdit="1"/>
          </p:cNvSpPr>
          <p:nvPr>
            <p:ph type="sldImg"/>
          </p:nvPr>
        </p:nvSpPr>
        <p:spPr bwMode="auto">
          <a:noFill/>
          <a:ln>
            <a:solidFill>
              <a:srgbClr val="000000"/>
            </a:solidFill>
            <a:miter lim="800000"/>
            <a:headEnd/>
            <a:tailEnd/>
          </a:ln>
        </p:spPr>
      </p:sp>
      <p:sp>
        <p:nvSpPr>
          <p:cNvPr id="111618"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873660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TextEdit="1"/>
          </p:cNvSpPr>
          <p:nvPr>
            <p:ph type="sldImg"/>
          </p:nvPr>
        </p:nvSpPr>
        <p:spPr bwMode="auto">
          <a:noFill/>
          <a:ln>
            <a:solidFill>
              <a:srgbClr val="000000"/>
            </a:solidFill>
            <a:miter lim="800000"/>
            <a:headEnd/>
            <a:tailEnd/>
          </a:ln>
        </p:spPr>
      </p:sp>
      <p:sp>
        <p:nvSpPr>
          <p:cNvPr id="113666"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70581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TextEdit="1"/>
          </p:cNvSpPr>
          <p:nvPr>
            <p:ph type="sldImg"/>
          </p:nvPr>
        </p:nvSpPr>
        <p:spPr bwMode="auto">
          <a:noFill/>
          <a:ln>
            <a:solidFill>
              <a:srgbClr val="000000"/>
            </a:solidFill>
            <a:miter lim="800000"/>
            <a:headEnd/>
            <a:tailEnd/>
          </a:ln>
        </p:spPr>
      </p:sp>
      <p:sp>
        <p:nvSpPr>
          <p:cNvPr id="117762"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796997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TextEdit="1"/>
          </p:cNvSpPr>
          <p:nvPr>
            <p:ph type="sldImg"/>
          </p:nvPr>
        </p:nvSpPr>
        <p:spPr bwMode="auto">
          <a:noFill/>
          <a:ln>
            <a:solidFill>
              <a:srgbClr val="000000"/>
            </a:solidFill>
            <a:miter lim="800000"/>
            <a:headEnd/>
            <a:tailEnd/>
          </a:ln>
        </p:spPr>
      </p:sp>
      <p:sp>
        <p:nvSpPr>
          <p:cNvPr id="115714"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631487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2E6DEEC5-530F-4DCE-B251-AC9EDB96C58D}" type="slidenum">
              <a:rPr lang="en-US" smtClean="0"/>
              <a:pPr/>
              <a:t>24</a:t>
            </a:fld>
            <a:endParaRPr lang="en-US"/>
          </a:p>
        </p:txBody>
      </p:sp>
      <p:sp>
        <p:nvSpPr>
          <p:cNvPr id="94210" name="Rectangle 2"/>
          <p:cNvSpPr>
            <a:spLocks noGrp="1" noRot="1" noChangeAspect="1" noChangeArrowheads="1" noTextEdit="1"/>
          </p:cNvSpPr>
          <p:nvPr>
            <p:ph type="sldImg"/>
          </p:nvPr>
        </p:nvSpPr>
        <p:spPr>
          <a:xfrm>
            <a:off x="1154113" y="690563"/>
            <a:ext cx="4554537" cy="3416300"/>
          </a:xfrm>
          <a:ln/>
        </p:spPr>
      </p:sp>
      <p:sp>
        <p:nvSpPr>
          <p:cNvPr id="94211" name="Rectangle 3"/>
          <p:cNvSpPr>
            <a:spLocks noGrp="1" noChangeArrowheads="1"/>
          </p:cNvSpPr>
          <p:nvPr>
            <p:ph type="body" idx="1"/>
          </p:nvPr>
        </p:nvSpPr>
        <p:spPr>
          <a:xfrm>
            <a:off x="913772" y="4343716"/>
            <a:ext cx="5030456" cy="4115430"/>
          </a:xfrm>
          <a:noFill/>
          <a:ln/>
        </p:spPr>
        <p:txBody>
          <a:bodyPr/>
          <a:lstStyle/>
          <a:p>
            <a:pPr eaLnBrk="1" hangingPunct="1"/>
            <a:r>
              <a:rPr lang="en-US" sz="2000" b="1"/>
              <a:t>Recorder:</a:t>
            </a:r>
            <a:r>
              <a:rPr lang="en-US" sz="1600"/>
              <a:t>  This slide highlights specific areas on the cover page of the OSR/PSR.  During your review of a record, you can highlight important aspects of an officer’s career by marking the record as has been done on this sample record.  The cover page will be projected on screen one in the tank, leaving the remaining screens for fitness report summaries.  </a:t>
            </a:r>
          </a:p>
          <a:p>
            <a:pPr eaLnBrk="1" hangingPunct="1"/>
            <a:endParaRPr lang="en-US" sz="1600"/>
          </a:p>
          <a:p>
            <a:pPr eaLnBrk="1" hangingPunct="1"/>
            <a:r>
              <a:rPr lang="en-US" sz="1600"/>
              <a:t>On this cover page, you can see examples of first </a:t>
            </a:r>
            <a:r>
              <a:rPr lang="en-US" sz="1600">
                <a:solidFill>
                  <a:schemeClr val="accent2"/>
                </a:solidFill>
              </a:rPr>
              <a:t>and</a:t>
            </a:r>
            <a:r>
              <a:rPr lang="en-US" sz="1600"/>
              <a:t> second</a:t>
            </a:r>
            <a:r>
              <a:rPr lang="en-US" sz="1600">
                <a:solidFill>
                  <a:schemeClr val="hlink"/>
                </a:solidFill>
              </a:rPr>
              <a:t>,</a:t>
            </a:r>
            <a:r>
              <a:rPr lang="en-US" sz="1600"/>
              <a:t> </a:t>
            </a:r>
            <a:r>
              <a:rPr lang="en-US" sz="1600">
                <a:solidFill>
                  <a:schemeClr val="hlink"/>
                </a:solidFill>
              </a:rPr>
              <a:t>and third</a:t>
            </a:r>
            <a:r>
              <a:rPr lang="en-US" sz="1600"/>
              <a:t> reviewer comments as indicated by the different colors associated with their reviews.  The marks in the </a:t>
            </a:r>
            <a:r>
              <a:rPr lang="en-US" sz="1600">
                <a:solidFill>
                  <a:schemeClr val="hlink"/>
                </a:solidFill>
              </a:rPr>
              <a:t>right</a:t>
            </a:r>
            <a:r>
              <a:rPr lang="en-US" sz="1600"/>
              <a:t> </a:t>
            </a:r>
            <a:r>
              <a:rPr lang="en-US" sz="1600">
                <a:solidFill>
                  <a:schemeClr val="accent2"/>
                </a:solidFill>
              </a:rPr>
              <a:t>top</a:t>
            </a:r>
            <a:r>
              <a:rPr lang="en-US" sz="1600"/>
              <a:t> margin of the brief sheet identify the reviewer number and their grade.  Also displayed in the block above the special qualifications section are various stamps used to highlight an officers record.  These stamps are placed on the cover page by NPC, not by the recorders.</a:t>
            </a:r>
          </a:p>
          <a:p>
            <a:pPr eaLnBrk="1" hangingPunct="1"/>
            <a:endParaRPr lang="en-US" sz="1600"/>
          </a:p>
          <a:p>
            <a:pPr eaLnBrk="1" hangingPunct="1"/>
            <a:endParaRPr lang="en-US"/>
          </a:p>
        </p:txBody>
      </p:sp>
    </p:spTree>
    <p:extLst>
      <p:ext uri="{BB962C8B-B14F-4D97-AF65-F5344CB8AC3E}">
        <p14:creationId xmlns:p14="http://schemas.microsoft.com/office/powerpoint/2010/main" val="1330988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TextEdit="1"/>
          </p:cNvSpPr>
          <p:nvPr>
            <p:ph type="sldImg"/>
          </p:nvPr>
        </p:nvSpPr>
        <p:spPr bwMode="auto">
          <a:xfrm>
            <a:off x="1141413" y="685800"/>
            <a:ext cx="4572000" cy="3429000"/>
          </a:xfrm>
          <a:noFill/>
          <a:ln>
            <a:solidFill>
              <a:srgbClr val="000000"/>
            </a:solidFill>
            <a:miter lim="800000"/>
            <a:headEnd/>
            <a:tailEnd/>
          </a:ln>
        </p:spPr>
      </p:sp>
      <p:sp>
        <p:nvSpPr>
          <p:cNvPr id="154626"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742136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TextEdit="1"/>
          </p:cNvSpPr>
          <p:nvPr>
            <p:ph type="sldImg"/>
          </p:nvPr>
        </p:nvSpPr>
        <p:spPr bwMode="auto">
          <a:noFill/>
          <a:ln>
            <a:solidFill>
              <a:srgbClr val="000000"/>
            </a:solidFill>
            <a:miter lim="800000"/>
            <a:headEnd/>
            <a:tailEnd/>
          </a:ln>
        </p:spPr>
      </p:sp>
      <p:sp>
        <p:nvSpPr>
          <p:cNvPr id="160770"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707834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TextEdit="1"/>
          </p:cNvSpPr>
          <p:nvPr>
            <p:ph type="sldImg"/>
          </p:nvPr>
        </p:nvSpPr>
        <p:spPr bwMode="auto">
          <a:noFill/>
          <a:ln>
            <a:solidFill>
              <a:srgbClr val="000000"/>
            </a:solidFill>
            <a:miter lim="800000"/>
            <a:headEnd/>
            <a:tailEnd/>
          </a:ln>
        </p:spPr>
      </p:sp>
      <p:sp>
        <p:nvSpPr>
          <p:cNvPr id="162818"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6609577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TextEdit="1"/>
          </p:cNvSpPr>
          <p:nvPr>
            <p:ph type="sldImg"/>
          </p:nvPr>
        </p:nvSpPr>
        <p:spPr bwMode="auto">
          <a:noFill/>
          <a:ln>
            <a:solidFill>
              <a:srgbClr val="000000"/>
            </a:solidFill>
            <a:miter lim="800000"/>
            <a:headEnd/>
            <a:tailEnd/>
          </a:ln>
        </p:spPr>
      </p:sp>
      <p:sp>
        <p:nvSpPr>
          <p:cNvPr id="164866"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5764054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TextEdit="1"/>
          </p:cNvSpPr>
          <p:nvPr>
            <p:ph type="sldImg"/>
          </p:nvPr>
        </p:nvSpPr>
        <p:spPr bwMode="auto">
          <a:noFill/>
          <a:ln>
            <a:solidFill>
              <a:srgbClr val="000000"/>
            </a:solidFill>
            <a:miter lim="800000"/>
            <a:headEnd/>
            <a:tailEnd/>
          </a:ln>
        </p:spPr>
      </p:sp>
      <p:sp>
        <p:nvSpPr>
          <p:cNvPr id="166914"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47817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TextEdit="1"/>
          </p:cNvSpPr>
          <p:nvPr>
            <p:ph type="sldImg"/>
          </p:nvPr>
        </p:nvSpPr>
        <p:spPr bwMode="auto">
          <a:noFill/>
          <a:ln>
            <a:solidFill>
              <a:srgbClr val="000000"/>
            </a:solidFill>
            <a:miter lim="800000"/>
            <a:headEnd/>
            <a:tailEnd/>
          </a:ln>
        </p:spPr>
      </p:sp>
      <p:sp>
        <p:nvSpPr>
          <p:cNvPr id="168962"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232102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C15B7152-32A8-477C-B1CE-538DBE78A7D1}" type="slidenum">
              <a:rPr lang="en-US" smtClean="0">
                <a:solidFill>
                  <a:prstClr val="black"/>
                </a:solidFill>
                <a:latin typeface="Calibri"/>
              </a:rPr>
              <a:pPr/>
              <a:t>35</a:t>
            </a:fld>
            <a:endParaRPr lang="en-US">
              <a:solidFill>
                <a:prstClr val="black"/>
              </a:solidFill>
              <a:latin typeface="Calibri"/>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08326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TextEdit="1"/>
          </p:cNvSpPr>
          <p:nvPr>
            <p:ph type="sldImg"/>
          </p:nvPr>
        </p:nvSpPr>
        <p:spPr bwMode="auto">
          <a:xfrm>
            <a:off x="1141413" y="685800"/>
            <a:ext cx="4572000" cy="3429000"/>
          </a:xfrm>
          <a:noFill/>
          <a:ln>
            <a:solidFill>
              <a:srgbClr val="000000"/>
            </a:solidFill>
            <a:miter lim="800000"/>
            <a:headEnd/>
            <a:tailEnd/>
          </a:ln>
        </p:spPr>
      </p:sp>
      <p:sp>
        <p:nvSpPr>
          <p:cNvPr id="154626"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9777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4E390F-DA86-4837-A5B7-F91D56801FE5}" type="slidenum">
              <a:rPr lang="en-US"/>
              <a:pPr/>
              <a:t>40</a:t>
            </a:fld>
            <a:endParaRPr lang="en-US"/>
          </a:p>
        </p:txBody>
      </p:sp>
      <p:sp>
        <p:nvSpPr>
          <p:cNvPr id="466946" name="Rectangle 2"/>
          <p:cNvSpPr>
            <a:spLocks noGrp="1" noRot="1" noChangeAspect="1" noChangeArrowheads="1" noTextEdit="1"/>
          </p:cNvSpPr>
          <p:nvPr>
            <p:ph type="sldImg"/>
          </p:nvPr>
        </p:nvSpPr>
        <p:spPr>
          <a:ln/>
        </p:spPr>
      </p:sp>
      <p:sp>
        <p:nvSpPr>
          <p:cNvPr id="466947" name="Rectangle 3"/>
          <p:cNvSpPr>
            <a:spLocks noGrp="1" noChangeArrowheads="1"/>
          </p:cNvSpPr>
          <p:nvPr>
            <p:ph type="body" idx="1"/>
          </p:nvPr>
        </p:nvSpPr>
        <p:spPr>
          <a:xfrm>
            <a:off x="913772" y="4343716"/>
            <a:ext cx="5030456" cy="4113855"/>
          </a:xfrm>
        </p:spPr>
        <p:txBody>
          <a:bodyPr/>
          <a:lstStyle/>
          <a:p>
            <a:r>
              <a:rPr lang="en-US" dirty="0" err="1"/>
              <a:t>DoD</a:t>
            </a:r>
            <a:r>
              <a:rPr lang="en-US" dirty="0"/>
              <a:t> requires that officers in all the services be similarly treated.</a:t>
            </a:r>
          </a:p>
          <a:p>
            <a:endParaRPr lang="en-US" dirty="0"/>
          </a:p>
          <a:p>
            <a:r>
              <a:rPr lang="en-US" dirty="0"/>
              <a:t>On the left hand side of the slide you see promotion opportunity for all officers (actually, </a:t>
            </a:r>
            <a:r>
              <a:rPr lang="en-US" dirty="0" err="1"/>
              <a:t>DoD</a:t>
            </a:r>
            <a:r>
              <a:rPr lang="en-US" dirty="0"/>
              <a:t> only specifies LCDR and above)  </a:t>
            </a:r>
          </a:p>
          <a:p>
            <a:r>
              <a:rPr lang="en-US" dirty="0"/>
              <a:t>The FY01 opportunity for URL CAPT was 57%.  </a:t>
            </a:r>
          </a:p>
          <a:p>
            <a:r>
              <a:rPr lang="en-US" dirty="0"/>
              <a:t>The FY01 opportunity for URL CDR was 70%. </a:t>
            </a:r>
          </a:p>
          <a:p>
            <a:r>
              <a:rPr lang="en-US" dirty="0"/>
              <a:t>The FY01 opportunity for URL LCDR was 85%.  </a:t>
            </a:r>
          </a:p>
          <a:p>
            <a:endParaRPr lang="en-US" dirty="0"/>
          </a:p>
          <a:p>
            <a:r>
              <a:rPr lang="en-US" dirty="0"/>
              <a:t>On the right side the flow points or the promotion timing that should be followed by all the services are listed.</a:t>
            </a:r>
          </a:p>
          <a:p>
            <a:r>
              <a:rPr lang="en-US" dirty="0"/>
              <a:t>The FY01 CAPT flow point was 21-04</a:t>
            </a:r>
          </a:p>
          <a:p>
            <a:r>
              <a:rPr lang="en-US" dirty="0"/>
              <a:t>The FY01 CDR flow point was 15-07</a:t>
            </a:r>
          </a:p>
          <a:p>
            <a:r>
              <a:rPr lang="en-US" dirty="0"/>
              <a:t>The FY01 LCDR flow point was 10-03</a:t>
            </a:r>
          </a:p>
          <a:p>
            <a:r>
              <a:rPr lang="en-US" dirty="0"/>
              <a:t>The Navy promotes officers earlier than some of the other services.</a:t>
            </a:r>
          </a:p>
          <a:p>
            <a:endParaRPr lang="en-US" dirty="0"/>
          </a:p>
          <a:p>
            <a:r>
              <a:rPr lang="en-US" dirty="0"/>
              <a:t>AFQ means “all full qualified”.  That is, all officers that are fully qualified for promotion whether in, or above, the promotion zone may be selected for promotion.</a:t>
            </a:r>
          </a:p>
          <a:p>
            <a:endParaRPr lang="en-US" dirty="0"/>
          </a:p>
        </p:txBody>
      </p:sp>
    </p:spTree>
    <p:extLst>
      <p:ext uri="{BB962C8B-B14F-4D97-AF65-F5344CB8AC3E}">
        <p14:creationId xmlns:p14="http://schemas.microsoft.com/office/powerpoint/2010/main" val="17432119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615AE9E6-11BC-40C8-9028-E9E8F65B7834}" type="slidenum">
              <a:rPr lang="en-US" smtClean="0"/>
              <a:pPr/>
              <a:t>43</a:t>
            </a:fld>
            <a:endParaRPr lang="en-US"/>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xfrm>
            <a:off x="913772" y="4343716"/>
            <a:ext cx="5030456" cy="4113855"/>
          </a:xfrm>
          <a:noFill/>
          <a:ln/>
        </p:spPr>
        <p:txBody>
          <a:bodyPr/>
          <a:lstStyle/>
          <a:p>
            <a:pPr eaLnBrk="1" hangingPunct="1"/>
            <a:endParaRPr lang="en-US"/>
          </a:p>
        </p:txBody>
      </p:sp>
    </p:spTree>
    <p:extLst>
      <p:ext uri="{BB962C8B-B14F-4D97-AF65-F5344CB8AC3E}">
        <p14:creationId xmlns:p14="http://schemas.microsoft.com/office/powerpoint/2010/main" val="445031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latin typeface="Lucida Sans Unicode"/>
            </a:endParaRPr>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a:solidFill>
                  <a:prstClr val="black"/>
                </a:solidFill>
                <a:latin typeface="Arial" pitchFamily="34" charset="0"/>
                <a:ea typeface="ＭＳ Ｐゴシック" pitchFamily="-84" charset="-128"/>
                <a:cs typeface="ＭＳ Ｐゴシック" charset="0"/>
              </a:endParaRPr>
            </a:p>
          </p:txBody>
        </p:sp>
        <p:sp>
          <p:nvSpPr>
            <p:cNvPr id="7" name="Freeform 18"/>
            <p:cNvSpPr>
              <a:spLocks/>
            </p:cNvSpPr>
            <p:nvPr/>
          </p:nvSpPr>
          <p:spPr bwMode="auto">
            <a:xfrm>
              <a:off x="35926" y="5135025"/>
              <a:ext cx="9108074" cy="838869"/>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a:lstStyle/>
            <a:p>
              <a:pPr eaLnBrk="0" fontAlgn="base" hangingPunct="0">
                <a:spcBef>
                  <a:spcPct val="0"/>
                </a:spcBef>
                <a:spcAft>
                  <a:spcPct val="0"/>
                </a:spcAft>
              </a:pPr>
              <a:endParaRPr lang="en-US">
                <a:solidFill>
                  <a:prstClr val="black"/>
                </a:solidFill>
                <a:latin typeface="Arial" charset="0"/>
                <a:ea typeface="ＭＳ Ｐゴシック" charset="0"/>
                <a:cs typeface="ＭＳ Ｐゴシック" charset="0"/>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latin typeface="Lucida Sans Unicode"/>
              </a:endParaRPr>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solidFill>
                <a:srgbClr val="2DA2BF">
                  <a:tint val="20000"/>
                </a:srgbClr>
              </a:solidFill>
            </a:endParaRPr>
          </a:p>
        </p:txBody>
      </p:sp>
      <p:sp>
        <p:nvSpPr>
          <p:cNvPr id="13" name="Slide Number Placeholder 26"/>
          <p:cNvSpPr>
            <a:spLocks noGrp="1"/>
          </p:cNvSpPr>
          <p:nvPr>
            <p:ph type="sldNum" sz="quarter" idx="12"/>
          </p:nvPr>
        </p:nvSpPr>
        <p:spPr/>
        <p:txBody>
          <a:bodyPr/>
          <a:lstStyle>
            <a:lvl1pPr>
              <a:defRPr>
                <a:solidFill>
                  <a:srgbClr val="FFFFFF"/>
                </a:solidFill>
              </a:defRPr>
            </a:lvl1pPr>
          </a:lstStyle>
          <a:p>
            <a:fld id="{D24847EC-56BE-444E-BBDF-AB3D283740A7}" type="slidenum">
              <a:rPr lang="en-US"/>
              <a:pPr/>
              <a:t>‹#›</a:t>
            </a:fld>
            <a:endParaRPr lang="en-US"/>
          </a:p>
        </p:txBody>
      </p:sp>
    </p:spTree>
    <p:extLst>
      <p:ext uri="{BB962C8B-B14F-4D97-AF65-F5344CB8AC3E}">
        <p14:creationId xmlns:p14="http://schemas.microsoft.com/office/powerpoint/2010/main" val="4265543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4"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fld id="{BB2D8C26-25C3-C84D-B822-4B9B74C8E1C6}"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09937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a:spLocks noChangeArrowheads="1"/>
          </p:cNvSpPr>
          <p:nvPr/>
        </p:nvSpPr>
        <p:spPr bwMode="auto">
          <a:xfrm>
            <a:off x="3636963" y="3005138"/>
            <a:ext cx="182562" cy="228600"/>
          </a:xfrm>
          <a:prstGeom prst="chevron">
            <a:avLst>
              <a:gd name="adj" fmla="val 50000"/>
            </a:avLst>
          </a:prstGeom>
          <a:gradFill rotWithShape="1">
            <a:gsLst>
              <a:gs pos="0">
                <a:srgbClr val="1389A6"/>
              </a:gs>
              <a:gs pos="72000">
                <a:srgbClr val="50B8DA"/>
              </a:gs>
              <a:gs pos="100000">
                <a:srgbClr val="7FC4DD"/>
              </a:gs>
            </a:gsLst>
            <a:lin ang="16200000"/>
          </a:gradFill>
          <a:ln w="3175" cap="rnd">
            <a:solidFill>
              <a:srgbClr val="1E768C"/>
            </a:solidFill>
            <a:miter lim="800000"/>
            <a:headEnd/>
            <a:tailEnd/>
          </a:ln>
          <a:effectLst>
            <a:outerShdw blurRad="50800" dist="26940" dir="5400000" rotWithShape="0">
              <a:srgbClr val="000000">
                <a:alpha val="45999"/>
              </a:srgbClr>
            </a:outerShdw>
          </a:effectLst>
        </p:spPr>
        <p:txBody>
          <a:bodyPr anchor="ctr"/>
          <a:lstStyle/>
          <a:p>
            <a:pPr fontAlgn="base">
              <a:spcBef>
                <a:spcPct val="0"/>
              </a:spcBef>
              <a:spcAft>
                <a:spcPct val="0"/>
              </a:spcAft>
              <a:defRPr/>
            </a:pPr>
            <a:endParaRPr lang="en-US">
              <a:solidFill>
                <a:prstClr val="white"/>
              </a:solidFill>
              <a:latin typeface="Lucida Sans Unicode"/>
              <a:ea typeface="ＭＳ Ｐゴシック" charset="0"/>
              <a:cs typeface="ＭＳ Ｐゴシック" charset="0"/>
            </a:endParaRPr>
          </a:p>
        </p:txBody>
      </p:sp>
      <p:sp>
        <p:nvSpPr>
          <p:cNvPr id="5" name="Chevron 4"/>
          <p:cNvSpPr>
            <a:spLocks noChangeArrowheads="1"/>
          </p:cNvSpPr>
          <p:nvPr/>
        </p:nvSpPr>
        <p:spPr bwMode="auto">
          <a:xfrm>
            <a:off x="3449638" y="3005138"/>
            <a:ext cx="184150" cy="228600"/>
          </a:xfrm>
          <a:prstGeom prst="chevron">
            <a:avLst>
              <a:gd name="adj" fmla="val 50000"/>
            </a:avLst>
          </a:prstGeom>
          <a:gradFill rotWithShape="1">
            <a:gsLst>
              <a:gs pos="0">
                <a:srgbClr val="1389A6"/>
              </a:gs>
              <a:gs pos="72000">
                <a:srgbClr val="50B8DA"/>
              </a:gs>
              <a:gs pos="100000">
                <a:srgbClr val="7FC4DD"/>
              </a:gs>
            </a:gsLst>
            <a:lin ang="16200000"/>
          </a:gradFill>
          <a:ln w="3175" cap="rnd">
            <a:solidFill>
              <a:srgbClr val="1E768C"/>
            </a:solidFill>
            <a:miter lim="800000"/>
            <a:headEnd/>
            <a:tailEnd/>
          </a:ln>
          <a:effectLst>
            <a:outerShdw blurRad="50800" dist="26940" dir="5400000" rotWithShape="0">
              <a:srgbClr val="000000">
                <a:alpha val="45999"/>
              </a:srgbClr>
            </a:outerShdw>
          </a:effectLst>
        </p:spPr>
        <p:txBody>
          <a:bodyPr anchor="ctr"/>
          <a:lstStyle/>
          <a:p>
            <a:pPr fontAlgn="base">
              <a:spcBef>
                <a:spcPct val="0"/>
              </a:spcBef>
              <a:spcAft>
                <a:spcPct val="0"/>
              </a:spcAft>
              <a:defRPr/>
            </a:pPr>
            <a:endParaRPr lang="en-US">
              <a:solidFill>
                <a:prstClr val="white"/>
              </a:solidFill>
              <a:latin typeface="Lucida Sans Unicode"/>
              <a:ea typeface="ＭＳ Ｐゴシック" charset="0"/>
              <a:cs typeface="ＭＳ Ｐゴシック" charset="0"/>
            </a:endParaRPr>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a:solidFill>
                <a:prstClr val="white"/>
              </a:solidFill>
            </a:endParaRPr>
          </a:p>
        </p:txBody>
      </p:sp>
      <p:sp>
        <p:nvSpPr>
          <p:cNvPr id="7" name="Footer Placeholder 4"/>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8" name="Slide Number Placeholder 5"/>
          <p:cNvSpPr>
            <a:spLocks noGrp="1"/>
          </p:cNvSpPr>
          <p:nvPr>
            <p:ph type="sldNum" sz="quarter" idx="12"/>
          </p:nvPr>
        </p:nvSpPr>
        <p:spPr/>
        <p:txBody>
          <a:bodyPr/>
          <a:lstStyle>
            <a:lvl1pPr>
              <a:defRPr/>
            </a:lvl1pPr>
          </a:lstStyle>
          <a:p>
            <a:fld id="{F62837C9-497D-B440-A17B-E238F608FD27}" type="slidenum">
              <a:rPr lang="en-US">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9905338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5" name="Date Placeholder 4"/>
          <p:cNvSpPr>
            <a:spLocks noGrp="1"/>
          </p:cNvSpPr>
          <p:nvPr>
            <p:ph type="dt" sz="half" idx="10"/>
          </p:nvPr>
        </p:nvSpPr>
        <p:spPr/>
        <p:txBody>
          <a:bodyPr/>
          <a:lstStyle>
            <a:lvl1pPr>
              <a:defRPr/>
            </a:lvl1pPr>
            <a:extLst/>
          </a:lstStyle>
          <a:p>
            <a:pPr>
              <a:defRPr/>
            </a:pPr>
            <a:endParaRPr lang="en-US">
              <a:solidFill>
                <a:prstClr val="white"/>
              </a:solidFill>
            </a:endParaRPr>
          </a:p>
        </p:txBody>
      </p:sp>
      <p:sp>
        <p:nvSpPr>
          <p:cNvPr id="6" name="Footer Placeholder 5"/>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lvl1pPr>
              <a:defRPr/>
            </a:lvl1pPr>
          </a:lstStyle>
          <a:p>
            <a:fld id="{939BA008-1525-624C-9ABF-0A35BE6278FC}" type="slidenum">
              <a:rPr lang="en-US">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44554894"/>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extLst/>
          </a:lstStyle>
          <a:p>
            <a:pPr>
              <a:defRPr/>
            </a:pPr>
            <a:endParaRPr lang="en-US">
              <a:solidFill>
                <a:prstClr val="black"/>
              </a:solidFill>
            </a:endParaRPr>
          </a:p>
        </p:txBody>
      </p:sp>
      <p:sp>
        <p:nvSpPr>
          <p:cNvPr id="8" name="Footer Placeholder 7"/>
          <p:cNvSpPr>
            <a:spLocks noGrp="1"/>
          </p:cNvSpPr>
          <p:nvPr>
            <p:ph type="ftr" sz="quarter" idx="11"/>
          </p:nvPr>
        </p:nvSpPr>
        <p:spPr/>
        <p:txBody>
          <a:bodyPr/>
          <a:lstStyle>
            <a:lvl1pPr>
              <a:defRPr/>
            </a:lvl1pPr>
            <a:extLst/>
          </a:lstStyle>
          <a:p>
            <a:pPr>
              <a:defRPr/>
            </a:pPr>
            <a:endParaRPr lang="en-US">
              <a:solidFill>
                <a:prstClr val="black"/>
              </a:solidFill>
            </a:endParaRPr>
          </a:p>
        </p:txBody>
      </p:sp>
      <p:sp>
        <p:nvSpPr>
          <p:cNvPr id="9" name="Slide Number Placeholder 8"/>
          <p:cNvSpPr>
            <a:spLocks noGrp="1"/>
          </p:cNvSpPr>
          <p:nvPr>
            <p:ph type="sldNum" sz="quarter" idx="12"/>
          </p:nvPr>
        </p:nvSpPr>
        <p:spPr/>
        <p:txBody>
          <a:bodyPr/>
          <a:lstStyle>
            <a:lvl1pPr>
              <a:defRPr/>
            </a:lvl1pPr>
          </a:lstStyle>
          <a:p>
            <a:fld id="{7BB8A878-6555-2143-887B-1160E559B8FA}"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49537026"/>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3" name="Date Placeholder 2"/>
          <p:cNvSpPr>
            <a:spLocks noGrp="1"/>
          </p:cNvSpPr>
          <p:nvPr>
            <p:ph type="dt" sz="half" idx="10"/>
          </p:nvPr>
        </p:nvSpPr>
        <p:spPr/>
        <p:txBody>
          <a:bodyPr/>
          <a:lstStyle>
            <a:lvl1pPr>
              <a:defRPr/>
            </a:lvl1pPr>
            <a:extLst/>
          </a:lstStyle>
          <a:p>
            <a:pPr>
              <a:defRPr/>
            </a:pPr>
            <a:endParaRPr lang="en-US">
              <a:solidFill>
                <a:prstClr val="white"/>
              </a:solidFill>
            </a:endParaRPr>
          </a:p>
        </p:txBody>
      </p:sp>
      <p:sp>
        <p:nvSpPr>
          <p:cNvPr id="4" name="Footer Placeholder 3"/>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5" name="Slide Number Placeholder 4"/>
          <p:cNvSpPr>
            <a:spLocks noGrp="1"/>
          </p:cNvSpPr>
          <p:nvPr>
            <p:ph type="sldNum" sz="quarter" idx="12"/>
          </p:nvPr>
        </p:nvSpPr>
        <p:spPr/>
        <p:txBody>
          <a:bodyPr/>
          <a:lstStyle>
            <a:lvl1pPr>
              <a:defRPr/>
            </a:lvl1pPr>
          </a:lstStyle>
          <a:p>
            <a:fld id="{48F0068F-616E-BE4C-96A7-796A34E3DC9F}" type="slidenum">
              <a:rPr lang="en-US">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8481342"/>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3"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4" name="Slide Number Placeholder 17"/>
          <p:cNvSpPr>
            <a:spLocks noGrp="1"/>
          </p:cNvSpPr>
          <p:nvPr>
            <p:ph type="sldNum" sz="quarter" idx="12"/>
          </p:nvPr>
        </p:nvSpPr>
        <p:spPr/>
        <p:txBody>
          <a:bodyPr/>
          <a:lstStyle>
            <a:lvl1pPr>
              <a:defRPr/>
            </a:lvl1pPr>
          </a:lstStyle>
          <a:p>
            <a:fld id="{680D36BC-363E-054C-9351-2B586F8E56D4}"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31509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extLst/>
          </a:lstStyle>
          <a:p>
            <a:pPr>
              <a:defRPr/>
            </a:pPr>
            <a:endParaRPr lang="en-US">
              <a:solidFill>
                <a:prstClr val="black"/>
              </a:solidFill>
            </a:endParaRPr>
          </a:p>
        </p:txBody>
      </p:sp>
      <p:sp>
        <p:nvSpPr>
          <p:cNvPr id="6" name="Footer Placeholder 5"/>
          <p:cNvSpPr>
            <a:spLocks noGrp="1"/>
          </p:cNvSpPr>
          <p:nvPr>
            <p:ph type="ftr" sz="quarter" idx="11"/>
          </p:nvPr>
        </p:nvSpPr>
        <p:spPr/>
        <p:txBody>
          <a:bodyPr/>
          <a:lstStyle>
            <a:lvl1pPr>
              <a:defRPr/>
            </a:lvl1pPr>
            <a:extLst/>
          </a:lstStyle>
          <a:p>
            <a:pPr>
              <a:defRPr/>
            </a:pPr>
            <a:endParaRPr lang="en-US">
              <a:solidFill>
                <a:prstClr val="black"/>
              </a:solidFill>
            </a:endParaRPr>
          </a:p>
        </p:txBody>
      </p:sp>
      <p:sp>
        <p:nvSpPr>
          <p:cNvPr id="7" name="Slide Number Placeholder 6"/>
          <p:cNvSpPr>
            <a:spLocks noGrp="1"/>
          </p:cNvSpPr>
          <p:nvPr>
            <p:ph type="sldNum" sz="quarter" idx="12"/>
          </p:nvPr>
        </p:nvSpPr>
        <p:spPr/>
        <p:txBody>
          <a:bodyPr/>
          <a:lstStyle>
            <a:lvl1pPr>
              <a:defRPr/>
            </a:lvl1pPr>
          </a:lstStyle>
          <a:p>
            <a:fld id="{C621A526-686A-7641-A60D-951B1C042441}"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2836654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a:solidFill>
                <a:prstClr val="white"/>
              </a:solidFill>
              <a:latin typeface="Arial" pitchFamily="34" charset="0"/>
              <a:ea typeface="ＭＳ Ｐゴシック" pitchFamily="-84" charset="-128"/>
              <a:cs typeface="ＭＳ Ｐゴシック" charset="0"/>
            </a:endParaRPr>
          </a:p>
        </p:txBody>
      </p:sp>
      <p:sp>
        <p:nvSpPr>
          <p:cNvPr id="6" name="Freeform 15"/>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a:lstStyle/>
          <a:p>
            <a:pPr eaLnBrk="0" fontAlgn="base" hangingPunct="0">
              <a:spcBef>
                <a:spcPct val="0"/>
              </a:spcBef>
              <a:spcAft>
                <a:spcPct val="0"/>
              </a:spcAft>
            </a:pPr>
            <a:endParaRPr lang="en-US">
              <a:solidFill>
                <a:prstClr val="white"/>
              </a:solidFill>
              <a:latin typeface="Arial" charset="0"/>
              <a:ea typeface="ＭＳ Ｐゴシック" charset="0"/>
              <a:cs typeface="ＭＳ Ｐゴシック" charset="0"/>
            </a:endParaRPr>
          </a:p>
        </p:txBody>
      </p:sp>
      <p:sp>
        <p:nvSpPr>
          <p:cNvPr id="7" name="Right Triangle 6"/>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latin typeface="Lucida Sans Unicode"/>
            </a:endParaRPr>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a:spLocks noChangeArrowheads="1"/>
          </p:cNvSpPr>
          <p:nvPr/>
        </p:nvSpPr>
        <p:spPr bwMode="auto">
          <a:xfrm>
            <a:off x="8664575" y="4987925"/>
            <a:ext cx="182563" cy="228600"/>
          </a:xfrm>
          <a:prstGeom prst="chevron">
            <a:avLst>
              <a:gd name="adj" fmla="val 50000"/>
            </a:avLst>
          </a:prstGeom>
          <a:gradFill rotWithShape="1">
            <a:gsLst>
              <a:gs pos="0">
                <a:srgbClr val="1389A6"/>
              </a:gs>
              <a:gs pos="72000">
                <a:srgbClr val="50B8DA"/>
              </a:gs>
              <a:gs pos="100000">
                <a:srgbClr val="7FC4DD"/>
              </a:gs>
            </a:gsLst>
            <a:lin ang="16200000"/>
          </a:gradFill>
          <a:ln w="3175" cap="rnd">
            <a:solidFill>
              <a:srgbClr val="1E768C"/>
            </a:solidFill>
            <a:miter lim="800000"/>
            <a:headEnd/>
            <a:tailEnd/>
          </a:ln>
          <a:effectLst>
            <a:outerShdw blurRad="50800" dist="26940" dir="5400000" rotWithShape="0">
              <a:srgbClr val="000000">
                <a:alpha val="45999"/>
              </a:srgbClr>
            </a:outerShdw>
          </a:effectLst>
        </p:spPr>
        <p:txBody>
          <a:bodyPr anchor="ctr"/>
          <a:lstStyle/>
          <a:p>
            <a:pPr fontAlgn="base">
              <a:spcBef>
                <a:spcPct val="0"/>
              </a:spcBef>
              <a:spcAft>
                <a:spcPct val="0"/>
              </a:spcAft>
              <a:defRPr/>
            </a:pPr>
            <a:endParaRPr lang="en-US">
              <a:solidFill>
                <a:prstClr val="white"/>
              </a:solidFill>
              <a:latin typeface="Lucida Sans Unicode"/>
              <a:ea typeface="ＭＳ Ｐゴシック" charset="0"/>
              <a:cs typeface="ＭＳ Ｐゴシック" charset="0"/>
            </a:endParaRPr>
          </a:p>
        </p:txBody>
      </p:sp>
      <p:sp>
        <p:nvSpPr>
          <p:cNvPr id="10" name="Chevron 9"/>
          <p:cNvSpPr>
            <a:spLocks noChangeArrowheads="1"/>
          </p:cNvSpPr>
          <p:nvPr/>
        </p:nvSpPr>
        <p:spPr bwMode="auto">
          <a:xfrm>
            <a:off x="8477250" y="4987925"/>
            <a:ext cx="182563" cy="228600"/>
          </a:xfrm>
          <a:prstGeom prst="chevron">
            <a:avLst>
              <a:gd name="adj" fmla="val 50000"/>
            </a:avLst>
          </a:prstGeom>
          <a:gradFill rotWithShape="1">
            <a:gsLst>
              <a:gs pos="0">
                <a:srgbClr val="1389A6"/>
              </a:gs>
              <a:gs pos="72000">
                <a:srgbClr val="50B8DA"/>
              </a:gs>
              <a:gs pos="100000">
                <a:srgbClr val="7FC4DD"/>
              </a:gs>
            </a:gsLst>
            <a:lin ang="16200000"/>
          </a:gradFill>
          <a:ln w="3175" cap="rnd">
            <a:solidFill>
              <a:srgbClr val="1E768C"/>
            </a:solidFill>
            <a:miter lim="800000"/>
            <a:headEnd/>
            <a:tailEnd/>
          </a:ln>
          <a:effectLst>
            <a:outerShdw blurRad="50800" dist="26940" dir="5400000" rotWithShape="0">
              <a:srgbClr val="000000">
                <a:alpha val="45999"/>
              </a:srgbClr>
            </a:outerShdw>
          </a:effectLst>
        </p:spPr>
        <p:txBody>
          <a:bodyPr anchor="ctr"/>
          <a:lstStyle/>
          <a:p>
            <a:pPr fontAlgn="base">
              <a:spcBef>
                <a:spcPct val="0"/>
              </a:spcBef>
              <a:spcAft>
                <a:spcPct val="0"/>
              </a:spcAft>
              <a:defRPr/>
            </a:pPr>
            <a:endParaRPr lang="en-US">
              <a:solidFill>
                <a:prstClr val="white"/>
              </a:solidFill>
              <a:latin typeface="Lucida Sans Unicode"/>
              <a:ea typeface="ＭＳ Ｐゴシック" charset="0"/>
              <a:cs typeface="ＭＳ Ｐゴシック" charset="0"/>
            </a:endParaRPr>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US">
              <a:solidFill>
                <a:prstClr val="white"/>
              </a:solidFill>
            </a:endParaRPr>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solidFill>
                <a:prstClr val="white"/>
              </a:solidFill>
            </a:endParaRPr>
          </a:p>
        </p:txBody>
      </p:sp>
      <p:sp>
        <p:nvSpPr>
          <p:cNvPr id="13" name="Slide Number Placeholder 6"/>
          <p:cNvSpPr>
            <a:spLocks noGrp="1"/>
          </p:cNvSpPr>
          <p:nvPr>
            <p:ph type="sldNum" sz="quarter" idx="12"/>
          </p:nvPr>
        </p:nvSpPr>
        <p:spPr/>
        <p:txBody>
          <a:bodyPr/>
          <a:lstStyle>
            <a:lvl1pPr>
              <a:defRPr/>
            </a:lvl1pPr>
          </a:lstStyle>
          <a:p>
            <a:fld id="{77A61812-140D-ED46-8D45-20F8777A202E}" type="slidenum">
              <a:rPr lang="en-US">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2548151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fld id="{84514560-CBB7-6F42-86E4-F55FD3798180}"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6272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fld id="{C1E8F287-97EE-2C4C-8596-B7806814C550}"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46137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2734805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_Title_custom">
    <p:spTree>
      <p:nvGrpSpPr>
        <p:cNvPr id="1" name=""/>
        <p:cNvGrpSpPr/>
        <p:nvPr/>
      </p:nvGrpSpPr>
      <p:grpSpPr>
        <a:xfrm>
          <a:off x="0" y="0"/>
          <a:ext cx="0" cy="0"/>
          <a:chOff x="0" y="0"/>
          <a:chExt cx="0" cy="0"/>
        </a:xfrm>
      </p:grpSpPr>
      <p:sp>
        <p:nvSpPr>
          <p:cNvPr id="6" name="AutoShape 7"/>
          <p:cNvSpPr>
            <a:spLocks noChangeArrowheads="1"/>
          </p:cNvSpPr>
          <p:nvPr userDrawn="1"/>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endParaRPr lang="en-US">
              <a:solidFill>
                <a:prstClr val="black"/>
              </a:solidFill>
              <a:latin typeface="Calibri"/>
            </a:endParaRPr>
          </a:p>
        </p:txBody>
      </p:sp>
      <p:sp>
        <p:nvSpPr>
          <p:cNvPr id="9" name="Rectangle 8"/>
          <p:cNvSpPr/>
          <p:nvPr userDrawn="1"/>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0" name="Title 1"/>
          <p:cNvSpPr>
            <a:spLocks noGrp="1"/>
          </p:cNvSpPr>
          <p:nvPr>
            <p:ph type="title"/>
          </p:nvPr>
        </p:nvSpPr>
        <p:spPr>
          <a:xfrm>
            <a:off x="457200" y="2438400"/>
            <a:ext cx="8229600" cy="1143000"/>
          </a:xfrm>
        </p:spPr>
        <p:txBody>
          <a:bodyPr>
            <a:normAutofit/>
          </a:bodyPr>
          <a:lstStyle>
            <a:lvl1pPr>
              <a:defRPr sz="4800"/>
            </a:lvl1pPr>
          </a:lstStyle>
          <a:p>
            <a:r>
              <a:rPr lang="en-US" dirty="0"/>
              <a:t>Click to edit Master title style</a:t>
            </a:r>
          </a:p>
        </p:txBody>
      </p:sp>
      <p:sp>
        <p:nvSpPr>
          <p:cNvPr id="11" name="Slide Number Placeholder 5"/>
          <p:cNvSpPr>
            <a:spLocks noGrp="1"/>
          </p:cNvSpPr>
          <p:nvPr>
            <p:ph type="sldNum" sz="quarter" idx="12"/>
          </p:nvPr>
        </p:nvSpPr>
        <p:spPr>
          <a:xfrm>
            <a:off x="8534400" y="6324600"/>
            <a:ext cx="457200" cy="365125"/>
          </a:xfrm>
        </p:spPr>
        <p:txBody>
          <a:bodyPr/>
          <a:lstStyle/>
          <a:p>
            <a:fld id="{0CA5A7A3-4F0E-40F6-B762-78FFBF9EAB9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grpSp>
        <p:nvGrpSpPr>
          <p:cNvPr id="2" name="Group 11"/>
          <p:cNvGrpSpPr/>
          <p:nvPr userDrawn="1"/>
        </p:nvGrpSpPr>
        <p:grpSpPr>
          <a:xfrm>
            <a:off x="685800" y="6324600"/>
            <a:ext cx="7772400" cy="457200"/>
            <a:chOff x="685800" y="6324600"/>
            <a:chExt cx="7772400" cy="457200"/>
          </a:xfrm>
        </p:grpSpPr>
        <p:cxnSp>
          <p:nvCxnSpPr>
            <p:cNvPr id="13" name="Straight Connector 12"/>
            <p:cNvCxnSpPr/>
            <p:nvPr userDrawn="1"/>
          </p:nvCxnSpPr>
          <p:spPr>
            <a:xfrm>
              <a:off x="685800" y="6553200"/>
              <a:ext cx="2819400" cy="0"/>
            </a:xfrm>
            <a:prstGeom prst="line">
              <a:avLst/>
            </a:prstGeom>
            <a:ln w="28575"/>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userDrawn="1"/>
          </p:nvCxnSpPr>
          <p:spPr>
            <a:xfrm>
              <a:off x="5638800" y="6553200"/>
              <a:ext cx="2819400" cy="0"/>
            </a:xfrm>
            <a:prstGeom prst="line">
              <a:avLst/>
            </a:prstGeom>
            <a:ln w="28575">
              <a:solidFill>
                <a:schemeClr val="accent2"/>
              </a:solidFill>
            </a:ln>
          </p:spPr>
          <p:style>
            <a:lnRef idx="2">
              <a:schemeClr val="accent2"/>
            </a:lnRef>
            <a:fillRef idx="0">
              <a:schemeClr val="accent2"/>
            </a:fillRef>
            <a:effectRef idx="1">
              <a:schemeClr val="accent2"/>
            </a:effectRef>
            <a:fontRef idx="minor">
              <a:schemeClr val="tx1"/>
            </a:fontRef>
          </p:style>
        </p:cxnSp>
        <p:sp>
          <p:nvSpPr>
            <p:cNvPr id="15" name="Rectangle 14"/>
            <p:cNvSpPr/>
            <p:nvPr userDrawn="1"/>
          </p:nvSpPr>
          <p:spPr>
            <a:xfrm>
              <a:off x="3429000" y="6324600"/>
              <a:ext cx="22098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400" dirty="0">
                  <a:solidFill>
                    <a:srgbClr val="000099"/>
                  </a:solidFill>
                  <a:latin typeface="Monotype Corsiva" pitchFamily="66" charset="0"/>
                </a:rPr>
                <a:t>Wounded, Ill, and Injured (M9)</a:t>
              </a:r>
            </a:p>
          </p:txBody>
        </p:sp>
      </p:grpSp>
    </p:spTree>
    <p:extLst>
      <p:ext uri="{BB962C8B-B14F-4D97-AF65-F5344CB8AC3E}">
        <p14:creationId xmlns:p14="http://schemas.microsoft.com/office/powerpoint/2010/main" val="33073987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77630014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7648380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7513208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2293052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992088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81296592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390237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F93FF945-DB43-4BC2-9EB0-6EF867C8EE14}" type="datetimeFigureOut">
              <a:rPr lang="en-US">
                <a:solidFill>
                  <a:srgbClr val="000000"/>
                </a:solidFill>
                <a:latin typeface="Arial" pitchFamily="34" charset="0"/>
              </a:rPr>
              <a:pPr fontAlgn="base">
                <a:spcBef>
                  <a:spcPct val="0"/>
                </a:spcBef>
                <a:spcAft>
                  <a:spcPct val="0"/>
                </a:spcAft>
                <a:defRPr/>
              </a:pPr>
              <a:t>3/8/20</a:t>
            </a:fld>
            <a:endParaRPr lang="en-US">
              <a:solidFill>
                <a:srgbClr val="000000"/>
              </a:solidFill>
              <a:latin typeface="Arial" pitchFamily="34" charset="0"/>
            </a:endParaRP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fontAlgn="base">
              <a:spcBef>
                <a:spcPct val="0"/>
              </a:spcBef>
              <a:spcAft>
                <a:spcPct val="0"/>
              </a:spcAft>
              <a:defRPr/>
            </a:pPr>
            <a:endParaRPr lang="en-US">
              <a:solidFill>
                <a:srgbClr val="000000"/>
              </a:solidFill>
              <a:latin typeface="Arial" pitchFamily="34" charset="0"/>
            </a:endParaRPr>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fontAlgn="base">
              <a:spcBef>
                <a:spcPct val="0"/>
              </a:spcBef>
              <a:spcAft>
                <a:spcPct val="0"/>
              </a:spcAft>
              <a:defRPr/>
            </a:pPr>
            <a:fld id="{016AAAE6-3DAB-43A3-B167-97EC4F645580}" type="slidenum">
              <a:rPr lang="en-US">
                <a:solidFill>
                  <a:srgbClr val="000000"/>
                </a:solidFill>
                <a:latin typeface="Arial" pitchFamily="34" charset="0"/>
              </a:rPr>
              <a:pPr fontAlgn="base">
                <a:spcBef>
                  <a:spcPct val="0"/>
                </a:spcBef>
                <a:spcAft>
                  <a:spcPct val="0"/>
                </a:spcAft>
                <a:defRPr/>
              </a:pPr>
              <a:t>‹#›</a:t>
            </a:fld>
            <a:endParaRPr lang="en-US">
              <a:solidFill>
                <a:srgbClr val="000000"/>
              </a:solidFill>
              <a:latin typeface="Arial" pitchFamily="34" charset="0"/>
            </a:endParaRPr>
          </a:p>
        </p:txBody>
      </p:sp>
    </p:spTree>
    <p:extLst>
      <p:ext uri="{BB962C8B-B14F-4D97-AF65-F5344CB8AC3E}">
        <p14:creationId xmlns:p14="http://schemas.microsoft.com/office/powerpoint/2010/main" val="1675042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6629400" cy="665162"/>
          </a:xfrm>
        </p:spPr>
        <p:txBody>
          <a:bodyPr/>
          <a:lstStyle/>
          <a:p>
            <a:r>
              <a:rPr lang="en-US"/>
              <a:t>Click to edit Master title style</a:t>
            </a:r>
          </a:p>
        </p:txBody>
      </p:sp>
      <p:sp>
        <p:nvSpPr>
          <p:cNvPr id="3" name="Text Placeholder 2"/>
          <p:cNvSpPr>
            <a:spLocks noGrp="1"/>
          </p:cNvSpPr>
          <p:nvPr>
            <p:ph type="body" sz="half" idx="1"/>
          </p:nvPr>
        </p:nvSpPr>
        <p:spPr>
          <a:xfrm>
            <a:off x="3810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47275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6629400" cy="665162"/>
          </a:xfrm>
        </p:spPr>
        <p:txBody>
          <a:bodyPr/>
          <a:lstStyle/>
          <a:p>
            <a:r>
              <a:rPr lang="en-US"/>
              <a:t>Click to edit Master title style</a:t>
            </a:r>
          </a:p>
        </p:txBody>
      </p:sp>
      <p:sp>
        <p:nvSpPr>
          <p:cNvPr id="3" name="Text Placeholder 2"/>
          <p:cNvSpPr>
            <a:spLocks noGrp="1"/>
          </p:cNvSpPr>
          <p:nvPr>
            <p:ph type="body" sz="half" idx="1"/>
          </p:nvPr>
        </p:nvSpPr>
        <p:spPr>
          <a:xfrm>
            <a:off x="3810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412875"/>
            <a:ext cx="41148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2555875"/>
            <a:ext cx="4114800" cy="992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02712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Section_Title_custom">
    <p:spTree>
      <p:nvGrpSpPr>
        <p:cNvPr id="1" name=""/>
        <p:cNvGrpSpPr/>
        <p:nvPr/>
      </p:nvGrpSpPr>
      <p:grpSpPr>
        <a:xfrm>
          <a:off x="0" y="0"/>
          <a:ext cx="0" cy="0"/>
          <a:chOff x="0" y="0"/>
          <a:chExt cx="0" cy="0"/>
        </a:xfrm>
      </p:grpSpPr>
      <p:sp>
        <p:nvSpPr>
          <p:cNvPr id="6" name="AutoShape 7"/>
          <p:cNvSpPr>
            <a:spLocks noChangeArrowheads="1"/>
          </p:cNvSpPr>
          <p:nvPr userDrawn="1"/>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endParaRPr lang="en-US">
              <a:solidFill>
                <a:prstClr val="black"/>
              </a:solidFill>
              <a:latin typeface="Calibri"/>
            </a:endParaRPr>
          </a:p>
        </p:txBody>
      </p:sp>
      <p:sp>
        <p:nvSpPr>
          <p:cNvPr id="9" name="Rectangle 8"/>
          <p:cNvSpPr/>
          <p:nvPr userDrawn="1"/>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0" name="Title 1"/>
          <p:cNvSpPr>
            <a:spLocks noGrp="1"/>
          </p:cNvSpPr>
          <p:nvPr>
            <p:ph type="title"/>
          </p:nvPr>
        </p:nvSpPr>
        <p:spPr>
          <a:xfrm>
            <a:off x="457200" y="2438400"/>
            <a:ext cx="8229600" cy="1143000"/>
          </a:xfrm>
        </p:spPr>
        <p:txBody>
          <a:bodyPr>
            <a:normAutofit/>
          </a:bodyPr>
          <a:lstStyle>
            <a:lvl1pPr>
              <a:defRPr sz="4800"/>
            </a:lvl1pPr>
          </a:lstStyle>
          <a:p>
            <a:r>
              <a:rPr lang="en-US" dirty="0"/>
              <a:t>Click to edit Master title style</a:t>
            </a:r>
          </a:p>
        </p:txBody>
      </p:sp>
      <p:sp>
        <p:nvSpPr>
          <p:cNvPr id="11" name="Slide Number Placeholder 5"/>
          <p:cNvSpPr>
            <a:spLocks noGrp="1"/>
          </p:cNvSpPr>
          <p:nvPr>
            <p:ph type="sldNum" sz="quarter" idx="12"/>
          </p:nvPr>
        </p:nvSpPr>
        <p:spPr>
          <a:xfrm>
            <a:off x="8534400" y="6324600"/>
            <a:ext cx="457200" cy="365125"/>
          </a:xfrm>
          <a:prstGeom prst="rect">
            <a:avLst/>
          </a:prstGeom>
        </p:spPr>
        <p:txBody>
          <a:bodyPr/>
          <a:lstStyle/>
          <a:p>
            <a:fld id="{0CA5A7A3-4F0E-40F6-B762-78FFBF9EAB9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grpSp>
        <p:nvGrpSpPr>
          <p:cNvPr id="2" name="Group 11"/>
          <p:cNvGrpSpPr/>
          <p:nvPr userDrawn="1"/>
        </p:nvGrpSpPr>
        <p:grpSpPr>
          <a:xfrm>
            <a:off x="685800" y="6324600"/>
            <a:ext cx="7772400" cy="457200"/>
            <a:chOff x="685800" y="6324600"/>
            <a:chExt cx="7772400" cy="457200"/>
          </a:xfrm>
        </p:grpSpPr>
        <p:cxnSp>
          <p:nvCxnSpPr>
            <p:cNvPr id="13" name="Straight Connector 12"/>
            <p:cNvCxnSpPr/>
            <p:nvPr userDrawn="1"/>
          </p:nvCxnSpPr>
          <p:spPr>
            <a:xfrm>
              <a:off x="685800" y="6553200"/>
              <a:ext cx="2819400" cy="0"/>
            </a:xfrm>
            <a:prstGeom prst="line">
              <a:avLst/>
            </a:prstGeom>
            <a:ln w="28575"/>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userDrawn="1"/>
          </p:nvCxnSpPr>
          <p:spPr>
            <a:xfrm>
              <a:off x="5638800" y="6553200"/>
              <a:ext cx="2819400" cy="0"/>
            </a:xfrm>
            <a:prstGeom prst="line">
              <a:avLst/>
            </a:prstGeom>
            <a:ln w="28575">
              <a:solidFill>
                <a:schemeClr val="accent2"/>
              </a:solidFill>
            </a:ln>
          </p:spPr>
          <p:style>
            <a:lnRef idx="2">
              <a:schemeClr val="accent2"/>
            </a:lnRef>
            <a:fillRef idx="0">
              <a:schemeClr val="accent2"/>
            </a:fillRef>
            <a:effectRef idx="1">
              <a:schemeClr val="accent2"/>
            </a:effectRef>
            <a:fontRef idx="minor">
              <a:schemeClr val="tx1"/>
            </a:fontRef>
          </p:style>
        </p:cxnSp>
        <p:sp>
          <p:nvSpPr>
            <p:cNvPr id="15" name="Rectangle 14"/>
            <p:cNvSpPr/>
            <p:nvPr userDrawn="1"/>
          </p:nvSpPr>
          <p:spPr>
            <a:xfrm>
              <a:off x="3429000" y="6324600"/>
              <a:ext cx="22098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400" dirty="0">
                  <a:solidFill>
                    <a:srgbClr val="000099"/>
                  </a:solidFill>
                  <a:latin typeface="Monotype Corsiva" pitchFamily="66" charset="0"/>
                </a:rPr>
                <a:t>Wounded, Ill, and Injured (M9)</a:t>
              </a:r>
            </a:p>
          </p:txBody>
        </p:sp>
      </p:grpSp>
    </p:spTree>
    <p:extLst>
      <p:ext uri="{BB962C8B-B14F-4D97-AF65-F5344CB8AC3E}">
        <p14:creationId xmlns:p14="http://schemas.microsoft.com/office/powerpoint/2010/main" val="3211807125"/>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187200300"/>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07254985"/>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68764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2482354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9160281"/>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82993325"/>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8396287"/>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F93FF945-DB43-4BC2-9EB0-6EF867C8EE14}" type="datetimeFigureOut">
              <a:rPr lang="en-US">
                <a:solidFill>
                  <a:srgbClr val="000000"/>
                </a:solidFill>
                <a:latin typeface="Arial" pitchFamily="34" charset="0"/>
              </a:rPr>
              <a:pPr fontAlgn="base">
                <a:spcBef>
                  <a:spcPct val="0"/>
                </a:spcBef>
                <a:spcAft>
                  <a:spcPct val="0"/>
                </a:spcAft>
                <a:defRPr/>
              </a:pPr>
              <a:t>3/8/20</a:t>
            </a:fld>
            <a:endParaRPr lang="en-US">
              <a:solidFill>
                <a:srgbClr val="000000"/>
              </a:solidFill>
              <a:latin typeface="Arial" pitchFamily="34" charset="0"/>
            </a:endParaRP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fontAlgn="base">
              <a:spcBef>
                <a:spcPct val="0"/>
              </a:spcBef>
              <a:spcAft>
                <a:spcPct val="0"/>
              </a:spcAft>
              <a:defRPr/>
            </a:pPr>
            <a:endParaRPr lang="en-US">
              <a:solidFill>
                <a:srgbClr val="000000"/>
              </a:solidFill>
              <a:latin typeface="Arial" pitchFamily="34" charset="0"/>
            </a:endParaRPr>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fontAlgn="base">
              <a:spcBef>
                <a:spcPct val="0"/>
              </a:spcBef>
              <a:spcAft>
                <a:spcPct val="0"/>
              </a:spcAft>
              <a:defRPr/>
            </a:pPr>
            <a:fld id="{016AAAE6-3DAB-43A3-B167-97EC4F645580}" type="slidenum">
              <a:rPr lang="en-US">
                <a:solidFill>
                  <a:srgbClr val="000000"/>
                </a:solidFill>
                <a:latin typeface="Arial" pitchFamily="34" charset="0"/>
              </a:rPr>
              <a:pPr fontAlgn="base">
                <a:spcBef>
                  <a:spcPct val="0"/>
                </a:spcBef>
                <a:spcAft>
                  <a:spcPct val="0"/>
                </a:spcAft>
                <a:defRPr/>
              </a:pPr>
              <a:t>‹#›</a:t>
            </a:fld>
            <a:endParaRPr lang="en-US">
              <a:solidFill>
                <a:srgbClr val="000000"/>
              </a:solidFill>
              <a:latin typeface="Arial" pitchFamily="34" charset="0"/>
            </a:endParaRPr>
          </a:p>
        </p:txBody>
      </p:sp>
    </p:spTree>
    <p:extLst>
      <p:ext uri="{BB962C8B-B14F-4D97-AF65-F5344CB8AC3E}">
        <p14:creationId xmlns:p14="http://schemas.microsoft.com/office/powerpoint/2010/main" val="19028115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6629400" cy="665162"/>
          </a:xfrm>
        </p:spPr>
        <p:txBody>
          <a:bodyPr/>
          <a:lstStyle/>
          <a:p>
            <a:r>
              <a:rPr lang="en-US"/>
              <a:t>Click to edit Master title style</a:t>
            </a:r>
          </a:p>
        </p:txBody>
      </p:sp>
      <p:sp>
        <p:nvSpPr>
          <p:cNvPr id="3" name="Text Placeholder 2"/>
          <p:cNvSpPr>
            <a:spLocks noGrp="1"/>
          </p:cNvSpPr>
          <p:nvPr>
            <p:ph type="body" sz="half" idx="1"/>
          </p:nvPr>
        </p:nvSpPr>
        <p:spPr>
          <a:xfrm>
            <a:off x="3810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43105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6629400" cy="665162"/>
          </a:xfrm>
        </p:spPr>
        <p:txBody>
          <a:bodyPr/>
          <a:lstStyle/>
          <a:p>
            <a:r>
              <a:rPr lang="en-US"/>
              <a:t>Click to edit Master title style</a:t>
            </a:r>
          </a:p>
        </p:txBody>
      </p:sp>
      <p:sp>
        <p:nvSpPr>
          <p:cNvPr id="3" name="Text Placeholder 2"/>
          <p:cNvSpPr>
            <a:spLocks noGrp="1"/>
          </p:cNvSpPr>
          <p:nvPr>
            <p:ph type="body" sz="half" idx="1"/>
          </p:nvPr>
        </p:nvSpPr>
        <p:spPr>
          <a:xfrm>
            <a:off x="3810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412875"/>
            <a:ext cx="41148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2555875"/>
            <a:ext cx="4114800" cy="992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28187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771767972"/>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48255415"/>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0433656"/>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8644739"/>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34337045"/>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174561772"/>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7248237"/>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F93FF945-DB43-4BC2-9EB0-6EF867C8EE14}" type="datetimeFigureOut">
              <a:rPr lang="en-US">
                <a:solidFill>
                  <a:srgbClr val="000000"/>
                </a:solidFill>
                <a:latin typeface="Arial" pitchFamily="34" charset="0"/>
              </a:rPr>
              <a:pPr fontAlgn="base">
                <a:spcBef>
                  <a:spcPct val="0"/>
                </a:spcBef>
                <a:spcAft>
                  <a:spcPct val="0"/>
                </a:spcAft>
                <a:defRPr/>
              </a:pPr>
              <a:t>3/8/20</a:t>
            </a:fld>
            <a:endParaRPr lang="en-US">
              <a:solidFill>
                <a:srgbClr val="000000"/>
              </a:solidFill>
              <a:latin typeface="Arial" pitchFamily="34" charset="0"/>
            </a:endParaRP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fontAlgn="base">
              <a:spcBef>
                <a:spcPct val="0"/>
              </a:spcBef>
              <a:spcAft>
                <a:spcPct val="0"/>
              </a:spcAft>
              <a:defRPr/>
            </a:pPr>
            <a:endParaRPr lang="en-US">
              <a:solidFill>
                <a:srgbClr val="000000"/>
              </a:solidFill>
              <a:latin typeface="Arial" pitchFamily="34" charset="0"/>
            </a:endParaRPr>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fontAlgn="base">
              <a:spcBef>
                <a:spcPct val="0"/>
              </a:spcBef>
              <a:spcAft>
                <a:spcPct val="0"/>
              </a:spcAft>
              <a:defRPr/>
            </a:pPr>
            <a:fld id="{016AAAE6-3DAB-43A3-B167-97EC4F645580}" type="slidenum">
              <a:rPr lang="en-US">
                <a:solidFill>
                  <a:srgbClr val="000000"/>
                </a:solidFill>
                <a:latin typeface="Arial" pitchFamily="34" charset="0"/>
              </a:rPr>
              <a:pPr fontAlgn="base">
                <a:spcBef>
                  <a:spcPct val="0"/>
                </a:spcBef>
                <a:spcAft>
                  <a:spcPct val="0"/>
                </a:spcAft>
                <a:defRPr/>
              </a:pPr>
              <a:t>‹#›</a:t>
            </a:fld>
            <a:endParaRPr lang="en-US">
              <a:solidFill>
                <a:srgbClr val="000000"/>
              </a:solidFill>
              <a:latin typeface="Arial" pitchFamily="34" charset="0"/>
            </a:endParaRPr>
          </a:p>
        </p:txBody>
      </p:sp>
    </p:spTree>
    <p:extLst>
      <p:ext uri="{BB962C8B-B14F-4D97-AF65-F5344CB8AC3E}">
        <p14:creationId xmlns:p14="http://schemas.microsoft.com/office/powerpoint/2010/main" val="17449081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6629400" cy="665162"/>
          </a:xfrm>
        </p:spPr>
        <p:txBody>
          <a:bodyPr/>
          <a:lstStyle/>
          <a:p>
            <a:r>
              <a:rPr lang="en-US"/>
              <a:t>Click to edit Master title style</a:t>
            </a:r>
          </a:p>
        </p:txBody>
      </p:sp>
      <p:sp>
        <p:nvSpPr>
          <p:cNvPr id="3" name="Text Placeholder 2"/>
          <p:cNvSpPr>
            <a:spLocks noGrp="1"/>
          </p:cNvSpPr>
          <p:nvPr>
            <p:ph type="body" sz="half" idx="1"/>
          </p:nvPr>
        </p:nvSpPr>
        <p:spPr>
          <a:xfrm>
            <a:off x="3810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4353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6629400" cy="665162"/>
          </a:xfrm>
        </p:spPr>
        <p:txBody>
          <a:bodyPr/>
          <a:lstStyle/>
          <a:p>
            <a:r>
              <a:rPr lang="en-US"/>
              <a:t>Click to edit Master title style</a:t>
            </a:r>
          </a:p>
        </p:txBody>
      </p:sp>
      <p:sp>
        <p:nvSpPr>
          <p:cNvPr id="3" name="Text Placeholder 2"/>
          <p:cNvSpPr>
            <a:spLocks noGrp="1"/>
          </p:cNvSpPr>
          <p:nvPr>
            <p:ph type="body" sz="half" idx="1"/>
          </p:nvPr>
        </p:nvSpPr>
        <p:spPr>
          <a:xfrm>
            <a:off x="3810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412875"/>
            <a:ext cx="41148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2555875"/>
            <a:ext cx="4114800" cy="992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64124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963561113"/>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9072487"/>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03479006"/>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1558805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1921964"/>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483774788"/>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1958336"/>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F93FF945-DB43-4BC2-9EB0-6EF867C8EE14}" type="datetimeFigureOut">
              <a:rPr lang="en-US">
                <a:solidFill>
                  <a:srgbClr val="000000"/>
                </a:solidFill>
                <a:latin typeface="Arial" pitchFamily="34" charset="0"/>
              </a:rPr>
              <a:pPr fontAlgn="base">
                <a:spcBef>
                  <a:spcPct val="0"/>
                </a:spcBef>
                <a:spcAft>
                  <a:spcPct val="0"/>
                </a:spcAft>
                <a:defRPr/>
              </a:pPr>
              <a:t>3/8/20</a:t>
            </a:fld>
            <a:endParaRPr lang="en-US">
              <a:solidFill>
                <a:srgbClr val="000000"/>
              </a:solidFill>
              <a:latin typeface="Arial" pitchFamily="34" charset="0"/>
            </a:endParaRP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fontAlgn="base">
              <a:spcBef>
                <a:spcPct val="0"/>
              </a:spcBef>
              <a:spcAft>
                <a:spcPct val="0"/>
              </a:spcAft>
              <a:defRPr/>
            </a:pPr>
            <a:endParaRPr lang="en-US">
              <a:solidFill>
                <a:srgbClr val="000000"/>
              </a:solidFill>
              <a:latin typeface="Arial" pitchFamily="34" charset="0"/>
            </a:endParaRPr>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fontAlgn="base">
              <a:spcBef>
                <a:spcPct val="0"/>
              </a:spcBef>
              <a:spcAft>
                <a:spcPct val="0"/>
              </a:spcAft>
              <a:defRPr/>
            </a:pPr>
            <a:fld id="{016AAAE6-3DAB-43A3-B167-97EC4F645580}" type="slidenum">
              <a:rPr lang="en-US">
                <a:solidFill>
                  <a:srgbClr val="000000"/>
                </a:solidFill>
                <a:latin typeface="Arial" pitchFamily="34" charset="0"/>
              </a:rPr>
              <a:pPr fontAlgn="base">
                <a:spcBef>
                  <a:spcPct val="0"/>
                </a:spcBef>
                <a:spcAft>
                  <a:spcPct val="0"/>
                </a:spcAft>
                <a:defRPr/>
              </a:pPr>
              <a:t>‹#›</a:t>
            </a:fld>
            <a:endParaRPr lang="en-US">
              <a:solidFill>
                <a:srgbClr val="000000"/>
              </a:solidFill>
              <a:latin typeface="Arial" pitchFamily="34" charset="0"/>
            </a:endParaRPr>
          </a:p>
        </p:txBody>
      </p:sp>
    </p:spTree>
    <p:extLst>
      <p:ext uri="{BB962C8B-B14F-4D97-AF65-F5344CB8AC3E}">
        <p14:creationId xmlns:p14="http://schemas.microsoft.com/office/powerpoint/2010/main" val="400134268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6629400" cy="665162"/>
          </a:xfrm>
        </p:spPr>
        <p:txBody>
          <a:bodyPr/>
          <a:lstStyle/>
          <a:p>
            <a:r>
              <a:rPr lang="en-US"/>
              <a:t>Click to edit Master title style</a:t>
            </a:r>
          </a:p>
        </p:txBody>
      </p:sp>
      <p:sp>
        <p:nvSpPr>
          <p:cNvPr id="3" name="Text Placeholder 2"/>
          <p:cNvSpPr>
            <a:spLocks noGrp="1"/>
          </p:cNvSpPr>
          <p:nvPr>
            <p:ph type="body" sz="half" idx="1"/>
          </p:nvPr>
        </p:nvSpPr>
        <p:spPr>
          <a:xfrm>
            <a:off x="3810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53525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6629400" cy="665162"/>
          </a:xfrm>
        </p:spPr>
        <p:txBody>
          <a:bodyPr/>
          <a:lstStyle/>
          <a:p>
            <a:r>
              <a:rPr lang="en-US"/>
              <a:t>Click to edit Master title style</a:t>
            </a:r>
          </a:p>
        </p:txBody>
      </p:sp>
      <p:sp>
        <p:nvSpPr>
          <p:cNvPr id="3" name="Text Placeholder 2"/>
          <p:cNvSpPr>
            <a:spLocks noGrp="1"/>
          </p:cNvSpPr>
          <p:nvPr>
            <p:ph type="body" sz="half" idx="1"/>
          </p:nvPr>
        </p:nvSpPr>
        <p:spPr>
          <a:xfrm>
            <a:off x="3810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412875"/>
            <a:ext cx="41148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2555875"/>
            <a:ext cx="4114800" cy="992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43940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762766777"/>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3477681"/>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1066262"/>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00447691"/>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8120490"/>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50046644"/>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622080"/>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F93FF945-DB43-4BC2-9EB0-6EF867C8EE14}" type="datetimeFigureOut">
              <a:rPr lang="en-US">
                <a:solidFill>
                  <a:srgbClr val="000000"/>
                </a:solidFill>
                <a:latin typeface="Arial" pitchFamily="34" charset="0"/>
              </a:rPr>
              <a:pPr fontAlgn="base">
                <a:spcBef>
                  <a:spcPct val="0"/>
                </a:spcBef>
                <a:spcAft>
                  <a:spcPct val="0"/>
                </a:spcAft>
                <a:defRPr/>
              </a:pPr>
              <a:t>3/8/20</a:t>
            </a:fld>
            <a:endParaRPr lang="en-US">
              <a:solidFill>
                <a:srgbClr val="000000"/>
              </a:solidFill>
              <a:latin typeface="Arial" pitchFamily="34" charset="0"/>
            </a:endParaRP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fontAlgn="base">
              <a:spcBef>
                <a:spcPct val="0"/>
              </a:spcBef>
              <a:spcAft>
                <a:spcPct val="0"/>
              </a:spcAft>
              <a:defRPr/>
            </a:pPr>
            <a:endParaRPr lang="en-US">
              <a:solidFill>
                <a:srgbClr val="000000"/>
              </a:solidFill>
              <a:latin typeface="Arial" pitchFamily="34" charset="0"/>
            </a:endParaRPr>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fontAlgn="base">
              <a:spcBef>
                <a:spcPct val="0"/>
              </a:spcBef>
              <a:spcAft>
                <a:spcPct val="0"/>
              </a:spcAft>
              <a:defRPr/>
            </a:pPr>
            <a:fld id="{016AAAE6-3DAB-43A3-B167-97EC4F645580}" type="slidenum">
              <a:rPr lang="en-US">
                <a:solidFill>
                  <a:srgbClr val="000000"/>
                </a:solidFill>
                <a:latin typeface="Arial" pitchFamily="34" charset="0"/>
              </a:rPr>
              <a:pPr fontAlgn="base">
                <a:spcBef>
                  <a:spcPct val="0"/>
                </a:spcBef>
                <a:spcAft>
                  <a:spcPct val="0"/>
                </a:spcAft>
                <a:defRPr/>
              </a:pPr>
              <a:t>‹#›</a:t>
            </a:fld>
            <a:endParaRPr lang="en-US">
              <a:solidFill>
                <a:srgbClr val="000000"/>
              </a:solidFill>
              <a:latin typeface="Arial" pitchFamily="34" charset="0"/>
            </a:endParaRPr>
          </a:p>
        </p:txBody>
      </p:sp>
    </p:spTree>
    <p:extLst>
      <p:ext uri="{BB962C8B-B14F-4D97-AF65-F5344CB8AC3E}">
        <p14:creationId xmlns:p14="http://schemas.microsoft.com/office/powerpoint/2010/main" val="32469535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6629400" cy="665162"/>
          </a:xfrm>
        </p:spPr>
        <p:txBody>
          <a:bodyPr/>
          <a:lstStyle/>
          <a:p>
            <a:r>
              <a:rPr lang="en-US"/>
              <a:t>Click to edit Master title style</a:t>
            </a:r>
          </a:p>
        </p:txBody>
      </p:sp>
      <p:sp>
        <p:nvSpPr>
          <p:cNvPr id="3" name="Text Placeholder 2"/>
          <p:cNvSpPr>
            <a:spLocks noGrp="1"/>
          </p:cNvSpPr>
          <p:nvPr>
            <p:ph type="body" sz="half" idx="1"/>
          </p:nvPr>
        </p:nvSpPr>
        <p:spPr>
          <a:xfrm>
            <a:off x="3810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00640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6629400" cy="665162"/>
          </a:xfrm>
        </p:spPr>
        <p:txBody>
          <a:bodyPr/>
          <a:lstStyle/>
          <a:p>
            <a:r>
              <a:rPr lang="en-US"/>
              <a:t>Click to edit Master title style</a:t>
            </a:r>
          </a:p>
        </p:txBody>
      </p:sp>
      <p:sp>
        <p:nvSpPr>
          <p:cNvPr id="3" name="Text Placeholder 2"/>
          <p:cNvSpPr>
            <a:spLocks noGrp="1"/>
          </p:cNvSpPr>
          <p:nvPr>
            <p:ph type="body" sz="half" idx="1"/>
          </p:nvPr>
        </p:nvSpPr>
        <p:spPr>
          <a:xfrm>
            <a:off x="3810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412875"/>
            <a:ext cx="41148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2555875"/>
            <a:ext cx="4114800" cy="992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646173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86749915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17490509"/>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57942414"/>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34423374"/>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3744356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463240895"/>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3561804"/>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727825" y="6408738"/>
            <a:ext cx="1919288" cy="365125"/>
          </a:xfrm>
          <a:prstGeom prst="rect">
            <a:avLst/>
          </a:prstGeom>
        </p:spPr>
        <p:txBody>
          <a:bodyPr/>
          <a:lstStyle>
            <a:lvl1pPr>
              <a:defRPr>
                <a:latin typeface="Arial" charset="0"/>
              </a:defRPr>
            </a:lvl1pPr>
            <a:extLst/>
          </a:lstStyle>
          <a:p>
            <a:pPr fontAlgn="base">
              <a:spcBef>
                <a:spcPct val="0"/>
              </a:spcBef>
              <a:spcAft>
                <a:spcPct val="0"/>
              </a:spcAft>
              <a:defRPr/>
            </a:pPr>
            <a:endParaRPr lang="en-US" dirty="0">
              <a:solidFill>
                <a:srgbClr val="000000"/>
              </a:solidFill>
            </a:endParaRPr>
          </a:p>
        </p:txBody>
      </p:sp>
      <p:sp>
        <p:nvSpPr>
          <p:cNvPr id="3" name="Footer Placeholder 2"/>
          <p:cNvSpPr>
            <a:spLocks noGrp="1"/>
          </p:cNvSpPr>
          <p:nvPr>
            <p:ph type="ftr" sz="quarter" idx="11"/>
          </p:nvPr>
        </p:nvSpPr>
        <p:spPr>
          <a:xfrm>
            <a:off x="4379913" y="6408738"/>
            <a:ext cx="2351087" cy="365125"/>
          </a:xfrm>
          <a:prstGeom prst="rect">
            <a:avLst/>
          </a:prstGeom>
        </p:spPr>
        <p:txBody>
          <a:bodyPr/>
          <a:lstStyle>
            <a:lvl1pPr>
              <a:defRPr>
                <a:latin typeface="Arial" charset="0"/>
              </a:defRPr>
            </a:lvl1pPr>
            <a:extLst/>
          </a:lstStyle>
          <a:p>
            <a:pPr fontAlgn="base">
              <a:spcBef>
                <a:spcPct val="0"/>
              </a:spcBef>
              <a:spcAft>
                <a:spcPct val="0"/>
              </a:spcAft>
              <a:defRPr/>
            </a:pPr>
            <a:endParaRPr lang="en-US" dirty="0">
              <a:solidFill>
                <a:srgbClr val="000000"/>
              </a:solidFill>
            </a:endParaRPr>
          </a:p>
        </p:txBody>
      </p:sp>
      <p:sp>
        <p:nvSpPr>
          <p:cNvPr id="4" name="Slide Number Placeholder 3"/>
          <p:cNvSpPr>
            <a:spLocks noGrp="1"/>
          </p:cNvSpPr>
          <p:nvPr>
            <p:ph type="sldNum" sz="quarter" idx="12"/>
          </p:nvPr>
        </p:nvSpPr>
        <p:spPr/>
        <p:txBody>
          <a:bodyPr/>
          <a:lstStyle>
            <a:lvl1pPr>
              <a:defRPr/>
            </a:lvl1pPr>
            <a:extLst/>
          </a:lstStyle>
          <a:p>
            <a:pPr>
              <a:defRPr/>
            </a:pPr>
            <a:fld id="{896D9A53-0D7E-443E-9E20-06939D0D21D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0106369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328613"/>
            <a:ext cx="8229600" cy="838200"/>
          </a:xfrm>
        </p:spPr>
        <p:txBody>
          <a:bodyPr/>
          <a:lstStyle/>
          <a:p>
            <a:r>
              <a:rPr lang="en-US"/>
              <a:t>Click to edit Master title style</a:t>
            </a:r>
          </a:p>
        </p:txBody>
      </p:sp>
      <p:sp>
        <p:nvSpPr>
          <p:cNvPr id="3" name="Text Placeholder 2"/>
          <p:cNvSpPr>
            <a:spLocks noGrp="1"/>
          </p:cNvSpPr>
          <p:nvPr>
            <p:ph type="body" sz="half" idx="1"/>
          </p:nvPr>
        </p:nvSpPr>
        <p:spPr>
          <a:xfrm>
            <a:off x="414338" y="1371600"/>
            <a:ext cx="40386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05338" y="1371600"/>
            <a:ext cx="4038600" cy="5105400"/>
          </a:xfrm>
        </p:spPr>
        <p:txBody>
          <a:bodyPr rtlCol="0"/>
          <a:lstStyle/>
          <a:p>
            <a:pPr lvl="0"/>
            <a:endParaRPr lang="en-US" noProof="0" dirty="0"/>
          </a:p>
        </p:txBody>
      </p:sp>
    </p:spTree>
    <p:extLst>
      <p:ext uri="{BB962C8B-B14F-4D97-AF65-F5344CB8AC3E}">
        <p14:creationId xmlns:p14="http://schemas.microsoft.com/office/powerpoint/2010/main" val="12313051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328613"/>
            <a:ext cx="8229600" cy="838200"/>
          </a:xfrm>
        </p:spPr>
        <p:txBody>
          <a:bodyPr/>
          <a:lstStyle/>
          <a:p>
            <a:r>
              <a:rPr lang="en-US"/>
              <a:t>Click to edit Master title style</a:t>
            </a:r>
          </a:p>
        </p:txBody>
      </p:sp>
      <p:sp>
        <p:nvSpPr>
          <p:cNvPr id="3" name="ClipArt Placeholder 2"/>
          <p:cNvSpPr>
            <a:spLocks noGrp="1"/>
          </p:cNvSpPr>
          <p:nvPr>
            <p:ph type="clipArt" sz="half" idx="1"/>
          </p:nvPr>
        </p:nvSpPr>
        <p:spPr>
          <a:xfrm>
            <a:off x="414338" y="1371600"/>
            <a:ext cx="4038600" cy="5105400"/>
          </a:xfrm>
        </p:spPr>
        <p:txBody>
          <a:bodyPr rtlCol="0"/>
          <a:lstStyle/>
          <a:p>
            <a:pPr lvl="0"/>
            <a:endParaRPr lang="en-US" noProof="0" dirty="0"/>
          </a:p>
        </p:txBody>
      </p:sp>
      <p:sp>
        <p:nvSpPr>
          <p:cNvPr id="4" name="Text Placeholder 3"/>
          <p:cNvSpPr>
            <a:spLocks noGrp="1"/>
          </p:cNvSpPr>
          <p:nvPr>
            <p:ph type="body" sz="half" idx="2"/>
          </p:nvPr>
        </p:nvSpPr>
        <p:spPr>
          <a:xfrm>
            <a:off x="4605338" y="1371600"/>
            <a:ext cx="40386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49444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6629400" cy="665162"/>
          </a:xfrm>
        </p:spPr>
        <p:txBody>
          <a:bodyPr/>
          <a:lstStyle/>
          <a:p>
            <a:r>
              <a:rPr lang="en-US"/>
              <a:t>Click to edit Master title style</a:t>
            </a:r>
          </a:p>
        </p:txBody>
      </p:sp>
      <p:sp>
        <p:nvSpPr>
          <p:cNvPr id="3" name="Text Placeholder 2"/>
          <p:cNvSpPr>
            <a:spLocks noGrp="1"/>
          </p:cNvSpPr>
          <p:nvPr>
            <p:ph type="body" sz="half" idx="1"/>
          </p:nvPr>
        </p:nvSpPr>
        <p:spPr>
          <a:xfrm>
            <a:off x="3810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25546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descr="Navy-Medicine-Color-Logo_2012.png"/>
          <p:cNvPicPr>
            <a:picLocks noChangeAspect="1"/>
          </p:cNvPicPr>
          <p:nvPr userDrawn="1"/>
        </p:nvPicPr>
        <p:blipFill>
          <a:blip r:embed="rId2" cstate="print">
            <a:lum bright="70000"/>
          </a:blip>
          <a:stretch>
            <a:fillRect/>
          </a:stretch>
        </p:blipFill>
        <p:spPr>
          <a:xfrm>
            <a:off x="2895600" y="838200"/>
            <a:ext cx="3733800" cy="3733800"/>
          </a:xfrm>
          <a:prstGeom prst="rect">
            <a:avLst/>
          </a:prstGeom>
        </p:spPr>
      </p:pic>
      <p:pic>
        <p:nvPicPr>
          <p:cNvPr id="9" name="Picture 8" descr="Navy-Medicine-Color-Logo_2012.png"/>
          <p:cNvPicPr>
            <a:picLocks noChangeAspect="1"/>
          </p:cNvPicPr>
          <p:nvPr userDrawn="1"/>
        </p:nvPicPr>
        <p:blipFill>
          <a:blip r:embed="rId2" cstate="print">
            <a:lum bright="70000"/>
          </a:blip>
          <a:stretch>
            <a:fillRect/>
          </a:stretch>
        </p:blipFill>
        <p:spPr>
          <a:xfrm>
            <a:off x="2743200" y="685800"/>
            <a:ext cx="3733800" cy="3733800"/>
          </a:xfrm>
          <a:prstGeom prst="rect">
            <a:avLst/>
          </a:prstGeom>
        </p:spPr>
      </p:pic>
      <p:sp>
        <p:nvSpPr>
          <p:cNvPr id="7" name="AutoShape 7"/>
          <p:cNvSpPr>
            <a:spLocks noChangeArrowheads="1"/>
          </p:cNvSpPr>
          <p:nvPr userDrawn="1"/>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endParaRPr lang="en-US">
              <a:solidFill>
                <a:prstClr val="black"/>
              </a:solidFill>
              <a:latin typeface="Calibri"/>
            </a:endParaRPr>
          </a:p>
        </p:txBody>
      </p:sp>
      <p:sp>
        <p:nvSpPr>
          <p:cNvPr id="8" name="Rectangle 7"/>
          <p:cNvSpPr/>
          <p:nvPr userDrawn="1"/>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 name="Title 1"/>
          <p:cNvSpPr>
            <a:spLocks noGrp="1"/>
          </p:cNvSpPr>
          <p:nvPr>
            <p:ph type="ctrTitle" hasCustomPrompt="1"/>
          </p:nvPr>
        </p:nvSpPr>
        <p:spPr>
          <a:xfrm>
            <a:off x="685800" y="2130425"/>
            <a:ext cx="7772400" cy="1470025"/>
          </a:xfrm>
        </p:spPr>
        <p:txBody>
          <a:bodyPr/>
          <a:lstStyle>
            <a:lvl1pPr>
              <a:defRPr/>
            </a:lvl1pPr>
          </a:lstStyle>
          <a:p>
            <a:r>
              <a:rPr lang="en-US" dirty="0"/>
              <a:t>Click </a:t>
            </a:r>
            <a:r>
              <a:rPr lang="en-US" dirty="0" err="1"/>
              <a:t>sto</a:t>
            </a:r>
            <a:r>
              <a:rPr lang="en-US" dirty="0"/>
              <a:t>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a:spLocks noGrp="1"/>
          </p:cNvSpPr>
          <p:nvPr>
            <p:ph type="sldNum" sz="quarter" idx="12"/>
          </p:nvPr>
        </p:nvSpPr>
        <p:spPr>
          <a:xfrm>
            <a:off x="8534400" y="6340475"/>
            <a:ext cx="457200" cy="365125"/>
          </a:xfrm>
        </p:spPr>
        <p:txBody>
          <a:bodyPr/>
          <a:lstStyle/>
          <a:p>
            <a:fld id="{0CA5A7A3-4F0E-40F6-B762-78FFBF9EAB9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12719591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AutoShape 7"/>
          <p:cNvSpPr>
            <a:spLocks noChangeArrowheads="1"/>
          </p:cNvSpPr>
          <p:nvPr userDrawn="1"/>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endParaRPr lang="en-US">
              <a:solidFill>
                <a:prstClr val="black"/>
              </a:solidFill>
              <a:latin typeface="Calibri"/>
            </a:endParaRPr>
          </a:p>
        </p:txBody>
      </p:sp>
      <p:sp>
        <p:nvSpPr>
          <p:cNvPr id="7" name="Rectangle 6"/>
          <p:cNvSpPr/>
          <p:nvPr userDrawn="1"/>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 name="Title 1"/>
          <p:cNvSpPr>
            <a:spLocks noGrp="1"/>
          </p:cNvSpPr>
          <p:nvPr>
            <p:ph type="title"/>
          </p:nvPr>
        </p:nvSpPr>
        <p:spPr>
          <a:xfrm>
            <a:off x="838200" y="274638"/>
            <a:ext cx="7848600" cy="11430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8534400" y="6324600"/>
            <a:ext cx="457200" cy="365125"/>
          </a:xfrm>
        </p:spPr>
        <p:txBody>
          <a:bodyPr/>
          <a:lstStyle/>
          <a:p>
            <a:fld id="{0CA5A7A3-4F0E-40F6-B762-78FFBF9EAB9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11" name="Straight Connector 10"/>
          <p:cNvCxnSpPr/>
          <p:nvPr userDrawn="1"/>
        </p:nvCxnSpPr>
        <p:spPr>
          <a:xfrm>
            <a:off x="457200" y="6553200"/>
            <a:ext cx="2819400" cy="0"/>
          </a:xfrm>
          <a:prstGeom prst="line">
            <a:avLst/>
          </a:prstGeom>
          <a:ln w="28575"/>
        </p:spPr>
        <p:style>
          <a:lnRef idx="2">
            <a:schemeClr val="accent2"/>
          </a:lnRef>
          <a:fillRef idx="0">
            <a:schemeClr val="accent2"/>
          </a:fillRef>
          <a:effectRef idx="1">
            <a:schemeClr val="accent2"/>
          </a:effectRef>
          <a:fontRef idx="minor">
            <a:schemeClr val="tx1"/>
          </a:fontRef>
        </p:style>
      </p:cxnSp>
      <p:cxnSp>
        <p:nvCxnSpPr>
          <p:cNvPr id="12" name="Straight Connector 11"/>
          <p:cNvCxnSpPr/>
          <p:nvPr userDrawn="1"/>
        </p:nvCxnSpPr>
        <p:spPr>
          <a:xfrm>
            <a:off x="5715000" y="6553200"/>
            <a:ext cx="2895600" cy="0"/>
          </a:xfrm>
          <a:prstGeom prst="line">
            <a:avLst/>
          </a:prstGeom>
          <a:ln w="28575">
            <a:solidFill>
              <a:schemeClr val="accent2"/>
            </a:solidFill>
          </a:ln>
        </p:spPr>
        <p:style>
          <a:lnRef idx="2">
            <a:schemeClr val="accent2"/>
          </a:lnRef>
          <a:fillRef idx="0">
            <a:schemeClr val="accent2"/>
          </a:fillRef>
          <a:effectRef idx="1">
            <a:schemeClr val="accent2"/>
          </a:effectRef>
          <a:fontRef idx="minor">
            <a:schemeClr val="tx1"/>
          </a:fontRef>
        </p:style>
      </p:cxnSp>
      <p:sp>
        <p:nvSpPr>
          <p:cNvPr id="13" name="Rectangle 12"/>
          <p:cNvSpPr/>
          <p:nvPr userDrawn="1"/>
        </p:nvSpPr>
        <p:spPr>
          <a:xfrm>
            <a:off x="3048000" y="6324600"/>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200" dirty="0">
                <a:solidFill>
                  <a:srgbClr val="000099"/>
                </a:solidFill>
                <a:latin typeface="Monotype Corsiva" pitchFamily="66" charset="0"/>
              </a:rPr>
              <a:t>World-Class Care…Anytime,  Anywhere</a:t>
            </a:r>
          </a:p>
        </p:txBody>
      </p:sp>
      <p:pic>
        <p:nvPicPr>
          <p:cNvPr id="14" name="Picture 13" descr="Navy-Medicine-Color-Logo_2012.png"/>
          <p:cNvPicPr>
            <a:picLocks noChangeAspect="1"/>
          </p:cNvPicPr>
          <p:nvPr userDrawn="1"/>
        </p:nvPicPr>
        <p:blipFill>
          <a:blip r:embed="rId2" cstate="print"/>
          <a:stretch>
            <a:fillRect/>
          </a:stretch>
        </p:blipFill>
        <p:spPr>
          <a:xfrm>
            <a:off x="228600" y="228600"/>
            <a:ext cx="914400" cy="914400"/>
          </a:xfrm>
          <a:prstGeom prst="rect">
            <a:avLst/>
          </a:prstGeom>
        </p:spPr>
      </p:pic>
    </p:spTree>
    <p:extLst>
      <p:ext uri="{BB962C8B-B14F-4D97-AF65-F5344CB8AC3E}">
        <p14:creationId xmlns:p14="http://schemas.microsoft.com/office/powerpoint/2010/main" val="414570481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8910309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6028879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CA5A7A3-4F0E-40F6-B762-78FFBF9EAB9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110240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CA5A7A3-4F0E-40F6-B762-78FFBF9EAB9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671710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CA5A7A3-4F0E-40F6-B762-78FFBF9EAB9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987650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015050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5846508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9672385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540214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Section_Title_custom">
    <p:spTree>
      <p:nvGrpSpPr>
        <p:cNvPr id="1" name=""/>
        <p:cNvGrpSpPr/>
        <p:nvPr/>
      </p:nvGrpSpPr>
      <p:grpSpPr>
        <a:xfrm>
          <a:off x="0" y="0"/>
          <a:ext cx="0" cy="0"/>
          <a:chOff x="0" y="0"/>
          <a:chExt cx="0" cy="0"/>
        </a:xfrm>
      </p:grpSpPr>
      <p:sp>
        <p:nvSpPr>
          <p:cNvPr id="6" name="AutoShape 7"/>
          <p:cNvSpPr>
            <a:spLocks noChangeArrowheads="1"/>
          </p:cNvSpPr>
          <p:nvPr userDrawn="1"/>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endParaRPr lang="en-US">
              <a:solidFill>
                <a:prstClr val="black"/>
              </a:solidFill>
              <a:latin typeface="Calibri"/>
            </a:endParaRPr>
          </a:p>
        </p:txBody>
      </p:sp>
      <p:sp>
        <p:nvSpPr>
          <p:cNvPr id="9" name="Rectangle 8"/>
          <p:cNvSpPr/>
          <p:nvPr userDrawn="1"/>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0" name="Title 1"/>
          <p:cNvSpPr>
            <a:spLocks noGrp="1"/>
          </p:cNvSpPr>
          <p:nvPr>
            <p:ph type="title"/>
          </p:nvPr>
        </p:nvSpPr>
        <p:spPr>
          <a:xfrm>
            <a:off x="457200" y="2438400"/>
            <a:ext cx="8229600" cy="1143000"/>
          </a:xfrm>
        </p:spPr>
        <p:txBody>
          <a:bodyPr>
            <a:normAutofit/>
          </a:bodyPr>
          <a:lstStyle>
            <a:lvl1pPr>
              <a:defRPr sz="4800"/>
            </a:lvl1pPr>
          </a:lstStyle>
          <a:p>
            <a:r>
              <a:rPr lang="en-US" dirty="0"/>
              <a:t>Click to edit Master title style</a:t>
            </a:r>
          </a:p>
        </p:txBody>
      </p:sp>
      <p:sp>
        <p:nvSpPr>
          <p:cNvPr id="11" name="Slide Number Placeholder 5"/>
          <p:cNvSpPr>
            <a:spLocks noGrp="1"/>
          </p:cNvSpPr>
          <p:nvPr>
            <p:ph type="sldNum" sz="quarter" idx="12"/>
          </p:nvPr>
        </p:nvSpPr>
        <p:spPr>
          <a:xfrm>
            <a:off x="8534400" y="6324600"/>
            <a:ext cx="457200" cy="365125"/>
          </a:xfrm>
        </p:spPr>
        <p:txBody>
          <a:bodyPr/>
          <a:lstStyle/>
          <a:p>
            <a:fld id="{0CA5A7A3-4F0E-40F6-B762-78FFBF9EAB9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grpSp>
        <p:nvGrpSpPr>
          <p:cNvPr id="2" name="Group 11"/>
          <p:cNvGrpSpPr/>
          <p:nvPr userDrawn="1"/>
        </p:nvGrpSpPr>
        <p:grpSpPr>
          <a:xfrm>
            <a:off x="685800" y="6324600"/>
            <a:ext cx="7772400" cy="457200"/>
            <a:chOff x="685800" y="6324600"/>
            <a:chExt cx="7772400" cy="457200"/>
          </a:xfrm>
        </p:grpSpPr>
        <p:cxnSp>
          <p:nvCxnSpPr>
            <p:cNvPr id="13" name="Straight Connector 12"/>
            <p:cNvCxnSpPr/>
            <p:nvPr userDrawn="1"/>
          </p:nvCxnSpPr>
          <p:spPr>
            <a:xfrm>
              <a:off x="685800" y="6553200"/>
              <a:ext cx="2819400" cy="0"/>
            </a:xfrm>
            <a:prstGeom prst="line">
              <a:avLst/>
            </a:prstGeom>
            <a:ln w="28575"/>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userDrawn="1"/>
          </p:nvCxnSpPr>
          <p:spPr>
            <a:xfrm>
              <a:off x="5638800" y="6553200"/>
              <a:ext cx="2819400" cy="0"/>
            </a:xfrm>
            <a:prstGeom prst="line">
              <a:avLst/>
            </a:prstGeom>
            <a:ln w="28575">
              <a:solidFill>
                <a:schemeClr val="accent2"/>
              </a:solidFill>
            </a:ln>
          </p:spPr>
          <p:style>
            <a:lnRef idx="2">
              <a:schemeClr val="accent2"/>
            </a:lnRef>
            <a:fillRef idx="0">
              <a:schemeClr val="accent2"/>
            </a:fillRef>
            <a:effectRef idx="1">
              <a:schemeClr val="accent2"/>
            </a:effectRef>
            <a:fontRef idx="minor">
              <a:schemeClr val="tx1"/>
            </a:fontRef>
          </p:style>
        </p:cxnSp>
        <p:sp>
          <p:nvSpPr>
            <p:cNvPr id="15" name="Rectangle 14"/>
            <p:cNvSpPr/>
            <p:nvPr userDrawn="1"/>
          </p:nvSpPr>
          <p:spPr>
            <a:xfrm>
              <a:off x="3429000" y="6324600"/>
              <a:ext cx="22098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400" dirty="0">
                  <a:solidFill>
                    <a:srgbClr val="000099"/>
                  </a:solidFill>
                  <a:latin typeface="Monotype Corsiva" pitchFamily="66" charset="0"/>
                </a:rPr>
                <a:t>Wounded, Ill, and Injured (M9)</a:t>
              </a:r>
            </a:p>
          </p:txBody>
        </p:sp>
      </p:grpSp>
    </p:spTree>
    <p:extLst>
      <p:ext uri="{BB962C8B-B14F-4D97-AF65-F5344CB8AC3E}">
        <p14:creationId xmlns:p14="http://schemas.microsoft.com/office/powerpoint/2010/main" val="2942726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2.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image" Target="../media/image5.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4.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3.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image" Target="../media/image2.jpe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theme" Target="../theme/theme3.xml"/><Relationship Id="rId5" Type="http://schemas.openxmlformats.org/officeDocument/2006/relationships/slideLayout" Target="../slideLayouts/slideLayout29.xml"/><Relationship Id="rId15" Type="http://schemas.openxmlformats.org/officeDocument/2006/relationships/image" Target="../media/image5.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3.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image" Target="../media/image2.jpe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theme" Target="../theme/theme4.xml"/><Relationship Id="rId5" Type="http://schemas.openxmlformats.org/officeDocument/2006/relationships/slideLayout" Target="../slideLayouts/slideLayout39.xml"/><Relationship Id="rId15" Type="http://schemas.openxmlformats.org/officeDocument/2006/relationships/image" Target="../media/image5.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3.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2.jpe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theme" Target="../theme/theme5.xml"/><Relationship Id="rId5" Type="http://schemas.openxmlformats.org/officeDocument/2006/relationships/slideLayout" Target="../slideLayouts/slideLayout49.xml"/><Relationship Id="rId15" Type="http://schemas.openxmlformats.org/officeDocument/2006/relationships/image" Target="../media/image5.pn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3.pn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image" Target="../media/image2.jpeg"/><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theme" Target="../theme/theme6.xml"/><Relationship Id="rId5" Type="http://schemas.openxmlformats.org/officeDocument/2006/relationships/slideLayout" Target="../slideLayouts/slideLayout59.xml"/><Relationship Id="rId15" Type="http://schemas.openxmlformats.org/officeDocument/2006/relationships/image" Target="../media/image5.png"/><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6.jpe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7.xml"/><Relationship Id="rId2" Type="http://schemas.openxmlformats.org/officeDocument/2006/relationships/slideLayout" Target="../slideLayouts/slideLayout66.xml"/><Relationship Id="rId16" Type="http://schemas.openxmlformats.org/officeDocument/2006/relationships/image" Target="../media/image5.png"/><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image" Target="../media/image4.png"/><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image" Target="../media/image7.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theme" Target="../theme/theme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a:solidFill>
                <a:prstClr val="black"/>
              </a:solidFill>
              <a:latin typeface="Arial" pitchFamily="34" charset="0"/>
              <a:ea typeface="ＭＳ Ｐゴシック" pitchFamily="-84" charset="-128"/>
              <a:cs typeface="ＭＳ Ｐゴシック" charset="0"/>
            </a:endParaRPr>
          </a:p>
        </p:txBody>
      </p:sp>
      <p:sp>
        <p:nvSpPr>
          <p:cNvPr id="1027" name="Freeform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Lst>
        </p:spPr>
        <p:txBody>
          <a:bodyPr/>
          <a:lstStyle/>
          <a:p>
            <a:pPr eaLnBrk="0" fontAlgn="base" hangingPunct="0">
              <a:spcBef>
                <a:spcPct val="0"/>
              </a:spcBef>
              <a:spcAft>
                <a:spcPct val="0"/>
              </a:spcAft>
            </a:pPr>
            <a:endParaRPr lang="en-US">
              <a:solidFill>
                <a:prstClr val="black"/>
              </a:solidFill>
              <a:latin typeface="Arial" charset="0"/>
              <a:ea typeface="ＭＳ Ｐゴシック" charset="0"/>
              <a:cs typeface="ＭＳ Ｐゴシック" charset="0"/>
            </a:endParaRPr>
          </a:p>
        </p:txBody>
      </p:sp>
      <p:sp>
        <p:nvSpPr>
          <p:cNvPr id="14" name="Right Triangle 13"/>
          <p:cNvSpPr>
            <a:spLocks/>
          </p:cNvSpPr>
          <p:nvPr/>
        </p:nvSpPr>
        <p:spPr bwMode="auto">
          <a:xfrm>
            <a:off x="-6042" y="5791253"/>
            <a:ext cx="3402314" cy="1080868"/>
          </a:xfrm>
          <a:prstGeom prst="rtTriangle">
            <a:avLst/>
          </a:prstGeom>
          <a:blipFill>
            <a:blip r:embed="rId15">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latin typeface="Lucida Sans Unicode"/>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1033" name="Text Placeholder 29"/>
          <p:cNvSpPr>
            <a:spLocks noGrp="1"/>
          </p:cNvSpPr>
          <p:nvPr>
            <p:ph type="body" idx="1"/>
          </p:nvPr>
        </p:nvSpPr>
        <p:spPr bwMode="auto">
          <a:xfrm>
            <a:off x="457200" y="1481138"/>
            <a:ext cx="8229600" cy="4525962"/>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latin typeface="Arial" pitchFamily="34" charset="0"/>
                <a:ea typeface="ＭＳ Ｐゴシック" pitchFamily="-84" charset="-128"/>
                <a:cs typeface="+mn-cs"/>
              </a:defRPr>
            </a:lvl1pPr>
            <a:extLst/>
          </a:lstStyle>
          <a:p>
            <a:pPr fontAlgn="base">
              <a:spcBef>
                <a:spcPct val="0"/>
              </a:spcBef>
              <a:spcAft>
                <a:spcPct val="0"/>
              </a:spcAft>
              <a:defRPr/>
            </a:pPr>
            <a:endParaRPr lang="en-US">
              <a:solidFill>
                <a:prstClr val="black"/>
              </a:solidFill>
            </a:endParaRPr>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latin typeface="Arial" pitchFamily="34" charset="0"/>
                <a:ea typeface="ＭＳ Ｐゴシック" pitchFamily="-84" charset="-128"/>
                <a:cs typeface="+mn-cs"/>
              </a:defRPr>
            </a:lvl1pPr>
            <a:extLst/>
          </a:lstStyle>
          <a:p>
            <a:pPr fontAlgn="base">
              <a:spcBef>
                <a:spcPct val="0"/>
              </a:spcBef>
              <a:spcAft>
                <a:spcPct val="0"/>
              </a:spcAft>
              <a:defRPr/>
            </a:pPr>
            <a:endParaRPr lang="en-US">
              <a:solidFill>
                <a:prstClr val="black"/>
              </a:solidFill>
            </a:endParaRPr>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lvl1pPr>
          </a:lstStyle>
          <a:p>
            <a:pPr fontAlgn="base">
              <a:spcBef>
                <a:spcPct val="0"/>
              </a:spcBef>
              <a:spcAft>
                <a:spcPct val="0"/>
              </a:spcAft>
            </a:pPr>
            <a:fld id="{242CB57C-F8A4-A64C-A400-7A412893F2A6}" type="slidenum">
              <a:rPr lang="en-US" smtClean="0">
                <a:solidFill>
                  <a:prstClr val="black"/>
                </a:solidFill>
                <a:latin typeface="Arial" charset="0"/>
                <a:ea typeface="ＭＳ Ｐゴシック" charset="0"/>
                <a:cs typeface="ＭＳ Ｐゴシック" charset="0"/>
              </a:rPr>
              <a:pPr fontAlgn="base">
                <a:spcBef>
                  <a:spcPct val="0"/>
                </a:spcBef>
                <a:spcAft>
                  <a:spcPct val="0"/>
                </a:spcAft>
              </a:pPr>
              <a:t>‹#›</a:t>
            </a:fld>
            <a:endParaRPr lang="en-US">
              <a:solidFill>
                <a:prstClr val="black"/>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62520149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93" r:id="rId12"/>
    <p:sldLayoutId id="2147483818" r:id="rId13"/>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ＭＳ Ｐゴシック" charset="0"/>
          <a:cs typeface="+mj-cs"/>
        </a:defRPr>
      </a:lvl1pPr>
      <a:lvl2pPr algn="l" rtl="0" eaLnBrk="0" fontAlgn="base" hangingPunct="0">
        <a:spcBef>
          <a:spcPct val="0"/>
        </a:spcBef>
        <a:spcAft>
          <a:spcPct val="0"/>
        </a:spcAft>
        <a:defRPr sz="4100" b="1">
          <a:solidFill>
            <a:schemeClr val="tx2"/>
          </a:solidFill>
          <a:latin typeface="Lucida Sans Unicode" pitchFamily="34" charset="0"/>
          <a:ea typeface="ＭＳ Ｐゴシック" charset="0"/>
        </a:defRPr>
      </a:lvl2pPr>
      <a:lvl3pPr algn="l" rtl="0" eaLnBrk="0" fontAlgn="base" hangingPunct="0">
        <a:spcBef>
          <a:spcPct val="0"/>
        </a:spcBef>
        <a:spcAft>
          <a:spcPct val="0"/>
        </a:spcAft>
        <a:defRPr sz="4100" b="1">
          <a:solidFill>
            <a:schemeClr val="tx2"/>
          </a:solidFill>
          <a:latin typeface="Lucida Sans Unicode" pitchFamily="34" charset="0"/>
          <a:ea typeface="ＭＳ Ｐゴシック" charset="0"/>
        </a:defRPr>
      </a:lvl3pPr>
      <a:lvl4pPr algn="l" rtl="0" eaLnBrk="0" fontAlgn="base" hangingPunct="0">
        <a:spcBef>
          <a:spcPct val="0"/>
        </a:spcBef>
        <a:spcAft>
          <a:spcPct val="0"/>
        </a:spcAft>
        <a:defRPr sz="4100" b="1">
          <a:solidFill>
            <a:schemeClr val="tx2"/>
          </a:solidFill>
          <a:latin typeface="Lucida Sans Unicode" pitchFamily="34" charset="0"/>
          <a:ea typeface="ＭＳ Ｐゴシック" charset="0"/>
        </a:defRPr>
      </a:lvl4pPr>
      <a:lvl5pPr algn="l" rtl="0" eaLnBrk="0" fontAlgn="base" hangingPunct="0">
        <a:spcBef>
          <a:spcPct val="0"/>
        </a:spcBef>
        <a:spcAft>
          <a:spcPct val="0"/>
        </a:spcAft>
        <a:defRPr sz="4100" b="1">
          <a:solidFill>
            <a:schemeClr val="tx2"/>
          </a:solidFill>
          <a:latin typeface="Lucida Sans Unicode" pitchFamily="34" charset="0"/>
          <a:ea typeface="ＭＳ Ｐゴシック"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charset="0"/>
        <a:buChar char=""/>
        <a:defRPr sz="2700" kern="1200">
          <a:solidFill>
            <a:schemeClr val="tx1"/>
          </a:solidFill>
          <a:latin typeface="+mn-lt"/>
          <a:ea typeface="ＭＳ Ｐゴシック" charset="0"/>
          <a:cs typeface="+mn-cs"/>
        </a:defRPr>
      </a:lvl1pPr>
      <a:lvl2pPr marL="620713" indent="-228600" algn="l" rtl="0" eaLnBrk="0" fontAlgn="base" hangingPunct="0">
        <a:spcBef>
          <a:spcPts val="325"/>
        </a:spcBef>
        <a:spcAft>
          <a:spcPct val="0"/>
        </a:spcAft>
        <a:buClr>
          <a:schemeClr val="accent1"/>
        </a:buClr>
        <a:buFont typeface="Verdana" charset="0"/>
        <a:buChar char="◦"/>
        <a:defRPr sz="2300" kern="1200">
          <a:solidFill>
            <a:schemeClr val="tx1"/>
          </a:solidFill>
          <a:latin typeface="+mn-lt"/>
          <a:ea typeface="ＭＳ Ｐゴシック" charset="0"/>
          <a:cs typeface="+mn-cs"/>
        </a:defRPr>
      </a:lvl2pPr>
      <a:lvl3pPr marL="858838" indent="-228600" algn="l" rtl="0" eaLnBrk="0" fontAlgn="base" hangingPunct="0">
        <a:spcBef>
          <a:spcPts val="350"/>
        </a:spcBef>
        <a:spcAft>
          <a:spcPct val="0"/>
        </a:spcAft>
        <a:buClr>
          <a:schemeClr val="accent2"/>
        </a:buClr>
        <a:buSzPct val="100000"/>
        <a:buFont typeface="Wingdings 2" charset="0"/>
        <a:buChar char=""/>
        <a:defRPr sz="2100" kern="1200">
          <a:solidFill>
            <a:schemeClr val="tx1"/>
          </a:solidFill>
          <a:latin typeface="+mn-lt"/>
          <a:ea typeface="ＭＳ Ｐゴシック" charset="0"/>
          <a:cs typeface="+mn-cs"/>
        </a:defRPr>
      </a:lvl3pPr>
      <a:lvl4pPr marL="1143000" indent="-228600" algn="l" rtl="0" eaLnBrk="0" fontAlgn="base" hangingPunct="0">
        <a:spcBef>
          <a:spcPts val="350"/>
        </a:spcBef>
        <a:spcAft>
          <a:spcPct val="0"/>
        </a:spcAft>
        <a:buClr>
          <a:schemeClr val="accent2"/>
        </a:buClr>
        <a:buFont typeface="Wingdings 2" charset="0"/>
        <a:buChar char=""/>
        <a:defRPr sz="1900" kern="1200">
          <a:solidFill>
            <a:schemeClr val="tx1"/>
          </a:solidFill>
          <a:latin typeface="+mn-lt"/>
          <a:ea typeface="ＭＳ Ｐゴシック" charset="0"/>
          <a:cs typeface="+mn-cs"/>
        </a:defRPr>
      </a:lvl4pPr>
      <a:lvl5pPr marL="1371600" indent="-228600" algn="l" rtl="0" eaLnBrk="0" fontAlgn="base" hangingPunct="0">
        <a:spcBef>
          <a:spcPts val="350"/>
        </a:spcBef>
        <a:spcAft>
          <a:spcPct val="0"/>
        </a:spcAft>
        <a:buClr>
          <a:schemeClr val="accent2"/>
        </a:buClr>
        <a:buFont typeface="Wingdings 2" charset="0"/>
        <a:buChar char=""/>
        <a:defRPr kern="1200">
          <a:solidFill>
            <a:schemeClr val="tx1"/>
          </a:solidFill>
          <a:latin typeface="+mn-lt"/>
          <a:ea typeface="ＭＳ Ｐゴシック" charset="0"/>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6629400" cy="665162"/>
          </a:xfrm>
          <a:prstGeom prst="rect">
            <a:avLst/>
          </a:prstGeom>
        </p:spPr>
        <p:txBody>
          <a:bodyPr vert="horz" wrap="square" lIns="0" tIns="0" rIns="0" bIns="0" rtlCol="0" anchor="t">
            <a:spAutoFit/>
          </a:bodyPr>
          <a:lstStyle/>
          <a:p>
            <a:r>
              <a:rPr lang="en-US"/>
              <a:t>Click to edit Master title style</a:t>
            </a:r>
            <a:endParaRPr lang="en-US" dirty="0"/>
          </a:p>
        </p:txBody>
      </p:sp>
      <p:sp>
        <p:nvSpPr>
          <p:cNvPr id="3075" name="Text Placeholder 2"/>
          <p:cNvSpPr>
            <a:spLocks noGrp="1"/>
          </p:cNvSpPr>
          <p:nvPr>
            <p:ph type="body" idx="1"/>
          </p:nvPr>
        </p:nvSpPr>
        <p:spPr bwMode="auto">
          <a:xfrm>
            <a:off x="381000" y="1412875"/>
            <a:ext cx="8382000" cy="213518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076" name="Picture 12" descr="3D NPC Logo"/>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7086600" y="223838"/>
            <a:ext cx="1905000" cy="1223962"/>
          </a:xfrm>
          <a:prstGeom prst="rect">
            <a:avLst/>
          </a:prstGeom>
          <a:noFill/>
          <a:ln w="9525">
            <a:noFill/>
            <a:miter lim="800000"/>
            <a:headEnd/>
            <a:tailEnd/>
          </a:ln>
        </p:spPr>
      </p:pic>
      <p:sp>
        <p:nvSpPr>
          <p:cNvPr id="8" name="Line 11"/>
          <p:cNvSpPr>
            <a:spLocks noChangeShapeType="1"/>
          </p:cNvSpPr>
          <p:nvPr/>
        </p:nvSpPr>
        <p:spPr bwMode="auto">
          <a:xfrm>
            <a:off x="381000" y="990600"/>
            <a:ext cx="6172200" cy="0"/>
          </a:xfrm>
          <a:prstGeom prst="line">
            <a:avLst/>
          </a:prstGeom>
          <a:noFill/>
          <a:ln w="38100">
            <a:solidFill>
              <a:srgbClr val="003366"/>
            </a:solidFill>
            <a:round/>
            <a:headEnd/>
            <a:tailEnd/>
          </a:ln>
          <a:effectLst/>
        </p:spPr>
        <p:txBody>
          <a:bodyPr/>
          <a:lstStyle/>
          <a:p>
            <a:pPr fontAlgn="base">
              <a:spcBef>
                <a:spcPct val="0"/>
              </a:spcBef>
              <a:spcAft>
                <a:spcPct val="0"/>
              </a:spcAft>
              <a:defRPr/>
            </a:pPr>
            <a:endParaRPr lang="en-US">
              <a:solidFill>
                <a:srgbClr val="000000"/>
              </a:solidFill>
              <a:latin typeface="Arial" charset="0"/>
            </a:endParaRPr>
          </a:p>
        </p:txBody>
      </p:sp>
      <p:sp>
        <p:nvSpPr>
          <p:cNvPr id="9" name="Line 12"/>
          <p:cNvSpPr>
            <a:spLocks noChangeShapeType="1"/>
          </p:cNvSpPr>
          <p:nvPr/>
        </p:nvSpPr>
        <p:spPr bwMode="auto">
          <a:xfrm>
            <a:off x="838200" y="1066800"/>
            <a:ext cx="6172200" cy="0"/>
          </a:xfrm>
          <a:prstGeom prst="line">
            <a:avLst/>
          </a:prstGeom>
          <a:noFill/>
          <a:ln w="38100">
            <a:solidFill>
              <a:srgbClr val="990000"/>
            </a:solidFill>
            <a:round/>
            <a:headEnd/>
            <a:tailEnd/>
          </a:ln>
          <a:effectLst/>
        </p:spPr>
        <p:txBody>
          <a:bodyPr/>
          <a:lstStyle/>
          <a:p>
            <a:pPr fontAlgn="base">
              <a:spcBef>
                <a:spcPct val="0"/>
              </a:spcBef>
              <a:spcAft>
                <a:spcPct val="0"/>
              </a:spcAft>
              <a:defRPr/>
            </a:pPr>
            <a:endParaRPr lang="en-US">
              <a:solidFill>
                <a:srgbClr val="000000"/>
              </a:solidFill>
              <a:latin typeface="Arial" charset="0"/>
            </a:endParaRPr>
          </a:p>
        </p:txBody>
      </p:sp>
      <p:sp>
        <p:nvSpPr>
          <p:cNvPr id="11" name="Rectangle 10"/>
          <p:cNvSpPr/>
          <p:nvPr/>
        </p:nvSpPr>
        <p:spPr bwMode="auto">
          <a:xfrm>
            <a:off x="0" y="6400800"/>
            <a:ext cx="9144000" cy="457200"/>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16200000" scaled="1"/>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fontAlgn="base">
              <a:spcBef>
                <a:spcPct val="0"/>
              </a:spcBef>
              <a:spcAft>
                <a:spcPct val="0"/>
              </a:spcAft>
              <a:defRPr/>
            </a:pPr>
            <a:endParaRPr lang="en-US" sz="2300">
              <a:solidFill>
                <a:srgbClr val="000000"/>
              </a:solidFill>
              <a:latin typeface="Segoe" pitchFamily="34" charset="0"/>
            </a:endParaRPr>
          </a:p>
        </p:txBody>
      </p:sp>
      <p:sp>
        <p:nvSpPr>
          <p:cNvPr id="12" name="TextBox 11"/>
          <p:cNvSpPr txBox="1"/>
          <p:nvPr/>
        </p:nvSpPr>
        <p:spPr>
          <a:xfrm>
            <a:off x="3124200" y="6488113"/>
            <a:ext cx="2895600" cy="246062"/>
          </a:xfrm>
          <a:prstGeom prst="rect">
            <a:avLst/>
          </a:prstGeom>
          <a:noFill/>
        </p:spPr>
        <p:txBody>
          <a:bodyPr>
            <a:spAutoFit/>
          </a:bodyPr>
          <a:lstStyle/>
          <a:p>
            <a:pPr algn="ctr" fontAlgn="base">
              <a:spcBef>
                <a:spcPct val="0"/>
              </a:spcBef>
              <a:spcAft>
                <a:spcPct val="0"/>
              </a:spcAft>
              <a:defRPr/>
            </a:pPr>
            <a:r>
              <a:rPr lang="en-US" sz="1000" i="1" u="sng">
                <a:solidFill>
                  <a:srgbClr val="FFFFFF"/>
                </a:solidFill>
                <a:latin typeface="Arial" charset="0"/>
              </a:rPr>
              <a:t>www.npc.navy.mil</a:t>
            </a:r>
            <a:endParaRPr lang="en-US" sz="1200" i="1" u="sng">
              <a:solidFill>
                <a:srgbClr val="FFFFFF"/>
              </a:solidFill>
              <a:latin typeface="Arial" charset="0"/>
            </a:endParaRPr>
          </a:p>
        </p:txBody>
      </p:sp>
      <p:pic>
        <p:nvPicPr>
          <p:cNvPr id="13" name="Picture 10" descr="NPC_Seal"/>
          <p:cNvPicPr>
            <a:picLocks noChangeAspect="1" noChangeArrowheads="1"/>
          </p:cNvPicPr>
          <p:nvPr/>
        </p:nvPicPr>
        <p:blipFill>
          <a:blip r:embed="rId14" cstate="print">
            <a:duotone>
              <a:schemeClr val="accent2">
                <a:shade val="45000"/>
                <a:satMod val="135000"/>
              </a:schemeClr>
              <a:prstClr val="white"/>
            </a:duotone>
            <a:lum bright="-4000" contrast="-33000"/>
          </a:blip>
          <a:srcRect/>
          <a:stretch>
            <a:fillRect/>
          </a:stretch>
        </p:blipFill>
        <p:spPr bwMode="auto">
          <a:xfrm>
            <a:off x="152400" y="6477000"/>
            <a:ext cx="304800" cy="304800"/>
          </a:xfrm>
          <a:prstGeom prst="rect">
            <a:avLst/>
          </a:prstGeom>
          <a:noFill/>
          <a:ln w="9525">
            <a:noFill/>
            <a:miter lim="800000"/>
            <a:headEnd/>
            <a:tailEnd/>
          </a:ln>
          <a:effectLst>
            <a:outerShdw blurRad="50800" dist="50800" dir="5400000" algn="ctr" rotWithShape="0">
              <a:srgbClr val="000000">
                <a:alpha val="18000"/>
              </a:srgbClr>
            </a:outerShdw>
          </a:effectLst>
        </p:spPr>
      </p:pic>
      <p:sp>
        <p:nvSpPr>
          <p:cNvPr id="15" name="TextBox 14"/>
          <p:cNvSpPr txBox="1"/>
          <p:nvPr/>
        </p:nvSpPr>
        <p:spPr>
          <a:xfrm>
            <a:off x="8077200" y="6488113"/>
            <a:ext cx="914400" cy="246062"/>
          </a:xfrm>
          <a:prstGeom prst="rect">
            <a:avLst/>
          </a:prstGeom>
          <a:noFill/>
        </p:spPr>
        <p:txBody>
          <a:bodyPr>
            <a:spAutoFit/>
          </a:bodyPr>
          <a:lstStyle/>
          <a:p>
            <a:pPr algn="r" fontAlgn="base">
              <a:spcBef>
                <a:spcPct val="0"/>
              </a:spcBef>
              <a:spcAft>
                <a:spcPct val="0"/>
              </a:spcAft>
              <a:defRPr/>
            </a:pPr>
            <a:fld id="{D2803F2E-177A-4864-88E7-569221636155}" type="slidenum">
              <a:rPr lang="en-US" sz="1000">
                <a:solidFill>
                  <a:srgbClr val="FFFFFF"/>
                </a:solidFill>
                <a:latin typeface="Arial" charset="0"/>
              </a:rPr>
              <a:pPr algn="r" fontAlgn="base">
                <a:spcBef>
                  <a:spcPct val="0"/>
                </a:spcBef>
                <a:spcAft>
                  <a:spcPct val="0"/>
                </a:spcAft>
                <a:defRPr/>
              </a:pPr>
              <a:t>‹#›</a:t>
            </a:fld>
            <a:endParaRPr lang="en-US" sz="1000">
              <a:solidFill>
                <a:srgbClr val="FFFFFF"/>
              </a:solidFill>
              <a:latin typeface="Arial" charset="0"/>
            </a:endParaRPr>
          </a:p>
        </p:txBody>
      </p:sp>
    </p:spTree>
    <p:extLst>
      <p:ext uri="{BB962C8B-B14F-4D97-AF65-F5344CB8AC3E}">
        <p14:creationId xmlns:p14="http://schemas.microsoft.com/office/powerpoint/2010/main" val="3496612567"/>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844" r:id="rId11"/>
  </p:sldLayoutIdLst>
  <p:transition>
    <p:fade/>
  </p:transition>
  <p:txStyles>
    <p:titleStyle>
      <a:lvl1pPr algn="l" defTabSz="912813" rtl="0" eaLnBrk="0" fontAlgn="base" hangingPunct="0">
        <a:lnSpc>
          <a:spcPct val="90000"/>
        </a:lnSpc>
        <a:spcBef>
          <a:spcPct val="0"/>
        </a:spcBef>
        <a:spcAft>
          <a:spcPct val="0"/>
        </a:spcAft>
        <a:defRPr lang="en-US" sz="4800" kern="1200" spc="-150" dirty="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vl2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2pPr>
      <a:lvl3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3pPr>
      <a:lvl4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4pPr>
      <a:lvl5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5pPr>
      <a:lvl6pPr marL="4572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6pPr>
      <a:lvl7pPr marL="9144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7pPr>
      <a:lvl8pPr marL="13716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8pPr>
      <a:lvl9pPr marL="18288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9pPr>
    </p:titleStyle>
    <p:bodyStyle>
      <a:lvl1pPr marL="396875" indent="-396875" algn="l" defTabSz="912813" rtl="0" eaLnBrk="0" fontAlgn="base" hangingPunct="0">
        <a:lnSpc>
          <a:spcPct val="90000"/>
        </a:lnSpc>
        <a:spcBef>
          <a:spcPct val="20000"/>
        </a:spcBef>
        <a:spcAft>
          <a:spcPct val="0"/>
        </a:spcAft>
        <a:buBlip>
          <a:blip r:embed="rId15"/>
        </a:buBlip>
        <a:defRPr sz="3200" kern="1200">
          <a:solidFill>
            <a:schemeClr val="tx1"/>
          </a:solidFill>
          <a:latin typeface="+mn-lt"/>
          <a:ea typeface="+mn-ea"/>
          <a:cs typeface="+mn-cs"/>
        </a:defRPr>
      </a:lvl1pPr>
      <a:lvl2pPr marL="914400" indent="-396875" algn="l" defTabSz="912813" rtl="0" eaLnBrk="0" fontAlgn="base" hangingPunct="0">
        <a:lnSpc>
          <a:spcPct val="90000"/>
        </a:lnSpc>
        <a:spcBef>
          <a:spcPct val="20000"/>
        </a:spcBef>
        <a:spcAft>
          <a:spcPct val="0"/>
        </a:spcAft>
        <a:buBlip>
          <a:blip r:embed="rId16"/>
        </a:buBlip>
        <a:defRPr sz="2800" kern="1200">
          <a:solidFill>
            <a:schemeClr val="tx1"/>
          </a:solidFill>
          <a:latin typeface="+mn-lt"/>
          <a:ea typeface="+mn-ea"/>
          <a:cs typeface="+mn-cs"/>
        </a:defRPr>
      </a:lvl2pPr>
      <a:lvl3pPr marL="1258888" indent="-344488" algn="l" defTabSz="912813" rtl="0" eaLnBrk="0" fontAlgn="base" hangingPunct="0">
        <a:lnSpc>
          <a:spcPct val="90000"/>
        </a:lnSpc>
        <a:spcBef>
          <a:spcPct val="20000"/>
        </a:spcBef>
        <a:spcAft>
          <a:spcPct val="0"/>
        </a:spcAft>
        <a:buBlip>
          <a:blip r:embed="rId16"/>
        </a:buBlip>
        <a:defRPr sz="2400" kern="1200">
          <a:solidFill>
            <a:schemeClr val="tx1"/>
          </a:solidFill>
          <a:latin typeface="+mn-lt"/>
          <a:ea typeface="+mn-ea"/>
          <a:cs typeface="+mn-cs"/>
        </a:defRPr>
      </a:lvl3pPr>
      <a:lvl4pPr marL="1604963" indent="-346075" algn="l" defTabSz="912813" rtl="0" eaLnBrk="0" fontAlgn="base" hangingPunct="0">
        <a:lnSpc>
          <a:spcPct val="90000"/>
        </a:lnSpc>
        <a:spcBef>
          <a:spcPct val="20000"/>
        </a:spcBef>
        <a:spcAft>
          <a:spcPct val="0"/>
        </a:spcAft>
        <a:buBlip>
          <a:blip r:embed="rId16"/>
        </a:buBlip>
        <a:defRPr sz="2400" kern="1200">
          <a:solidFill>
            <a:schemeClr val="tx1"/>
          </a:solidFill>
          <a:latin typeface="+mn-lt"/>
          <a:ea typeface="+mn-ea"/>
          <a:cs typeface="+mn-cs"/>
        </a:defRPr>
      </a:lvl4pPr>
      <a:lvl5pPr marL="1941513" indent="-336550" algn="l" defTabSz="912813" rtl="0" eaLnBrk="0" fontAlgn="base" hangingPunct="0">
        <a:lnSpc>
          <a:spcPct val="90000"/>
        </a:lnSpc>
        <a:spcBef>
          <a:spcPct val="20000"/>
        </a:spcBef>
        <a:spcAft>
          <a:spcPct val="0"/>
        </a:spcAft>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6629400" cy="665162"/>
          </a:xfrm>
          <a:prstGeom prst="rect">
            <a:avLst/>
          </a:prstGeom>
        </p:spPr>
        <p:txBody>
          <a:bodyPr vert="horz" wrap="square" lIns="0" tIns="0" rIns="0" bIns="0" rtlCol="0" anchor="t">
            <a:spAutoFit/>
          </a:bodyPr>
          <a:lstStyle/>
          <a:p>
            <a:r>
              <a:rPr lang="en-US"/>
              <a:t>Click to edit Master title style</a:t>
            </a:r>
            <a:endParaRPr lang="en-US" dirty="0"/>
          </a:p>
        </p:txBody>
      </p:sp>
      <p:sp>
        <p:nvSpPr>
          <p:cNvPr id="3075" name="Text Placeholder 2"/>
          <p:cNvSpPr>
            <a:spLocks noGrp="1"/>
          </p:cNvSpPr>
          <p:nvPr>
            <p:ph type="body" idx="1"/>
          </p:nvPr>
        </p:nvSpPr>
        <p:spPr bwMode="auto">
          <a:xfrm>
            <a:off x="381000" y="1412875"/>
            <a:ext cx="8382000" cy="213518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076" name="Picture 12" descr="3D NPC Logo"/>
          <p:cNvPicPr>
            <a:picLocks noChangeAspect="1" noChangeArrowheads="1"/>
          </p:cNvPicPr>
          <p:nvPr/>
        </p:nvPicPr>
        <p:blipFill>
          <a:blip r:embed="rId12" cstate="print">
            <a:clrChange>
              <a:clrFrom>
                <a:srgbClr val="FFFFFF"/>
              </a:clrFrom>
              <a:clrTo>
                <a:srgbClr val="FFFFFF">
                  <a:alpha val="0"/>
                </a:srgbClr>
              </a:clrTo>
            </a:clrChange>
          </a:blip>
          <a:srcRect/>
          <a:stretch>
            <a:fillRect/>
          </a:stretch>
        </p:blipFill>
        <p:spPr bwMode="auto">
          <a:xfrm>
            <a:off x="7086600" y="223838"/>
            <a:ext cx="1905000" cy="1223962"/>
          </a:xfrm>
          <a:prstGeom prst="rect">
            <a:avLst/>
          </a:prstGeom>
          <a:noFill/>
          <a:ln w="9525">
            <a:noFill/>
            <a:miter lim="800000"/>
            <a:headEnd/>
            <a:tailEnd/>
          </a:ln>
        </p:spPr>
      </p:pic>
      <p:sp>
        <p:nvSpPr>
          <p:cNvPr id="8" name="Line 11"/>
          <p:cNvSpPr>
            <a:spLocks noChangeShapeType="1"/>
          </p:cNvSpPr>
          <p:nvPr/>
        </p:nvSpPr>
        <p:spPr bwMode="auto">
          <a:xfrm>
            <a:off x="381000" y="990600"/>
            <a:ext cx="6172200" cy="0"/>
          </a:xfrm>
          <a:prstGeom prst="line">
            <a:avLst/>
          </a:prstGeom>
          <a:noFill/>
          <a:ln w="38100">
            <a:solidFill>
              <a:srgbClr val="003366"/>
            </a:solidFill>
            <a:round/>
            <a:headEnd/>
            <a:tailEnd/>
          </a:ln>
          <a:effectLst/>
        </p:spPr>
        <p:txBody>
          <a:bodyPr/>
          <a:lstStyle/>
          <a:p>
            <a:pPr fontAlgn="base">
              <a:spcBef>
                <a:spcPct val="0"/>
              </a:spcBef>
              <a:spcAft>
                <a:spcPct val="0"/>
              </a:spcAft>
              <a:defRPr/>
            </a:pPr>
            <a:endParaRPr lang="en-US">
              <a:solidFill>
                <a:srgbClr val="000000"/>
              </a:solidFill>
              <a:latin typeface="Arial" charset="0"/>
            </a:endParaRPr>
          </a:p>
        </p:txBody>
      </p:sp>
      <p:sp>
        <p:nvSpPr>
          <p:cNvPr id="9" name="Line 12"/>
          <p:cNvSpPr>
            <a:spLocks noChangeShapeType="1"/>
          </p:cNvSpPr>
          <p:nvPr/>
        </p:nvSpPr>
        <p:spPr bwMode="auto">
          <a:xfrm>
            <a:off x="838200" y="1066800"/>
            <a:ext cx="6172200" cy="0"/>
          </a:xfrm>
          <a:prstGeom prst="line">
            <a:avLst/>
          </a:prstGeom>
          <a:noFill/>
          <a:ln w="38100">
            <a:solidFill>
              <a:srgbClr val="990000"/>
            </a:solidFill>
            <a:round/>
            <a:headEnd/>
            <a:tailEnd/>
          </a:ln>
          <a:effectLst/>
        </p:spPr>
        <p:txBody>
          <a:bodyPr/>
          <a:lstStyle/>
          <a:p>
            <a:pPr fontAlgn="base">
              <a:spcBef>
                <a:spcPct val="0"/>
              </a:spcBef>
              <a:spcAft>
                <a:spcPct val="0"/>
              </a:spcAft>
              <a:defRPr/>
            </a:pPr>
            <a:endParaRPr lang="en-US">
              <a:solidFill>
                <a:srgbClr val="000000"/>
              </a:solidFill>
              <a:latin typeface="Arial" charset="0"/>
            </a:endParaRPr>
          </a:p>
        </p:txBody>
      </p:sp>
      <p:sp>
        <p:nvSpPr>
          <p:cNvPr id="11" name="Rectangle 10"/>
          <p:cNvSpPr/>
          <p:nvPr/>
        </p:nvSpPr>
        <p:spPr bwMode="auto">
          <a:xfrm>
            <a:off x="0" y="6400800"/>
            <a:ext cx="9144000" cy="457200"/>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16200000" scaled="1"/>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fontAlgn="base">
              <a:spcBef>
                <a:spcPct val="0"/>
              </a:spcBef>
              <a:spcAft>
                <a:spcPct val="0"/>
              </a:spcAft>
              <a:defRPr/>
            </a:pPr>
            <a:endParaRPr lang="en-US" sz="2300">
              <a:solidFill>
                <a:srgbClr val="000000"/>
              </a:solidFill>
              <a:latin typeface="Segoe" pitchFamily="34" charset="0"/>
            </a:endParaRPr>
          </a:p>
        </p:txBody>
      </p:sp>
      <p:sp>
        <p:nvSpPr>
          <p:cNvPr id="12" name="TextBox 11"/>
          <p:cNvSpPr txBox="1"/>
          <p:nvPr/>
        </p:nvSpPr>
        <p:spPr>
          <a:xfrm>
            <a:off x="3124200" y="6488113"/>
            <a:ext cx="2895600" cy="246062"/>
          </a:xfrm>
          <a:prstGeom prst="rect">
            <a:avLst/>
          </a:prstGeom>
          <a:noFill/>
        </p:spPr>
        <p:txBody>
          <a:bodyPr>
            <a:spAutoFit/>
          </a:bodyPr>
          <a:lstStyle/>
          <a:p>
            <a:pPr algn="ctr" fontAlgn="base">
              <a:spcBef>
                <a:spcPct val="0"/>
              </a:spcBef>
              <a:spcAft>
                <a:spcPct val="0"/>
              </a:spcAft>
              <a:defRPr/>
            </a:pPr>
            <a:r>
              <a:rPr lang="en-US" sz="1000" i="1" u="sng">
                <a:solidFill>
                  <a:srgbClr val="FFFFFF"/>
                </a:solidFill>
                <a:latin typeface="Arial" charset="0"/>
              </a:rPr>
              <a:t>www.npc.navy.mil</a:t>
            </a:r>
            <a:endParaRPr lang="en-US" sz="1200" i="1" u="sng">
              <a:solidFill>
                <a:srgbClr val="FFFFFF"/>
              </a:solidFill>
              <a:latin typeface="Arial" charset="0"/>
            </a:endParaRPr>
          </a:p>
        </p:txBody>
      </p:sp>
      <p:pic>
        <p:nvPicPr>
          <p:cNvPr id="13" name="Picture 10" descr="NPC_Seal"/>
          <p:cNvPicPr>
            <a:picLocks noChangeAspect="1" noChangeArrowheads="1"/>
          </p:cNvPicPr>
          <p:nvPr/>
        </p:nvPicPr>
        <p:blipFill>
          <a:blip r:embed="rId13" cstate="print">
            <a:duotone>
              <a:schemeClr val="accent2">
                <a:shade val="45000"/>
                <a:satMod val="135000"/>
              </a:schemeClr>
              <a:prstClr val="white"/>
            </a:duotone>
            <a:lum bright="-4000" contrast="-33000"/>
          </a:blip>
          <a:srcRect/>
          <a:stretch>
            <a:fillRect/>
          </a:stretch>
        </p:blipFill>
        <p:spPr bwMode="auto">
          <a:xfrm>
            <a:off x="152400" y="6477000"/>
            <a:ext cx="304800" cy="304800"/>
          </a:xfrm>
          <a:prstGeom prst="rect">
            <a:avLst/>
          </a:prstGeom>
          <a:noFill/>
          <a:ln w="9525">
            <a:noFill/>
            <a:miter lim="800000"/>
            <a:headEnd/>
            <a:tailEnd/>
          </a:ln>
          <a:effectLst>
            <a:outerShdw blurRad="50800" dist="50800" dir="5400000" algn="ctr" rotWithShape="0">
              <a:srgbClr val="000000">
                <a:alpha val="18000"/>
              </a:srgbClr>
            </a:outerShdw>
          </a:effectLst>
        </p:spPr>
      </p:pic>
      <p:sp>
        <p:nvSpPr>
          <p:cNvPr id="15" name="TextBox 14"/>
          <p:cNvSpPr txBox="1"/>
          <p:nvPr/>
        </p:nvSpPr>
        <p:spPr>
          <a:xfrm>
            <a:off x="8077200" y="6488113"/>
            <a:ext cx="914400" cy="246062"/>
          </a:xfrm>
          <a:prstGeom prst="rect">
            <a:avLst/>
          </a:prstGeom>
          <a:noFill/>
        </p:spPr>
        <p:txBody>
          <a:bodyPr>
            <a:spAutoFit/>
          </a:bodyPr>
          <a:lstStyle/>
          <a:p>
            <a:pPr algn="r" fontAlgn="base">
              <a:spcBef>
                <a:spcPct val="0"/>
              </a:spcBef>
              <a:spcAft>
                <a:spcPct val="0"/>
              </a:spcAft>
              <a:defRPr/>
            </a:pPr>
            <a:fld id="{D2803F2E-177A-4864-88E7-569221636155}" type="slidenum">
              <a:rPr lang="en-US" sz="1000">
                <a:solidFill>
                  <a:srgbClr val="FFFFFF"/>
                </a:solidFill>
                <a:latin typeface="Arial" charset="0"/>
              </a:rPr>
              <a:pPr algn="r" fontAlgn="base">
                <a:spcBef>
                  <a:spcPct val="0"/>
                </a:spcBef>
                <a:spcAft>
                  <a:spcPct val="0"/>
                </a:spcAft>
                <a:defRPr/>
              </a:pPr>
              <a:t>‹#›</a:t>
            </a:fld>
            <a:endParaRPr lang="en-US" sz="1000">
              <a:solidFill>
                <a:srgbClr val="FFFFFF"/>
              </a:solidFill>
              <a:latin typeface="Arial" charset="0"/>
            </a:endParaRPr>
          </a:p>
        </p:txBody>
      </p:sp>
    </p:spTree>
    <p:extLst>
      <p:ext uri="{BB962C8B-B14F-4D97-AF65-F5344CB8AC3E}">
        <p14:creationId xmlns:p14="http://schemas.microsoft.com/office/powerpoint/2010/main" val="1264415870"/>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Lst>
  <p:transition>
    <p:fade/>
  </p:transition>
  <p:txStyles>
    <p:titleStyle>
      <a:lvl1pPr algn="l" defTabSz="912813" rtl="0" eaLnBrk="0" fontAlgn="base" hangingPunct="0">
        <a:lnSpc>
          <a:spcPct val="90000"/>
        </a:lnSpc>
        <a:spcBef>
          <a:spcPct val="0"/>
        </a:spcBef>
        <a:spcAft>
          <a:spcPct val="0"/>
        </a:spcAft>
        <a:defRPr lang="en-US" sz="4800" kern="1200" spc="-150" dirty="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vl2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2pPr>
      <a:lvl3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3pPr>
      <a:lvl4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4pPr>
      <a:lvl5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5pPr>
      <a:lvl6pPr marL="4572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6pPr>
      <a:lvl7pPr marL="9144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7pPr>
      <a:lvl8pPr marL="13716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8pPr>
      <a:lvl9pPr marL="18288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9pPr>
    </p:titleStyle>
    <p:bodyStyle>
      <a:lvl1pPr marL="396875" indent="-396875" algn="l" defTabSz="912813" rtl="0" eaLnBrk="0" fontAlgn="base" hangingPunct="0">
        <a:lnSpc>
          <a:spcPct val="90000"/>
        </a:lnSpc>
        <a:spcBef>
          <a:spcPct val="20000"/>
        </a:spcBef>
        <a:spcAft>
          <a:spcPct val="0"/>
        </a:spcAft>
        <a:buBlip>
          <a:blip r:embed="rId14"/>
        </a:buBlip>
        <a:defRPr sz="3200" kern="1200">
          <a:solidFill>
            <a:schemeClr val="tx1"/>
          </a:solidFill>
          <a:latin typeface="+mn-lt"/>
          <a:ea typeface="+mn-ea"/>
          <a:cs typeface="+mn-cs"/>
        </a:defRPr>
      </a:lvl1pPr>
      <a:lvl2pPr marL="914400" indent="-396875" algn="l" defTabSz="912813" rtl="0" eaLnBrk="0" fontAlgn="base" hangingPunct="0">
        <a:lnSpc>
          <a:spcPct val="90000"/>
        </a:lnSpc>
        <a:spcBef>
          <a:spcPct val="20000"/>
        </a:spcBef>
        <a:spcAft>
          <a:spcPct val="0"/>
        </a:spcAft>
        <a:buBlip>
          <a:blip r:embed="rId15"/>
        </a:buBlip>
        <a:defRPr sz="2800" kern="1200">
          <a:solidFill>
            <a:schemeClr val="tx1"/>
          </a:solidFill>
          <a:latin typeface="+mn-lt"/>
          <a:ea typeface="+mn-ea"/>
          <a:cs typeface="+mn-cs"/>
        </a:defRPr>
      </a:lvl2pPr>
      <a:lvl3pPr marL="1258888" indent="-344488" algn="l" defTabSz="912813" rtl="0" eaLnBrk="0" fontAlgn="base" hangingPunct="0">
        <a:lnSpc>
          <a:spcPct val="90000"/>
        </a:lnSpc>
        <a:spcBef>
          <a:spcPct val="20000"/>
        </a:spcBef>
        <a:spcAft>
          <a:spcPct val="0"/>
        </a:spcAft>
        <a:buBlip>
          <a:blip r:embed="rId15"/>
        </a:buBlip>
        <a:defRPr sz="2400" kern="1200">
          <a:solidFill>
            <a:schemeClr val="tx1"/>
          </a:solidFill>
          <a:latin typeface="+mn-lt"/>
          <a:ea typeface="+mn-ea"/>
          <a:cs typeface="+mn-cs"/>
        </a:defRPr>
      </a:lvl3pPr>
      <a:lvl4pPr marL="1604963" indent="-346075" algn="l" defTabSz="912813" rtl="0" eaLnBrk="0" fontAlgn="base" hangingPunct="0">
        <a:lnSpc>
          <a:spcPct val="90000"/>
        </a:lnSpc>
        <a:spcBef>
          <a:spcPct val="20000"/>
        </a:spcBef>
        <a:spcAft>
          <a:spcPct val="0"/>
        </a:spcAft>
        <a:buBlip>
          <a:blip r:embed="rId15"/>
        </a:buBlip>
        <a:defRPr sz="2400" kern="1200">
          <a:solidFill>
            <a:schemeClr val="tx1"/>
          </a:solidFill>
          <a:latin typeface="+mn-lt"/>
          <a:ea typeface="+mn-ea"/>
          <a:cs typeface="+mn-cs"/>
        </a:defRPr>
      </a:lvl4pPr>
      <a:lvl5pPr marL="1941513" indent="-336550" algn="l" defTabSz="912813" rtl="0" eaLnBrk="0" fontAlgn="base" hangingPunct="0">
        <a:lnSpc>
          <a:spcPct val="90000"/>
        </a:lnSpc>
        <a:spcBef>
          <a:spcPct val="20000"/>
        </a:spcBef>
        <a:spcAft>
          <a:spcPct val="0"/>
        </a:spcAft>
        <a:buBlip>
          <a:blip r:embed="rId15"/>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6629400" cy="665162"/>
          </a:xfrm>
          <a:prstGeom prst="rect">
            <a:avLst/>
          </a:prstGeom>
        </p:spPr>
        <p:txBody>
          <a:bodyPr vert="horz" wrap="square" lIns="0" tIns="0" rIns="0" bIns="0" rtlCol="0" anchor="t">
            <a:spAutoFit/>
          </a:bodyPr>
          <a:lstStyle/>
          <a:p>
            <a:r>
              <a:rPr lang="en-US"/>
              <a:t>Click to edit Master title style</a:t>
            </a:r>
            <a:endParaRPr lang="en-US" dirty="0"/>
          </a:p>
        </p:txBody>
      </p:sp>
      <p:sp>
        <p:nvSpPr>
          <p:cNvPr id="3075" name="Text Placeholder 2"/>
          <p:cNvSpPr>
            <a:spLocks noGrp="1"/>
          </p:cNvSpPr>
          <p:nvPr>
            <p:ph type="body" idx="1"/>
          </p:nvPr>
        </p:nvSpPr>
        <p:spPr bwMode="auto">
          <a:xfrm>
            <a:off x="381000" y="1412875"/>
            <a:ext cx="8382000" cy="213518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076" name="Picture 12" descr="3D NPC Logo"/>
          <p:cNvPicPr>
            <a:picLocks noChangeAspect="1" noChangeArrowheads="1"/>
          </p:cNvPicPr>
          <p:nvPr/>
        </p:nvPicPr>
        <p:blipFill>
          <a:blip r:embed="rId12" cstate="print">
            <a:clrChange>
              <a:clrFrom>
                <a:srgbClr val="FFFFFF"/>
              </a:clrFrom>
              <a:clrTo>
                <a:srgbClr val="FFFFFF">
                  <a:alpha val="0"/>
                </a:srgbClr>
              </a:clrTo>
            </a:clrChange>
          </a:blip>
          <a:srcRect/>
          <a:stretch>
            <a:fillRect/>
          </a:stretch>
        </p:blipFill>
        <p:spPr bwMode="auto">
          <a:xfrm>
            <a:off x="7086600" y="223838"/>
            <a:ext cx="1905000" cy="1223962"/>
          </a:xfrm>
          <a:prstGeom prst="rect">
            <a:avLst/>
          </a:prstGeom>
          <a:noFill/>
          <a:ln w="9525">
            <a:noFill/>
            <a:miter lim="800000"/>
            <a:headEnd/>
            <a:tailEnd/>
          </a:ln>
        </p:spPr>
      </p:pic>
      <p:sp>
        <p:nvSpPr>
          <p:cNvPr id="8" name="Line 11"/>
          <p:cNvSpPr>
            <a:spLocks noChangeShapeType="1"/>
          </p:cNvSpPr>
          <p:nvPr/>
        </p:nvSpPr>
        <p:spPr bwMode="auto">
          <a:xfrm>
            <a:off x="381000" y="990600"/>
            <a:ext cx="6172200" cy="0"/>
          </a:xfrm>
          <a:prstGeom prst="line">
            <a:avLst/>
          </a:prstGeom>
          <a:noFill/>
          <a:ln w="38100">
            <a:solidFill>
              <a:srgbClr val="003366"/>
            </a:solidFill>
            <a:round/>
            <a:headEnd/>
            <a:tailEnd/>
          </a:ln>
          <a:effectLst/>
        </p:spPr>
        <p:txBody>
          <a:bodyPr/>
          <a:lstStyle/>
          <a:p>
            <a:pPr fontAlgn="base">
              <a:spcBef>
                <a:spcPct val="0"/>
              </a:spcBef>
              <a:spcAft>
                <a:spcPct val="0"/>
              </a:spcAft>
              <a:defRPr/>
            </a:pPr>
            <a:endParaRPr lang="en-US">
              <a:solidFill>
                <a:srgbClr val="000000"/>
              </a:solidFill>
              <a:latin typeface="Arial" charset="0"/>
            </a:endParaRPr>
          </a:p>
        </p:txBody>
      </p:sp>
      <p:sp>
        <p:nvSpPr>
          <p:cNvPr id="9" name="Line 12"/>
          <p:cNvSpPr>
            <a:spLocks noChangeShapeType="1"/>
          </p:cNvSpPr>
          <p:nvPr/>
        </p:nvSpPr>
        <p:spPr bwMode="auto">
          <a:xfrm>
            <a:off x="838200" y="1066800"/>
            <a:ext cx="6172200" cy="0"/>
          </a:xfrm>
          <a:prstGeom prst="line">
            <a:avLst/>
          </a:prstGeom>
          <a:noFill/>
          <a:ln w="38100">
            <a:solidFill>
              <a:srgbClr val="990000"/>
            </a:solidFill>
            <a:round/>
            <a:headEnd/>
            <a:tailEnd/>
          </a:ln>
          <a:effectLst/>
        </p:spPr>
        <p:txBody>
          <a:bodyPr/>
          <a:lstStyle/>
          <a:p>
            <a:pPr fontAlgn="base">
              <a:spcBef>
                <a:spcPct val="0"/>
              </a:spcBef>
              <a:spcAft>
                <a:spcPct val="0"/>
              </a:spcAft>
              <a:defRPr/>
            </a:pPr>
            <a:endParaRPr lang="en-US">
              <a:solidFill>
                <a:srgbClr val="000000"/>
              </a:solidFill>
              <a:latin typeface="Arial" charset="0"/>
            </a:endParaRPr>
          </a:p>
        </p:txBody>
      </p:sp>
      <p:sp>
        <p:nvSpPr>
          <p:cNvPr id="11" name="Rectangle 10"/>
          <p:cNvSpPr/>
          <p:nvPr/>
        </p:nvSpPr>
        <p:spPr bwMode="auto">
          <a:xfrm>
            <a:off x="0" y="6400800"/>
            <a:ext cx="9144000" cy="457200"/>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16200000" scaled="1"/>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fontAlgn="base">
              <a:spcBef>
                <a:spcPct val="0"/>
              </a:spcBef>
              <a:spcAft>
                <a:spcPct val="0"/>
              </a:spcAft>
              <a:defRPr/>
            </a:pPr>
            <a:endParaRPr lang="en-US" sz="2300">
              <a:solidFill>
                <a:srgbClr val="000000"/>
              </a:solidFill>
              <a:latin typeface="Segoe" pitchFamily="34" charset="0"/>
            </a:endParaRPr>
          </a:p>
        </p:txBody>
      </p:sp>
      <p:sp>
        <p:nvSpPr>
          <p:cNvPr id="12" name="TextBox 11"/>
          <p:cNvSpPr txBox="1"/>
          <p:nvPr/>
        </p:nvSpPr>
        <p:spPr>
          <a:xfrm>
            <a:off x="3124200" y="6488113"/>
            <a:ext cx="2895600" cy="246062"/>
          </a:xfrm>
          <a:prstGeom prst="rect">
            <a:avLst/>
          </a:prstGeom>
          <a:noFill/>
        </p:spPr>
        <p:txBody>
          <a:bodyPr>
            <a:spAutoFit/>
          </a:bodyPr>
          <a:lstStyle/>
          <a:p>
            <a:pPr algn="ctr" fontAlgn="base">
              <a:spcBef>
                <a:spcPct val="0"/>
              </a:spcBef>
              <a:spcAft>
                <a:spcPct val="0"/>
              </a:spcAft>
              <a:defRPr/>
            </a:pPr>
            <a:r>
              <a:rPr lang="en-US" sz="1000" i="1" u="sng">
                <a:solidFill>
                  <a:srgbClr val="FFFFFF"/>
                </a:solidFill>
                <a:latin typeface="Arial" charset="0"/>
              </a:rPr>
              <a:t>www.npc.navy.mil</a:t>
            </a:r>
            <a:endParaRPr lang="en-US" sz="1200" i="1" u="sng">
              <a:solidFill>
                <a:srgbClr val="FFFFFF"/>
              </a:solidFill>
              <a:latin typeface="Arial" charset="0"/>
            </a:endParaRPr>
          </a:p>
        </p:txBody>
      </p:sp>
      <p:pic>
        <p:nvPicPr>
          <p:cNvPr id="13" name="Picture 10" descr="NPC_Seal"/>
          <p:cNvPicPr>
            <a:picLocks noChangeAspect="1" noChangeArrowheads="1"/>
          </p:cNvPicPr>
          <p:nvPr/>
        </p:nvPicPr>
        <p:blipFill>
          <a:blip r:embed="rId13" cstate="print">
            <a:duotone>
              <a:schemeClr val="accent2">
                <a:shade val="45000"/>
                <a:satMod val="135000"/>
              </a:schemeClr>
              <a:prstClr val="white"/>
            </a:duotone>
            <a:lum bright="-4000" contrast="-33000"/>
          </a:blip>
          <a:srcRect/>
          <a:stretch>
            <a:fillRect/>
          </a:stretch>
        </p:blipFill>
        <p:spPr bwMode="auto">
          <a:xfrm>
            <a:off x="152400" y="6477000"/>
            <a:ext cx="304800" cy="304800"/>
          </a:xfrm>
          <a:prstGeom prst="rect">
            <a:avLst/>
          </a:prstGeom>
          <a:noFill/>
          <a:ln w="9525">
            <a:noFill/>
            <a:miter lim="800000"/>
            <a:headEnd/>
            <a:tailEnd/>
          </a:ln>
          <a:effectLst>
            <a:outerShdw blurRad="50800" dist="50800" dir="5400000" algn="ctr" rotWithShape="0">
              <a:srgbClr val="000000">
                <a:alpha val="18000"/>
              </a:srgbClr>
            </a:outerShdw>
          </a:effectLst>
        </p:spPr>
      </p:pic>
      <p:sp>
        <p:nvSpPr>
          <p:cNvPr id="15" name="TextBox 14"/>
          <p:cNvSpPr txBox="1"/>
          <p:nvPr/>
        </p:nvSpPr>
        <p:spPr>
          <a:xfrm>
            <a:off x="8077200" y="6488113"/>
            <a:ext cx="914400" cy="246062"/>
          </a:xfrm>
          <a:prstGeom prst="rect">
            <a:avLst/>
          </a:prstGeom>
          <a:noFill/>
        </p:spPr>
        <p:txBody>
          <a:bodyPr>
            <a:spAutoFit/>
          </a:bodyPr>
          <a:lstStyle/>
          <a:p>
            <a:pPr algn="r" fontAlgn="base">
              <a:spcBef>
                <a:spcPct val="0"/>
              </a:spcBef>
              <a:spcAft>
                <a:spcPct val="0"/>
              </a:spcAft>
              <a:defRPr/>
            </a:pPr>
            <a:fld id="{D2803F2E-177A-4864-88E7-569221636155}" type="slidenum">
              <a:rPr lang="en-US" sz="1000">
                <a:solidFill>
                  <a:srgbClr val="FFFFFF"/>
                </a:solidFill>
                <a:latin typeface="Arial" charset="0"/>
              </a:rPr>
              <a:pPr algn="r" fontAlgn="base">
                <a:spcBef>
                  <a:spcPct val="0"/>
                </a:spcBef>
                <a:spcAft>
                  <a:spcPct val="0"/>
                </a:spcAft>
                <a:defRPr/>
              </a:pPr>
              <a:t>‹#›</a:t>
            </a:fld>
            <a:endParaRPr lang="en-US" sz="1000">
              <a:solidFill>
                <a:srgbClr val="FFFFFF"/>
              </a:solidFill>
              <a:latin typeface="Arial" charset="0"/>
            </a:endParaRPr>
          </a:p>
        </p:txBody>
      </p:sp>
    </p:spTree>
    <p:extLst>
      <p:ext uri="{BB962C8B-B14F-4D97-AF65-F5344CB8AC3E}">
        <p14:creationId xmlns:p14="http://schemas.microsoft.com/office/powerpoint/2010/main" val="823621653"/>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Lst>
  <p:transition>
    <p:fade/>
  </p:transition>
  <p:txStyles>
    <p:titleStyle>
      <a:lvl1pPr algn="l" defTabSz="912813" rtl="0" eaLnBrk="0" fontAlgn="base" hangingPunct="0">
        <a:lnSpc>
          <a:spcPct val="90000"/>
        </a:lnSpc>
        <a:spcBef>
          <a:spcPct val="0"/>
        </a:spcBef>
        <a:spcAft>
          <a:spcPct val="0"/>
        </a:spcAft>
        <a:defRPr lang="en-US" sz="4800" kern="1200" spc="-150" dirty="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vl2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2pPr>
      <a:lvl3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3pPr>
      <a:lvl4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4pPr>
      <a:lvl5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5pPr>
      <a:lvl6pPr marL="4572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6pPr>
      <a:lvl7pPr marL="9144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7pPr>
      <a:lvl8pPr marL="13716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8pPr>
      <a:lvl9pPr marL="18288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9pPr>
    </p:titleStyle>
    <p:bodyStyle>
      <a:lvl1pPr marL="396875" indent="-396875" algn="l" defTabSz="912813" rtl="0" eaLnBrk="0" fontAlgn="base" hangingPunct="0">
        <a:lnSpc>
          <a:spcPct val="90000"/>
        </a:lnSpc>
        <a:spcBef>
          <a:spcPct val="20000"/>
        </a:spcBef>
        <a:spcAft>
          <a:spcPct val="0"/>
        </a:spcAft>
        <a:buBlip>
          <a:blip r:embed="rId14"/>
        </a:buBlip>
        <a:defRPr sz="3200" kern="1200">
          <a:solidFill>
            <a:schemeClr val="tx1"/>
          </a:solidFill>
          <a:latin typeface="+mn-lt"/>
          <a:ea typeface="+mn-ea"/>
          <a:cs typeface="+mn-cs"/>
        </a:defRPr>
      </a:lvl1pPr>
      <a:lvl2pPr marL="914400" indent="-396875" algn="l" defTabSz="912813" rtl="0" eaLnBrk="0" fontAlgn="base" hangingPunct="0">
        <a:lnSpc>
          <a:spcPct val="90000"/>
        </a:lnSpc>
        <a:spcBef>
          <a:spcPct val="20000"/>
        </a:spcBef>
        <a:spcAft>
          <a:spcPct val="0"/>
        </a:spcAft>
        <a:buBlip>
          <a:blip r:embed="rId15"/>
        </a:buBlip>
        <a:defRPr sz="2800" kern="1200">
          <a:solidFill>
            <a:schemeClr val="tx1"/>
          </a:solidFill>
          <a:latin typeface="+mn-lt"/>
          <a:ea typeface="+mn-ea"/>
          <a:cs typeface="+mn-cs"/>
        </a:defRPr>
      </a:lvl2pPr>
      <a:lvl3pPr marL="1258888" indent="-344488" algn="l" defTabSz="912813" rtl="0" eaLnBrk="0" fontAlgn="base" hangingPunct="0">
        <a:lnSpc>
          <a:spcPct val="90000"/>
        </a:lnSpc>
        <a:spcBef>
          <a:spcPct val="20000"/>
        </a:spcBef>
        <a:spcAft>
          <a:spcPct val="0"/>
        </a:spcAft>
        <a:buBlip>
          <a:blip r:embed="rId15"/>
        </a:buBlip>
        <a:defRPr sz="2400" kern="1200">
          <a:solidFill>
            <a:schemeClr val="tx1"/>
          </a:solidFill>
          <a:latin typeface="+mn-lt"/>
          <a:ea typeface="+mn-ea"/>
          <a:cs typeface="+mn-cs"/>
        </a:defRPr>
      </a:lvl3pPr>
      <a:lvl4pPr marL="1604963" indent="-346075" algn="l" defTabSz="912813" rtl="0" eaLnBrk="0" fontAlgn="base" hangingPunct="0">
        <a:lnSpc>
          <a:spcPct val="90000"/>
        </a:lnSpc>
        <a:spcBef>
          <a:spcPct val="20000"/>
        </a:spcBef>
        <a:spcAft>
          <a:spcPct val="0"/>
        </a:spcAft>
        <a:buBlip>
          <a:blip r:embed="rId15"/>
        </a:buBlip>
        <a:defRPr sz="2400" kern="1200">
          <a:solidFill>
            <a:schemeClr val="tx1"/>
          </a:solidFill>
          <a:latin typeface="+mn-lt"/>
          <a:ea typeface="+mn-ea"/>
          <a:cs typeface="+mn-cs"/>
        </a:defRPr>
      </a:lvl4pPr>
      <a:lvl5pPr marL="1941513" indent="-336550" algn="l" defTabSz="912813" rtl="0" eaLnBrk="0" fontAlgn="base" hangingPunct="0">
        <a:lnSpc>
          <a:spcPct val="90000"/>
        </a:lnSpc>
        <a:spcBef>
          <a:spcPct val="20000"/>
        </a:spcBef>
        <a:spcAft>
          <a:spcPct val="0"/>
        </a:spcAft>
        <a:buBlip>
          <a:blip r:embed="rId15"/>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6629400" cy="665162"/>
          </a:xfrm>
          <a:prstGeom prst="rect">
            <a:avLst/>
          </a:prstGeom>
        </p:spPr>
        <p:txBody>
          <a:bodyPr vert="horz" wrap="square" lIns="0" tIns="0" rIns="0" bIns="0" rtlCol="0" anchor="t">
            <a:spAutoFit/>
          </a:bodyPr>
          <a:lstStyle/>
          <a:p>
            <a:r>
              <a:rPr lang="en-US"/>
              <a:t>Click to edit Master title style</a:t>
            </a:r>
            <a:endParaRPr lang="en-US" dirty="0"/>
          </a:p>
        </p:txBody>
      </p:sp>
      <p:sp>
        <p:nvSpPr>
          <p:cNvPr id="3075" name="Text Placeholder 2"/>
          <p:cNvSpPr>
            <a:spLocks noGrp="1"/>
          </p:cNvSpPr>
          <p:nvPr>
            <p:ph type="body" idx="1"/>
          </p:nvPr>
        </p:nvSpPr>
        <p:spPr bwMode="auto">
          <a:xfrm>
            <a:off x="381000" y="1412875"/>
            <a:ext cx="8382000" cy="213518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076" name="Picture 12" descr="3D NPC Logo"/>
          <p:cNvPicPr>
            <a:picLocks noChangeAspect="1" noChangeArrowheads="1"/>
          </p:cNvPicPr>
          <p:nvPr/>
        </p:nvPicPr>
        <p:blipFill>
          <a:blip r:embed="rId12" cstate="print">
            <a:clrChange>
              <a:clrFrom>
                <a:srgbClr val="FFFFFF"/>
              </a:clrFrom>
              <a:clrTo>
                <a:srgbClr val="FFFFFF">
                  <a:alpha val="0"/>
                </a:srgbClr>
              </a:clrTo>
            </a:clrChange>
          </a:blip>
          <a:srcRect/>
          <a:stretch>
            <a:fillRect/>
          </a:stretch>
        </p:blipFill>
        <p:spPr bwMode="auto">
          <a:xfrm>
            <a:off x="7086600" y="223838"/>
            <a:ext cx="1905000" cy="1223962"/>
          </a:xfrm>
          <a:prstGeom prst="rect">
            <a:avLst/>
          </a:prstGeom>
          <a:noFill/>
          <a:ln w="9525">
            <a:noFill/>
            <a:miter lim="800000"/>
            <a:headEnd/>
            <a:tailEnd/>
          </a:ln>
        </p:spPr>
      </p:pic>
      <p:sp>
        <p:nvSpPr>
          <p:cNvPr id="8" name="Line 11"/>
          <p:cNvSpPr>
            <a:spLocks noChangeShapeType="1"/>
          </p:cNvSpPr>
          <p:nvPr/>
        </p:nvSpPr>
        <p:spPr bwMode="auto">
          <a:xfrm>
            <a:off x="381000" y="990600"/>
            <a:ext cx="6172200" cy="0"/>
          </a:xfrm>
          <a:prstGeom prst="line">
            <a:avLst/>
          </a:prstGeom>
          <a:noFill/>
          <a:ln w="38100">
            <a:solidFill>
              <a:srgbClr val="003366"/>
            </a:solidFill>
            <a:round/>
            <a:headEnd/>
            <a:tailEnd/>
          </a:ln>
          <a:effectLst/>
        </p:spPr>
        <p:txBody>
          <a:bodyPr/>
          <a:lstStyle/>
          <a:p>
            <a:pPr fontAlgn="base">
              <a:spcBef>
                <a:spcPct val="0"/>
              </a:spcBef>
              <a:spcAft>
                <a:spcPct val="0"/>
              </a:spcAft>
              <a:defRPr/>
            </a:pPr>
            <a:endParaRPr lang="en-US">
              <a:solidFill>
                <a:srgbClr val="000000"/>
              </a:solidFill>
              <a:latin typeface="Arial" charset="0"/>
            </a:endParaRPr>
          </a:p>
        </p:txBody>
      </p:sp>
      <p:sp>
        <p:nvSpPr>
          <p:cNvPr id="9" name="Line 12"/>
          <p:cNvSpPr>
            <a:spLocks noChangeShapeType="1"/>
          </p:cNvSpPr>
          <p:nvPr/>
        </p:nvSpPr>
        <p:spPr bwMode="auto">
          <a:xfrm>
            <a:off x="838200" y="1066800"/>
            <a:ext cx="6172200" cy="0"/>
          </a:xfrm>
          <a:prstGeom prst="line">
            <a:avLst/>
          </a:prstGeom>
          <a:noFill/>
          <a:ln w="38100">
            <a:solidFill>
              <a:srgbClr val="990000"/>
            </a:solidFill>
            <a:round/>
            <a:headEnd/>
            <a:tailEnd/>
          </a:ln>
          <a:effectLst/>
        </p:spPr>
        <p:txBody>
          <a:bodyPr/>
          <a:lstStyle/>
          <a:p>
            <a:pPr fontAlgn="base">
              <a:spcBef>
                <a:spcPct val="0"/>
              </a:spcBef>
              <a:spcAft>
                <a:spcPct val="0"/>
              </a:spcAft>
              <a:defRPr/>
            </a:pPr>
            <a:endParaRPr lang="en-US">
              <a:solidFill>
                <a:srgbClr val="000000"/>
              </a:solidFill>
              <a:latin typeface="Arial" charset="0"/>
            </a:endParaRPr>
          </a:p>
        </p:txBody>
      </p:sp>
      <p:sp>
        <p:nvSpPr>
          <p:cNvPr id="11" name="Rectangle 10"/>
          <p:cNvSpPr/>
          <p:nvPr/>
        </p:nvSpPr>
        <p:spPr bwMode="auto">
          <a:xfrm>
            <a:off x="0" y="6400800"/>
            <a:ext cx="9144000" cy="457200"/>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16200000" scaled="1"/>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fontAlgn="base">
              <a:spcBef>
                <a:spcPct val="0"/>
              </a:spcBef>
              <a:spcAft>
                <a:spcPct val="0"/>
              </a:spcAft>
              <a:defRPr/>
            </a:pPr>
            <a:endParaRPr lang="en-US" sz="2300">
              <a:solidFill>
                <a:srgbClr val="000000"/>
              </a:solidFill>
              <a:latin typeface="Segoe" pitchFamily="34" charset="0"/>
            </a:endParaRPr>
          </a:p>
        </p:txBody>
      </p:sp>
      <p:sp>
        <p:nvSpPr>
          <p:cNvPr id="12" name="TextBox 11"/>
          <p:cNvSpPr txBox="1"/>
          <p:nvPr/>
        </p:nvSpPr>
        <p:spPr>
          <a:xfrm>
            <a:off x="3124200" y="6488113"/>
            <a:ext cx="2895600" cy="246062"/>
          </a:xfrm>
          <a:prstGeom prst="rect">
            <a:avLst/>
          </a:prstGeom>
          <a:noFill/>
        </p:spPr>
        <p:txBody>
          <a:bodyPr>
            <a:spAutoFit/>
          </a:bodyPr>
          <a:lstStyle/>
          <a:p>
            <a:pPr algn="ctr" fontAlgn="base">
              <a:spcBef>
                <a:spcPct val="0"/>
              </a:spcBef>
              <a:spcAft>
                <a:spcPct val="0"/>
              </a:spcAft>
              <a:defRPr/>
            </a:pPr>
            <a:r>
              <a:rPr lang="en-US" sz="1000" i="1" u="sng">
                <a:solidFill>
                  <a:srgbClr val="FFFFFF"/>
                </a:solidFill>
                <a:latin typeface="Arial" charset="0"/>
              </a:rPr>
              <a:t>www.npc.navy.mil</a:t>
            </a:r>
            <a:endParaRPr lang="en-US" sz="1200" i="1" u="sng">
              <a:solidFill>
                <a:srgbClr val="FFFFFF"/>
              </a:solidFill>
              <a:latin typeface="Arial" charset="0"/>
            </a:endParaRPr>
          </a:p>
        </p:txBody>
      </p:sp>
      <p:pic>
        <p:nvPicPr>
          <p:cNvPr id="13" name="Picture 10" descr="NPC_Seal"/>
          <p:cNvPicPr>
            <a:picLocks noChangeAspect="1" noChangeArrowheads="1"/>
          </p:cNvPicPr>
          <p:nvPr/>
        </p:nvPicPr>
        <p:blipFill>
          <a:blip r:embed="rId13" cstate="print">
            <a:duotone>
              <a:schemeClr val="accent2">
                <a:shade val="45000"/>
                <a:satMod val="135000"/>
              </a:schemeClr>
              <a:prstClr val="white"/>
            </a:duotone>
            <a:lum bright="-4000" contrast="-33000"/>
          </a:blip>
          <a:srcRect/>
          <a:stretch>
            <a:fillRect/>
          </a:stretch>
        </p:blipFill>
        <p:spPr bwMode="auto">
          <a:xfrm>
            <a:off x="152400" y="6477000"/>
            <a:ext cx="304800" cy="304800"/>
          </a:xfrm>
          <a:prstGeom prst="rect">
            <a:avLst/>
          </a:prstGeom>
          <a:noFill/>
          <a:ln w="9525">
            <a:noFill/>
            <a:miter lim="800000"/>
            <a:headEnd/>
            <a:tailEnd/>
          </a:ln>
          <a:effectLst>
            <a:outerShdw blurRad="50800" dist="50800" dir="5400000" algn="ctr" rotWithShape="0">
              <a:srgbClr val="000000">
                <a:alpha val="18000"/>
              </a:srgbClr>
            </a:outerShdw>
          </a:effectLst>
        </p:spPr>
      </p:pic>
      <p:sp>
        <p:nvSpPr>
          <p:cNvPr id="15" name="TextBox 14"/>
          <p:cNvSpPr txBox="1"/>
          <p:nvPr/>
        </p:nvSpPr>
        <p:spPr>
          <a:xfrm>
            <a:off x="8077200" y="6488113"/>
            <a:ext cx="914400" cy="246062"/>
          </a:xfrm>
          <a:prstGeom prst="rect">
            <a:avLst/>
          </a:prstGeom>
          <a:noFill/>
        </p:spPr>
        <p:txBody>
          <a:bodyPr>
            <a:spAutoFit/>
          </a:bodyPr>
          <a:lstStyle/>
          <a:p>
            <a:pPr algn="r" fontAlgn="base">
              <a:spcBef>
                <a:spcPct val="0"/>
              </a:spcBef>
              <a:spcAft>
                <a:spcPct val="0"/>
              </a:spcAft>
              <a:defRPr/>
            </a:pPr>
            <a:fld id="{D2803F2E-177A-4864-88E7-569221636155}" type="slidenum">
              <a:rPr lang="en-US" sz="1000">
                <a:solidFill>
                  <a:srgbClr val="FFFFFF"/>
                </a:solidFill>
                <a:latin typeface="Arial" charset="0"/>
              </a:rPr>
              <a:pPr algn="r" fontAlgn="base">
                <a:spcBef>
                  <a:spcPct val="0"/>
                </a:spcBef>
                <a:spcAft>
                  <a:spcPct val="0"/>
                </a:spcAft>
                <a:defRPr/>
              </a:pPr>
              <a:t>‹#›</a:t>
            </a:fld>
            <a:endParaRPr lang="en-US" sz="1000">
              <a:solidFill>
                <a:srgbClr val="FFFFFF"/>
              </a:solidFill>
              <a:latin typeface="Arial" charset="0"/>
            </a:endParaRPr>
          </a:p>
        </p:txBody>
      </p:sp>
    </p:spTree>
    <p:extLst>
      <p:ext uri="{BB962C8B-B14F-4D97-AF65-F5344CB8AC3E}">
        <p14:creationId xmlns:p14="http://schemas.microsoft.com/office/powerpoint/2010/main" val="2703856693"/>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Lst>
  <p:transition>
    <p:fade/>
  </p:transition>
  <p:txStyles>
    <p:titleStyle>
      <a:lvl1pPr algn="l" defTabSz="912813" rtl="0" eaLnBrk="0" fontAlgn="base" hangingPunct="0">
        <a:lnSpc>
          <a:spcPct val="90000"/>
        </a:lnSpc>
        <a:spcBef>
          <a:spcPct val="0"/>
        </a:spcBef>
        <a:spcAft>
          <a:spcPct val="0"/>
        </a:spcAft>
        <a:defRPr lang="en-US" sz="4800" kern="1200" spc="-150" dirty="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vl2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2pPr>
      <a:lvl3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3pPr>
      <a:lvl4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4pPr>
      <a:lvl5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5pPr>
      <a:lvl6pPr marL="4572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6pPr>
      <a:lvl7pPr marL="9144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7pPr>
      <a:lvl8pPr marL="13716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8pPr>
      <a:lvl9pPr marL="18288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9pPr>
    </p:titleStyle>
    <p:bodyStyle>
      <a:lvl1pPr marL="396875" indent="-396875" algn="l" defTabSz="912813" rtl="0" eaLnBrk="0" fontAlgn="base" hangingPunct="0">
        <a:lnSpc>
          <a:spcPct val="90000"/>
        </a:lnSpc>
        <a:spcBef>
          <a:spcPct val="20000"/>
        </a:spcBef>
        <a:spcAft>
          <a:spcPct val="0"/>
        </a:spcAft>
        <a:buBlip>
          <a:blip r:embed="rId14"/>
        </a:buBlip>
        <a:defRPr sz="3200" kern="1200">
          <a:solidFill>
            <a:schemeClr val="tx1"/>
          </a:solidFill>
          <a:latin typeface="+mn-lt"/>
          <a:ea typeface="+mn-ea"/>
          <a:cs typeface="+mn-cs"/>
        </a:defRPr>
      </a:lvl1pPr>
      <a:lvl2pPr marL="914400" indent="-396875" algn="l" defTabSz="912813" rtl="0" eaLnBrk="0" fontAlgn="base" hangingPunct="0">
        <a:lnSpc>
          <a:spcPct val="90000"/>
        </a:lnSpc>
        <a:spcBef>
          <a:spcPct val="20000"/>
        </a:spcBef>
        <a:spcAft>
          <a:spcPct val="0"/>
        </a:spcAft>
        <a:buBlip>
          <a:blip r:embed="rId15"/>
        </a:buBlip>
        <a:defRPr sz="2800" kern="1200">
          <a:solidFill>
            <a:schemeClr val="tx1"/>
          </a:solidFill>
          <a:latin typeface="+mn-lt"/>
          <a:ea typeface="+mn-ea"/>
          <a:cs typeface="+mn-cs"/>
        </a:defRPr>
      </a:lvl2pPr>
      <a:lvl3pPr marL="1258888" indent="-344488" algn="l" defTabSz="912813" rtl="0" eaLnBrk="0" fontAlgn="base" hangingPunct="0">
        <a:lnSpc>
          <a:spcPct val="90000"/>
        </a:lnSpc>
        <a:spcBef>
          <a:spcPct val="20000"/>
        </a:spcBef>
        <a:spcAft>
          <a:spcPct val="0"/>
        </a:spcAft>
        <a:buBlip>
          <a:blip r:embed="rId15"/>
        </a:buBlip>
        <a:defRPr sz="2400" kern="1200">
          <a:solidFill>
            <a:schemeClr val="tx1"/>
          </a:solidFill>
          <a:latin typeface="+mn-lt"/>
          <a:ea typeface="+mn-ea"/>
          <a:cs typeface="+mn-cs"/>
        </a:defRPr>
      </a:lvl3pPr>
      <a:lvl4pPr marL="1604963" indent="-346075" algn="l" defTabSz="912813" rtl="0" eaLnBrk="0" fontAlgn="base" hangingPunct="0">
        <a:lnSpc>
          <a:spcPct val="90000"/>
        </a:lnSpc>
        <a:spcBef>
          <a:spcPct val="20000"/>
        </a:spcBef>
        <a:spcAft>
          <a:spcPct val="0"/>
        </a:spcAft>
        <a:buBlip>
          <a:blip r:embed="rId15"/>
        </a:buBlip>
        <a:defRPr sz="2400" kern="1200">
          <a:solidFill>
            <a:schemeClr val="tx1"/>
          </a:solidFill>
          <a:latin typeface="+mn-lt"/>
          <a:ea typeface="+mn-ea"/>
          <a:cs typeface="+mn-cs"/>
        </a:defRPr>
      </a:lvl4pPr>
      <a:lvl5pPr marL="1941513" indent="-336550" algn="l" defTabSz="912813" rtl="0" eaLnBrk="0" fontAlgn="base" hangingPunct="0">
        <a:lnSpc>
          <a:spcPct val="90000"/>
        </a:lnSpc>
        <a:spcBef>
          <a:spcPct val="20000"/>
        </a:spcBef>
        <a:spcAft>
          <a:spcPct val="0"/>
        </a:spcAft>
        <a:buBlip>
          <a:blip r:embed="rId15"/>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6629400" cy="665162"/>
          </a:xfrm>
          <a:prstGeom prst="rect">
            <a:avLst/>
          </a:prstGeom>
        </p:spPr>
        <p:txBody>
          <a:bodyPr vert="horz" wrap="square" lIns="0" tIns="0" rIns="0" bIns="0" rtlCol="0" anchor="t">
            <a:spAutoFit/>
          </a:bodyPr>
          <a:lstStyle/>
          <a:p>
            <a:r>
              <a:rPr lang="en-US"/>
              <a:t>Click to edit Master title style</a:t>
            </a:r>
            <a:endParaRPr lang="en-US" dirty="0"/>
          </a:p>
        </p:txBody>
      </p:sp>
      <p:sp>
        <p:nvSpPr>
          <p:cNvPr id="3075" name="Text Placeholder 2"/>
          <p:cNvSpPr>
            <a:spLocks noGrp="1"/>
          </p:cNvSpPr>
          <p:nvPr>
            <p:ph type="body" idx="1"/>
          </p:nvPr>
        </p:nvSpPr>
        <p:spPr bwMode="auto">
          <a:xfrm>
            <a:off x="381000" y="1412875"/>
            <a:ext cx="8382000" cy="213518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076" name="Picture 12" descr="3D NPC Logo"/>
          <p:cNvPicPr>
            <a:picLocks noChangeAspect="1" noChangeArrowheads="1"/>
          </p:cNvPicPr>
          <p:nvPr/>
        </p:nvPicPr>
        <p:blipFill>
          <a:blip r:embed="rId12" cstate="print">
            <a:clrChange>
              <a:clrFrom>
                <a:srgbClr val="FFFFFF"/>
              </a:clrFrom>
              <a:clrTo>
                <a:srgbClr val="FFFFFF">
                  <a:alpha val="0"/>
                </a:srgbClr>
              </a:clrTo>
            </a:clrChange>
          </a:blip>
          <a:srcRect/>
          <a:stretch>
            <a:fillRect/>
          </a:stretch>
        </p:blipFill>
        <p:spPr bwMode="auto">
          <a:xfrm>
            <a:off x="7086600" y="223838"/>
            <a:ext cx="1905000" cy="1223962"/>
          </a:xfrm>
          <a:prstGeom prst="rect">
            <a:avLst/>
          </a:prstGeom>
          <a:noFill/>
          <a:ln w="9525">
            <a:noFill/>
            <a:miter lim="800000"/>
            <a:headEnd/>
            <a:tailEnd/>
          </a:ln>
        </p:spPr>
      </p:pic>
      <p:sp>
        <p:nvSpPr>
          <p:cNvPr id="8" name="Line 11"/>
          <p:cNvSpPr>
            <a:spLocks noChangeShapeType="1"/>
          </p:cNvSpPr>
          <p:nvPr/>
        </p:nvSpPr>
        <p:spPr bwMode="auto">
          <a:xfrm>
            <a:off x="381000" y="990600"/>
            <a:ext cx="6172200" cy="0"/>
          </a:xfrm>
          <a:prstGeom prst="line">
            <a:avLst/>
          </a:prstGeom>
          <a:noFill/>
          <a:ln w="38100">
            <a:solidFill>
              <a:srgbClr val="003366"/>
            </a:solidFill>
            <a:round/>
            <a:headEnd/>
            <a:tailEnd/>
          </a:ln>
          <a:effectLst/>
        </p:spPr>
        <p:txBody>
          <a:bodyPr/>
          <a:lstStyle/>
          <a:p>
            <a:pPr fontAlgn="base">
              <a:spcBef>
                <a:spcPct val="0"/>
              </a:spcBef>
              <a:spcAft>
                <a:spcPct val="0"/>
              </a:spcAft>
              <a:defRPr/>
            </a:pPr>
            <a:endParaRPr lang="en-US">
              <a:solidFill>
                <a:srgbClr val="000000"/>
              </a:solidFill>
              <a:latin typeface="Arial" charset="0"/>
            </a:endParaRPr>
          </a:p>
        </p:txBody>
      </p:sp>
      <p:sp>
        <p:nvSpPr>
          <p:cNvPr id="9" name="Line 12"/>
          <p:cNvSpPr>
            <a:spLocks noChangeShapeType="1"/>
          </p:cNvSpPr>
          <p:nvPr/>
        </p:nvSpPr>
        <p:spPr bwMode="auto">
          <a:xfrm>
            <a:off x="838200" y="1066800"/>
            <a:ext cx="6172200" cy="0"/>
          </a:xfrm>
          <a:prstGeom prst="line">
            <a:avLst/>
          </a:prstGeom>
          <a:noFill/>
          <a:ln w="38100">
            <a:solidFill>
              <a:srgbClr val="990000"/>
            </a:solidFill>
            <a:round/>
            <a:headEnd/>
            <a:tailEnd/>
          </a:ln>
          <a:effectLst/>
        </p:spPr>
        <p:txBody>
          <a:bodyPr/>
          <a:lstStyle/>
          <a:p>
            <a:pPr fontAlgn="base">
              <a:spcBef>
                <a:spcPct val="0"/>
              </a:spcBef>
              <a:spcAft>
                <a:spcPct val="0"/>
              </a:spcAft>
              <a:defRPr/>
            </a:pPr>
            <a:endParaRPr lang="en-US">
              <a:solidFill>
                <a:srgbClr val="000000"/>
              </a:solidFill>
              <a:latin typeface="Arial" charset="0"/>
            </a:endParaRPr>
          </a:p>
        </p:txBody>
      </p:sp>
      <p:sp>
        <p:nvSpPr>
          <p:cNvPr id="11" name="Rectangle 10"/>
          <p:cNvSpPr/>
          <p:nvPr/>
        </p:nvSpPr>
        <p:spPr bwMode="auto">
          <a:xfrm>
            <a:off x="0" y="6400800"/>
            <a:ext cx="9144000" cy="457200"/>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16200000" scaled="1"/>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fontAlgn="base">
              <a:spcBef>
                <a:spcPct val="0"/>
              </a:spcBef>
              <a:spcAft>
                <a:spcPct val="0"/>
              </a:spcAft>
              <a:defRPr/>
            </a:pPr>
            <a:endParaRPr lang="en-US" sz="2300">
              <a:solidFill>
                <a:srgbClr val="000000"/>
              </a:solidFill>
              <a:latin typeface="Segoe" pitchFamily="34" charset="0"/>
            </a:endParaRPr>
          </a:p>
        </p:txBody>
      </p:sp>
      <p:sp>
        <p:nvSpPr>
          <p:cNvPr id="12" name="TextBox 11"/>
          <p:cNvSpPr txBox="1"/>
          <p:nvPr/>
        </p:nvSpPr>
        <p:spPr>
          <a:xfrm>
            <a:off x="3124200" y="6488113"/>
            <a:ext cx="2895600" cy="246062"/>
          </a:xfrm>
          <a:prstGeom prst="rect">
            <a:avLst/>
          </a:prstGeom>
          <a:noFill/>
        </p:spPr>
        <p:txBody>
          <a:bodyPr>
            <a:spAutoFit/>
          </a:bodyPr>
          <a:lstStyle/>
          <a:p>
            <a:pPr algn="ctr" fontAlgn="base">
              <a:spcBef>
                <a:spcPct val="0"/>
              </a:spcBef>
              <a:spcAft>
                <a:spcPct val="0"/>
              </a:spcAft>
              <a:defRPr/>
            </a:pPr>
            <a:r>
              <a:rPr lang="en-US" sz="1000" i="1" u="sng">
                <a:solidFill>
                  <a:srgbClr val="FFFFFF"/>
                </a:solidFill>
                <a:latin typeface="Arial" charset="0"/>
              </a:rPr>
              <a:t>www.npc.navy.mil</a:t>
            </a:r>
            <a:endParaRPr lang="en-US" sz="1200" i="1" u="sng">
              <a:solidFill>
                <a:srgbClr val="FFFFFF"/>
              </a:solidFill>
              <a:latin typeface="Arial" charset="0"/>
            </a:endParaRPr>
          </a:p>
        </p:txBody>
      </p:sp>
      <p:pic>
        <p:nvPicPr>
          <p:cNvPr id="13" name="Picture 10" descr="NPC_Seal"/>
          <p:cNvPicPr>
            <a:picLocks noChangeAspect="1" noChangeArrowheads="1"/>
          </p:cNvPicPr>
          <p:nvPr/>
        </p:nvPicPr>
        <p:blipFill>
          <a:blip r:embed="rId13" cstate="print">
            <a:duotone>
              <a:schemeClr val="accent2">
                <a:shade val="45000"/>
                <a:satMod val="135000"/>
              </a:schemeClr>
              <a:prstClr val="white"/>
            </a:duotone>
            <a:lum bright="-4000" contrast="-33000"/>
          </a:blip>
          <a:srcRect/>
          <a:stretch>
            <a:fillRect/>
          </a:stretch>
        </p:blipFill>
        <p:spPr bwMode="auto">
          <a:xfrm>
            <a:off x="152400" y="6477000"/>
            <a:ext cx="304800" cy="304800"/>
          </a:xfrm>
          <a:prstGeom prst="rect">
            <a:avLst/>
          </a:prstGeom>
          <a:noFill/>
          <a:ln w="9525">
            <a:noFill/>
            <a:miter lim="800000"/>
            <a:headEnd/>
            <a:tailEnd/>
          </a:ln>
          <a:effectLst>
            <a:outerShdw blurRad="50800" dist="50800" dir="5400000" algn="ctr" rotWithShape="0">
              <a:srgbClr val="000000">
                <a:alpha val="18000"/>
              </a:srgbClr>
            </a:outerShdw>
          </a:effectLst>
        </p:spPr>
      </p:pic>
      <p:sp>
        <p:nvSpPr>
          <p:cNvPr id="15" name="TextBox 14"/>
          <p:cNvSpPr txBox="1"/>
          <p:nvPr/>
        </p:nvSpPr>
        <p:spPr>
          <a:xfrm>
            <a:off x="8077200" y="6488113"/>
            <a:ext cx="914400" cy="246062"/>
          </a:xfrm>
          <a:prstGeom prst="rect">
            <a:avLst/>
          </a:prstGeom>
          <a:noFill/>
        </p:spPr>
        <p:txBody>
          <a:bodyPr>
            <a:spAutoFit/>
          </a:bodyPr>
          <a:lstStyle/>
          <a:p>
            <a:pPr algn="r" fontAlgn="base">
              <a:spcBef>
                <a:spcPct val="0"/>
              </a:spcBef>
              <a:spcAft>
                <a:spcPct val="0"/>
              </a:spcAft>
              <a:defRPr/>
            </a:pPr>
            <a:fld id="{D2803F2E-177A-4864-88E7-569221636155}" type="slidenum">
              <a:rPr lang="en-US" sz="1000">
                <a:solidFill>
                  <a:srgbClr val="FFFFFF"/>
                </a:solidFill>
                <a:latin typeface="Arial" charset="0"/>
              </a:rPr>
              <a:pPr algn="r" fontAlgn="base">
                <a:spcBef>
                  <a:spcPct val="0"/>
                </a:spcBef>
                <a:spcAft>
                  <a:spcPct val="0"/>
                </a:spcAft>
                <a:defRPr/>
              </a:pPr>
              <a:t>‹#›</a:t>
            </a:fld>
            <a:endParaRPr lang="en-US" sz="1000">
              <a:solidFill>
                <a:srgbClr val="FFFFFF"/>
              </a:solidFill>
              <a:latin typeface="Arial" charset="0"/>
            </a:endParaRPr>
          </a:p>
        </p:txBody>
      </p:sp>
    </p:spTree>
    <p:extLst>
      <p:ext uri="{BB962C8B-B14F-4D97-AF65-F5344CB8AC3E}">
        <p14:creationId xmlns:p14="http://schemas.microsoft.com/office/powerpoint/2010/main" val="217798174"/>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Lst>
  <p:transition>
    <p:fade/>
  </p:transition>
  <p:txStyles>
    <p:titleStyle>
      <a:lvl1pPr algn="l" defTabSz="912813" rtl="0" eaLnBrk="0" fontAlgn="base" hangingPunct="0">
        <a:lnSpc>
          <a:spcPct val="90000"/>
        </a:lnSpc>
        <a:spcBef>
          <a:spcPct val="0"/>
        </a:spcBef>
        <a:spcAft>
          <a:spcPct val="0"/>
        </a:spcAft>
        <a:defRPr lang="en-US" sz="4800" kern="1200" spc="-150" dirty="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vl2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2pPr>
      <a:lvl3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3pPr>
      <a:lvl4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4pPr>
      <a:lvl5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5pPr>
      <a:lvl6pPr marL="4572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6pPr>
      <a:lvl7pPr marL="9144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7pPr>
      <a:lvl8pPr marL="13716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8pPr>
      <a:lvl9pPr marL="18288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9pPr>
    </p:titleStyle>
    <p:bodyStyle>
      <a:lvl1pPr marL="396875" indent="-396875" algn="l" defTabSz="912813" rtl="0" eaLnBrk="0" fontAlgn="base" hangingPunct="0">
        <a:lnSpc>
          <a:spcPct val="90000"/>
        </a:lnSpc>
        <a:spcBef>
          <a:spcPct val="20000"/>
        </a:spcBef>
        <a:spcAft>
          <a:spcPct val="0"/>
        </a:spcAft>
        <a:buBlip>
          <a:blip r:embed="rId14"/>
        </a:buBlip>
        <a:defRPr sz="3200" kern="1200">
          <a:solidFill>
            <a:schemeClr val="tx1"/>
          </a:solidFill>
          <a:latin typeface="+mn-lt"/>
          <a:ea typeface="+mn-ea"/>
          <a:cs typeface="+mn-cs"/>
        </a:defRPr>
      </a:lvl1pPr>
      <a:lvl2pPr marL="914400" indent="-396875" algn="l" defTabSz="912813" rtl="0" eaLnBrk="0" fontAlgn="base" hangingPunct="0">
        <a:lnSpc>
          <a:spcPct val="90000"/>
        </a:lnSpc>
        <a:spcBef>
          <a:spcPct val="20000"/>
        </a:spcBef>
        <a:spcAft>
          <a:spcPct val="0"/>
        </a:spcAft>
        <a:buBlip>
          <a:blip r:embed="rId15"/>
        </a:buBlip>
        <a:defRPr sz="2800" kern="1200">
          <a:solidFill>
            <a:schemeClr val="tx1"/>
          </a:solidFill>
          <a:latin typeface="+mn-lt"/>
          <a:ea typeface="+mn-ea"/>
          <a:cs typeface="+mn-cs"/>
        </a:defRPr>
      </a:lvl2pPr>
      <a:lvl3pPr marL="1258888" indent="-344488" algn="l" defTabSz="912813" rtl="0" eaLnBrk="0" fontAlgn="base" hangingPunct="0">
        <a:lnSpc>
          <a:spcPct val="90000"/>
        </a:lnSpc>
        <a:spcBef>
          <a:spcPct val="20000"/>
        </a:spcBef>
        <a:spcAft>
          <a:spcPct val="0"/>
        </a:spcAft>
        <a:buBlip>
          <a:blip r:embed="rId15"/>
        </a:buBlip>
        <a:defRPr sz="2400" kern="1200">
          <a:solidFill>
            <a:schemeClr val="tx1"/>
          </a:solidFill>
          <a:latin typeface="+mn-lt"/>
          <a:ea typeface="+mn-ea"/>
          <a:cs typeface="+mn-cs"/>
        </a:defRPr>
      </a:lvl3pPr>
      <a:lvl4pPr marL="1604963" indent="-346075" algn="l" defTabSz="912813" rtl="0" eaLnBrk="0" fontAlgn="base" hangingPunct="0">
        <a:lnSpc>
          <a:spcPct val="90000"/>
        </a:lnSpc>
        <a:spcBef>
          <a:spcPct val="20000"/>
        </a:spcBef>
        <a:spcAft>
          <a:spcPct val="0"/>
        </a:spcAft>
        <a:buBlip>
          <a:blip r:embed="rId15"/>
        </a:buBlip>
        <a:defRPr sz="2400" kern="1200">
          <a:solidFill>
            <a:schemeClr val="tx1"/>
          </a:solidFill>
          <a:latin typeface="+mn-lt"/>
          <a:ea typeface="+mn-ea"/>
          <a:cs typeface="+mn-cs"/>
        </a:defRPr>
      </a:lvl4pPr>
      <a:lvl5pPr marL="1941513" indent="-336550" algn="l" defTabSz="912813" rtl="0" eaLnBrk="0" fontAlgn="base" hangingPunct="0">
        <a:lnSpc>
          <a:spcPct val="90000"/>
        </a:lnSpc>
        <a:spcBef>
          <a:spcPct val="20000"/>
        </a:spcBef>
        <a:spcAft>
          <a:spcPct val="0"/>
        </a:spcAft>
        <a:buBlip>
          <a:blip r:embed="rId15"/>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6629400" cy="665162"/>
          </a:xfrm>
          <a:prstGeom prst="rect">
            <a:avLst/>
          </a:prstGeom>
        </p:spPr>
        <p:txBody>
          <a:bodyPr vert="horz" wrap="square" lIns="0" tIns="0" rIns="0" bIns="0" rtlCol="0" anchor="t">
            <a:spAutoFit/>
          </a:bodyPr>
          <a:lstStyle/>
          <a:p>
            <a:r>
              <a:rPr lang="en-US"/>
              <a:t>Click to edit Master title style</a:t>
            </a:r>
            <a:endParaRPr lang="en-US" dirty="0"/>
          </a:p>
        </p:txBody>
      </p:sp>
      <p:sp>
        <p:nvSpPr>
          <p:cNvPr id="1027" name="Text Placeholder 2"/>
          <p:cNvSpPr>
            <a:spLocks noGrp="1"/>
          </p:cNvSpPr>
          <p:nvPr>
            <p:ph type="body" idx="1"/>
          </p:nvPr>
        </p:nvSpPr>
        <p:spPr bwMode="auto">
          <a:xfrm>
            <a:off x="381000" y="1412875"/>
            <a:ext cx="8382000" cy="213518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8" name="Picture 12" descr="3D NPC Logo"/>
          <p:cNvPicPr>
            <a:picLocks noChangeAspect="1" noChangeArrowheads="1"/>
          </p:cNvPicPr>
          <p:nvPr/>
        </p:nvPicPr>
        <p:blipFill>
          <a:blip r:embed="rId13" cstate="screen">
            <a:clrChange>
              <a:clrFrom>
                <a:srgbClr val="FFFFFF"/>
              </a:clrFrom>
              <a:clrTo>
                <a:srgbClr val="FFFFFF">
                  <a:alpha val="0"/>
                </a:srgbClr>
              </a:clrTo>
            </a:clrChange>
          </a:blip>
          <a:srcRect/>
          <a:stretch>
            <a:fillRect/>
          </a:stretch>
        </p:blipFill>
        <p:spPr bwMode="auto">
          <a:xfrm>
            <a:off x="7086600" y="223838"/>
            <a:ext cx="1905000" cy="1223962"/>
          </a:xfrm>
          <a:prstGeom prst="rect">
            <a:avLst/>
          </a:prstGeom>
          <a:noFill/>
          <a:ln w="9525">
            <a:noFill/>
            <a:miter lim="800000"/>
            <a:headEnd/>
            <a:tailEnd/>
          </a:ln>
        </p:spPr>
      </p:pic>
      <p:sp>
        <p:nvSpPr>
          <p:cNvPr id="8" name="Line 11"/>
          <p:cNvSpPr>
            <a:spLocks noChangeShapeType="1"/>
          </p:cNvSpPr>
          <p:nvPr/>
        </p:nvSpPr>
        <p:spPr bwMode="auto">
          <a:xfrm>
            <a:off x="381000" y="990600"/>
            <a:ext cx="6172200" cy="0"/>
          </a:xfrm>
          <a:prstGeom prst="line">
            <a:avLst/>
          </a:prstGeom>
          <a:noFill/>
          <a:ln w="38100">
            <a:solidFill>
              <a:srgbClr val="003366"/>
            </a:solidFill>
            <a:round/>
            <a:headEnd/>
            <a:tailEnd/>
          </a:ln>
          <a:effectLst/>
        </p:spPr>
        <p:txBody>
          <a:bodyPr/>
          <a:lstStyle/>
          <a:p>
            <a:pPr fontAlgn="base">
              <a:spcBef>
                <a:spcPct val="0"/>
              </a:spcBef>
              <a:spcAft>
                <a:spcPct val="0"/>
              </a:spcAft>
              <a:defRPr/>
            </a:pPr>
            <a:endParaRPr lang="en-US" dirty="0">
              <a:solidFill>
                <a:srgbClr val="000000"/>
              </a:solidFill>
              <a:latin typeface="Arial" charset="0"/>
            </a:endParaRPr>
          </a:p>
        </p:txBody>
      </p:sp>
      <p:sp>
        <p:nvSpPr>
          <p:cNvPr id="9" name="Line 12"/>
          <p:cNvSpPr>
            <a:spLocks noChangeShapeType="1"/>
          </p:cNvSpPr>
          <p:nvPr/>
        </p:nvSpPr>
        <p:spPr bwMode="auto">
          <a:xfrm>
            <a:off x="838200" y="1066800"/>
            <a:ext cx="6172200" cy="0"/>
          </a:xfrm>
          <a:prstGeom prst="line">
            <a:avLst/>
          </a:prstGeom>
          <a:noFill/>
          <a:ln w="38100">
            <a:solidFill>
              <a:srgbClr val="990000"/>
            </a:solidFill>
            <a:round/>
            <a:headEnd/>
            <a:tailEnd/>
          </a:ln>
          <a:effectLst/>
        </p:spPr>
        <p:txBody>
          <a:bodyPr/>
          <a:lstStyle/>
          <a:p>
            <a:pPr fontAlgn="base">
              <a:spcBef>
                <a:spcPct val="0"/>
              </a:spcBef>
              <a:spcAft>
                <a:spcPct val="0"/>
              </a:spcAft>
              <a:defRPr/>
            </a:pPr>
            <a:endParaRPr lang="en-US" dirty="0">
              <a:solidFill>
                <a:srgbClr val="000000"/>
              </a:solidFill>
              <a:latin typeface="Arial" charset="0"/>
            </a:endParaRPr>
          </a:p>
        </p:txBody>
      </p:sp>
      <p:sp>
        <p:nvSpPr>
          <p:cNvPr id="11" name="Rectangle 10"/>
          <p:cNvSpPr/>
          <p:nvPr/>
        </p:nvSpPr>
        <p:spPr bwMode="auto">
          <a:xfrm>
            <a:off x="0" y="6400800"/>
            <a:ext cx="9144000" cy="457200"/>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16200000" scaled="1"/>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fontAlgn="base">
              <a:spcBef>
                <a:spcPct val="0"/>
              </a:spcBef>
              <a:spcAft>
                <a:spcPct val="0"/>
              </a:spcAft>
              <a:defRPr/>
            </a:pPr>
            <a:endParaRPr lang="en-US" sz="2300" dirty="0">
              <a:solidFill>
                <a:srgbClr val="000000"/>
              </a:solidFill>
              <a:latin typeface="Segoe" pitchFamily="34" charset="0"/>
            </a:endParaRPr>
          </a:p>
        </p:txBody>
      </p:sp>
      <p:sp>
        <p:nvSpPr>
          <p:cNvPr id="12" name="TextBox 11"/>
          <p:cNvSpPr txBox="1"/>
          <p:nvPr/>
        </p:nvSpPr>
        <p:spPr>
          <a:xfrm>
            <a:off x="3124200" y="6488113"/>
            <a:ext cx="2895600" cy="277812"/>
          </a:xfrm>
          <a:prstGeom prst="rect">
            <a:avLst/>
          </a:prstGeom>
          <a:noFill/>
        </p:spPr>
        <p:txBody>
          <a:bodyPr>
            <a:spAutoFit/>
          </a:bodyPr>
          <a:lstStyle/>
          <a:p>
            <a:pPr algn="ctr" fontAlgn="base">
              <a:spcBef>
                <a:spcPct val="0"/>
              </a:spcBef>
              <a:spcAft>
                <a:spcPct val="0"/>
              </a:spcAft>
              <a:defRPr/>
            </a:pPr>
            <a:r>
              <a:rPr lang="en-US" sz="1200" i="1" u="sng" dirty="0">
                <a:solidFill>
                  <a:srgbClr val="FFFFFF"/>
                </a:solidFill>
                <a:latin typeface="Arial" charset="0"/>
              </a:rPr>
              <a:t>www.npc.navy.mil</a:t>
            </a:r>
          </a:p>
        </p:txBody>
      </p:sp>
      <p:pic>
        <p:nvPicPr>
          <p:cNvPr id="13" name="Picture 10" descr="NPC_Seal"/>
          <p:cNvPicPr>
            <a:picLocks noChangeAspect="1" noChangeArrowheads="1"/>
          </p:cNvPicPr>
          <p:nvPr/>
        </p:nvPicPr>
        <p:blipFill>
          <a:blip r:embed="rId14" cstate="screen">
            <a:duotone>
              <a:schemeClr val="accent2">
                <a:shade val="45000"/>
                <a:satMod val="135000"/>
              </a:schemeClr>
              <a:prstClr val="white"/>
            </a:duotone>
            <a:lum bright="-4000" contrast="-33000"/>
          </a:blip>
          <a:srcRect/>
          <a:stretch>
            <a:fillRect/>
          </a:stretch>
        </p:blipFill>
        <p:spPr bwMode="auto">
          <a:xfrm>
            <a:off x="152400" y="6477000"/>
            <a:ext cx="304800" cy="304800"/>
          </a:xfrm>
          <a:prstGeom prst="rect">
            <a:avLst/>
          </a:prstGeom>
          <a:noFill/>
          <a:ln w="9525">
            <a:noFill/>
            <a:miter lim="800000"/>
            <a:headEnd/>
            <a:tailEnd/>
          </a:ln>
          <a:effectLst>
            <a:outerShdw blurRad="50800" dist="50800" dir="5400000" algn="ctr" rotWithShape="0">
              <a:srgbClr val="000000">
                <a:alpha val="18000"/>
              </a:srgbClr>
            </a:outerShdw>
          </a:effectLst>
        </p:spPr>
      </p:pic>
      <p:sp>
        <p:nvSpPr>
          <p:cNvPr id="14" name="Slide Number Placeholder 13"/>
          <p:cNvSpPr>
            <a:spLocks noGrp="1"/>
          </p:cNvSpPr>
          <p:nvPr>
            <p:ph type="sldNum" sz="quarter" idx="4"/>
          </p:nvPr>
        </p:nvSpPr>
        <p:spPr>
          <a:xfrm>
            <a:off x="6858000" y="6416675"/>
            <a:ext cx="2133600" cy="365125"/>
          </a:xfrm>
          <a:prstGeom prst="rect">
            <a:avLst/>
          </a:prstGeom>
        </p:spPr>
        <p:txBody>
          <a:bodyPr vert="horz" lIns="91440" tIns="45720" rIns="91440" bIns="45720" rtlCol="0" anchor="ctr"/>
          <a:lstStyle>
            <a:lvl1pPr algn="r">
              <a:defRPr sz="1200">
                <a:solidFill>
                  <a:schemeClr val="bg1"/>
                </a:solidFill>
                <a:latin typeface="Arial" charset="0"/>
              </a:defRPr>
            </a:lvl1pPr>
          </a:lstStyle>
          <a:p>
            <a:pPr fontAlgn="base">
              <a:spcBef>
                <a:spcPct val="0"/>
              </a:spcBef>
              <a:spcAft>
                <a:spcPct val="0"/>
              </a:spcAft>
              <a:defRPr/>
            </a:pPr>
            <a:fld id="{6ACA3AAF-5D8F-4E5F-84D9-092A2AF09864}" type="slidenum">
              <a:rPr lang="en-US">
                <a:solidFill>
                  <a:srgbClr val="FFFFFF"/>
                </a:solidFill>
              </a:rPr>
              <a:pPr fontAlgn="base">
                <a:spcBef>
                  <a:spcPct val="0"/>
                </a:spcBef>
                <a:spcAft>
                  <a:spcPct val="0"/>
                </a:spcAft>
                <a:defRPr/>
              </a:pPr>
              <a:t>‹#›</a:t>
            </a:fld>
            <a:endParaRPr lang="en-US" dirty="0">
              <a:solidFill>
                <a:srgbClr val="FFFFFF"/>
              </a:solidFill>
            </a:endParaRPr>
          </a:p>
        </p:txBody>
      </p:sp>
    </p:spTree>
    <p:extLst>
      <p:ext uri="{BB962C8B-B14F-4D97-AF65-F5344CB8AC3E}">
        <p14:creationId xmlns:p14="http://schemas.microsoft.com/office/powerpoint/2010/main" val="527871728"/>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ransition>
    <p:fade/>
  </p:transition>
  <p:txStyles>
    <p:titleStyle>
      <a:lvl1pPr algn="l" defTabSz="912813" rtl="0" eaLnBrk="0" fontAlgn="base" hangingPunct="0">
        <a:lnSpc>
          <a:spcPct val="90000"/>
        </a:lnSpc>
        <a:spcBef>
          <a:spcPct val="0"/>
        </a:spcBef>
        <a:spcAft>
          <a:spcPct val="0"/>
        </a:spcAft>
        <a:defRPr lang="en-US" sz="4800" kern="1200" spc="-150" dirty="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vl2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2pPr>
      <a:lvl3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3pPr>
      <a:lvl4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4pPr>
      <a:lvl5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5pPr>
      <a:lvl6pPr marL="4572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6pPr>
      <a:lvl7pPr marL="9144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7pPr>
      <a:lvl8pPr marL="13716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8pPr>
      <a:lvl9pPr marL="18288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9pPr>
    </p:titleStyle>
    <p:bodyStyle>
      <a:lvl1pPr marL="396875" indent="-396875" algn="l" defTabSz="912813" rtl="0" eaLnBrk="0" fontAlgn="base" hangingPunct="0">
        <a:lnSpc>
          <a:spcPct val="90000"/>
        </a:lnSpc>
        <a:spcBef>
          <a:spcPct val="20000"/>
        </a:spcBef>
        <a:spcAft>
          <a:spcPct val="0"/>
        </a:spcAft>
        <a:buBlip>
          <a:blip r:embed="rId15"/>
        </a:buBlip>
        <a:defRPr sz="3200" kern="1200">
          <a:solidFill>
            <a:schemeClr val="tx1"/>
          </a:solidFill>
          <a:latin typeface="+mn-lt"/>
          <a:ea typeface="+mn-ea"/>
          <a:cs typeface="+mn-cs"/>
        </a:defRPr>
      </a:lvl1pPr>
      <a:lvl2pPr marL="914400" indent="-396875" algn="l" defTabSz="912813" rtl="0" eaLnBrk="0" fontAlgn="base" hangingPunct="0">
        <a:lnSpc>
          <a:spcPct val="90000"/>
        </a:lnSpc>
        <a:spcBef>
          <a:spcPct val="20000"/>
        </a:spcBef>
        <a:spcAft>
          <a:spcPct val="0"/>
        </a:spcAft>
        <a:buBlip>
          <a:blip r:embed="rId16"/>
        </a:buBlip>
        <a:defRPr sz="2800" kern="1200">
          <a:solidFill>
            <a:schemeClr val="tx1"/>
          </a:solidFill>
          <a:latin typeface="+mn-lt"/>
          <a:ea typeface="+mn-ea"/>
          <a:cs typeface="+mn-cs"/>
        </a:defRPr>
      </a:lvl2pPr>
      <a:lvl3pPr marL="1258888" indent="-344488" algn="l" defTabSz="912813" rtl="0" eaLnBrk="0" fontAlgn="base" hangingPunct="0">
        <a:lnSpc>
          <a:spcPct val="90000"/>
        </a:lnSpc>
        <a:spcBef>
          <a:spcPct val="20000"/>
        </a:spcBef>
        <a:spcAft>
          <a:spcPct val="0"/>
        </a:spcAft>
        <a:buBlip>
          <a:blip r:embed="rId16"/>
        </a:buBlip>
        <a:defRPr sz="2400" kern="1200">
          <a:solidFill>
            <a:schemeClr val="tx1"/>
          </a:solidFill>
          <a:latin typeface="+mn-lt"/>
          <a:ea typeface="+mn-ea"/>
          <a:cs typeface="+mn-cs"/>
        </a:defRPr>
      </a:lvl3pPr>
      <a:lvl4pPr marL="1604963" indent="-346075" algn="l" defTabSz="912813" rtl="0" eaLnBrk="0" fontAlgn="base" hangingPunct="0">
        <a:lnSpc>
          <a:spcPct val="90000"/>
        </a:lnSpc>
        <a:spcBef>
          <a:spcPct val="20000"/>
        </a:spcBef>
        <a:spcAft>
          <a:spcPct val="0"/>
        </a:spcAft>
        <a:buBlip>
          <a:blip r:embed="rId16"/>
        </a:buBlip>
        <a:defRPr sz="2400" kern="1200">
          <a:solidFill>
            <a:schemeClr val="tx1"/>
          </a:solidFill>
          <a:latin typeface="+mn-lt"/>
          <a:ea typeface="+mn-ea"/>
          <a:cs typeface="+mn-cs"/>
        </a:defRPr>
      </a:lvl4pPr>
      <a:lvl5pPr marL="1941513" indent="-336550" algn="l" defTabSz="912813" rtl="0" eaLnBrk="0" fontAlgn="base" hangingPunct="0">
        <a:lnSpc>
          <a:spcPct val="90000"/>
        </a:lnSpc>
        <a:spcBef>
          <a:spcPct val="20000"/>
        </a:spcBef>
        <a:spcAft>
          <a:spcPct val="0"/>
        </a:spcAft>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A5A7A3-4F0E-40F6-B762-78FFBF9EAB9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33993907"/>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7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7.wmf"/><Relationship Id="rId4" Type="http://schemas.openxmlformats.org/officeDocument/2006/relationships/oleObject" Target="../embeddings/oleObject1.bin"/></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7.wmf"/><Relationship Id="rId4" Type="http://schemas.openxmlformats.org/officeDocument/2006/relationships/oleObject" Target="../embeddings/oleObject2.bin"/></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iragreen.com/images/upload/thumb/6e0454184a2bdf4c69911ad881db2ae9.jpg" TargetMode="External"/><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images.google.com/imgres?imgurl=http://www.atthefront.com/us_insig_rank_colonel.jpg&amp;imgrefurl=http://www.atthefront.com/us_insig_rank.htm&amp;usg=__nzTpqyQcyBYTltQB9QmyoN0MSNs=&amp;h=255&amp;w=336&amp;sz=50&amp;hl=en&amp;start=7&amp;tbnid=Yua0sfa45mjHhM:&amp;tbnh=90&amp;tbnw=119&amp;prev=/images?q=army+colonel+insignia&amp;gbv=2&amp;hl=en"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Playing the Game: Managing Your Military Career</a:t>
            </a:r>
          </a:p>
        </p:txBody>
      </p:sp>
      <p:sp>
        <p:nvSpPr>
          <p:cNvPr id="3" name="Subtitle 2"/>
          <p:cNvSpPr>
            <a:spLocks noGrp="1"/>
          </p:cNvSpPr>
          <p:nvPr>
            <p:ph type="subTitle" idx="1"/>
          </p:nvPr>
        </p:nvSpPr>
        <p:spPr/>
        <p:txBody>
          <a:bodyPr>
            <a:normAutofit/>
          </a:bodyPr>
          <a:lstStyle/>
          <a:p>
            <a:r>
              <a:rPr lang="en-US" sz="2000" dirty="0"/>
              <a:t>Joel M. Schofer, MD, MBA, CPE, FAAEM, FAAPL</a:t>
            </a:r>
          </a:p>
          <a:p>
            <a:r>
              <a:rPr lang="en-US" sz="2000" dirty="0"/>
              <a:t>CAPT, MC, USN</a:t>
            </a:r>
          </a:p>
          <a:p>
            <a:r>
              <a:rPr lang="en-US" sz="2000" dirty="0"/>
              <a:t>Deputy Chief, Medical Corps</a:t>
            </a:r>
          </a:p>
        </p:txBody>
      </p:sp>
      <p:sp>
        <p:nvSpPr>
          <p:cNvPr id="4" name="TextBox 3"/>
          <p:cNvSpPr txBox="1"/>
          <p:nvPr/>
        </p:nvSpPr>
        <p:spPr>
          <a:xfrm>
            <a:off x="2522483" y="3316538"/>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891042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a:t>Players in the game</a:t>
            </a:r>
          </a:p>
          <a:p>
            <a:r>
              <a:rPr lang="en-US" dirty="0"/>
              <a:t>The game</a:t>
            </a:r>
          </a:p>
          <a:p>
            <a:pPr lvl="1"/>
            <a:r>
              <a:rPr lang="en-US" dirty="0"/>
              <a:t>Promotion boards</a:t>
            </a:r>
          </a:p>
          <a:p>
            <a:pPr lvl="1"/>
            <a:r>
              <a:rPr lang="en-US" dirty="0"/>
              <a:t>Career progression</a:t>
            </a:r>
          </a:p>
          <a:p>
            <a:pPr lvl="1"/>
            <a:r>
              <a:rPr lang="en-US" dirty="0" err="1"/>
              <a:t>Fitreps</a:t>
            </a:r>
            <a:endParaRPr lang="en-US" dirty="0"/>
          </a:p>
          <a:p>
            <a:pPr lvl="1"/>
            <a:r>
              <a:rPr lang="en-US" dirty="0"/>
              <a:t>Geography</a:t>
            </a:r>
          </a:p>
        </p:txBody>
      </p:sp>
      <p:sp>
        <p:nvSpPr>
          <p:cNvPr id="4" name="Title 3"/>
          <p:cNvSpPr>
            <a:spLocks noGrp="1"/>
          </p:cNvSpPr>
          <p:nvPr>
            <p:ph type="title"/>
          </p:nvPr>
        </p:nvSpPr>
        <p:spPr/>
        <p:txBody>
          <a:bodyPr/>
          <a:lstStyle/>
          <a:p>
            <a:r>
              <a:rPr lang="en-US" dirty="0"/>
              <a:t>Topics to Cover</a:t>
            </a:r>
          </a:p>
        </p:txBody>
      </p:sp>
    </p:spTree>
    <p:extLst>
      <p:ext uri="{BB962C8B-B14F-4D97-AF65-F5344CB8AC3E}">
        <p14:creationId xmlns:p14="http://schemas.microsoft.com/office/powerpoint/2010/main" val="886025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rcRect l="-22732" r="-22732"/>
          <a:stretch>
            <a:fillRect/>
          </a:stretch>
        </p:blipFill>
        <p:spPr/>
      </p:pic>
      <p:sp>
        <p:nvSpPr>
          <p:cNvPr id="4" name="Title 3"/>
          <p:cNvSpPr>
            <a:spLocks noGrp="1"/>
          </p:cNvSpPr>
          <p:nvPr>
            <p:ph type="title"/>
          </p:nvPr>
        </p:nvSpPr>
        <p:spPr/>
        <p:txBody>
          <a:bodyPr/>
          <a:lstStyle/>
          <a:p>
            <a:r>
              <a:rPr lang="en-US" dirty="0"/>
              <a:t>Players in the Game</a:t>
            </a:r>
          </a:p>
        </p:txBody>
      </p:sp>
    </p:spTree>
    <p:extLst>
      <p:ext uri="{BB962C8B-B14F-4D97-AF65-F5344CB8AC3E}">
        <p14:creationId xmlns:p14="http://schemas.microsoft.com/office/powerpoint/2010/main" val="2265901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n-US" dirty="0"/>
              <a:t>You</a:t>
            </a:r>
          </a:p>
          <a:p>
            <a:r>
              <a:rPr lang="en-US" dirty="0"/>
              <a:t>Your Specialty Leader (SL)</a:t>
            </a:r>
          </a:p>
          <a:p>
            <a:r>
              <a:rPr lang="en-US" dirty="0"/>
              <a:t>Your Detailer</a:t>
            </a:r>
          </a:p>
          <a:p>
            <a:r>
              <a:rPr lang="en-US" dirty="0"/>
              <a:t>Senior physicians in your specialty</a:t>
            </a:r>
          </a:p>
        </p:txBody>
      </p:sp>
      <p:sp>
        <p:nvSpPr>
          <p:cNvPr id="4" name="Title 3"/>
          <p:cNvSpPr>
            <a:spLocks noGrp="1"/>
          </p:cNvSpPr>
          <p:nvPr>
            <p:ph type="title"/>
          </p:nvPr>
        </p:nvSpPr>
        <p:spPr/>
        <p:txBody>
          <a:bodyPr/>
          <a:lstStyle/>
          <a:p>
            <a:r>
              <a:rPr lang="en-US" dirty="0"/>
              <a:t>Players in the Game</a:t>
            </a:r>
          </a:p>
        </p:txBody>
      </p:sp>
    </p:spTree>
    <p:extLst>
      <p:ext uri="{BB962C8B-B14F-4D97-AF65-F5344CB8AC3E}">
        <p14:creationId xmlns:p14="http://schemas.microsoft.com/office/powerpoint/2010/main" val="26743441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138"/>
            <a:ext cx="5155405" cy="4147949"/>
          </a:xfrm>
        </p:spPr>
        <p:txBody>
          <a:bodyPr/>
          <a:lstStyle/>
          <a:p>
            <a:r>
              <a:rPr lang="en-US" dirty="0"/>
              <a:t>Liaison between BUMED and the specialty as a whole</a:t>
            </a:r>
          </a:p>
          <a:p>
            <a:r>
              <a:rPr lang="en-US" dirty="0"/>
              <a:t>Coordinate deployments</a:t>
            </a:r>
          </a:p>
          <a:p>
            <a:pPr lvl="1"/>
            <a:r>
              <a:rPr lang="en-US" dirty="0"/>
              <a:t>Return to platform based deployments lessens control a little</a:t>
            </a:r>
          </a:p>
          <a:p>
            <a:r>
              <a:rPr lang="en-US" dirty="0"/>
              <a:t>Coordinate PCS orders with Detailer</a:t>
            </a:r>
          </a:p>
          <a:p>
            <a:endParaRPr lang="en-US" dirty="0"/>
          </a:p>
          <a:p>
            <a:endParaRPr lang="en-US" dirty="0"/>
          </a:p>
        </p:txBody>
      </p:sp>
      <p:sp>
        <p:nvSpPr>
          <p:cNvPr id="2" name="Title 1"/>
          <p:cNvSpPr>
            <a:spLocks noGrp="1"/>
          </p:cNvSpPr>
          <p:nvPr>
            <p:ph type="title"/>
          </p:nvPr>
        </p:nvSpPr>
        <p:spPr/>
        <p:txBody>
          <a:bodyPr/>
          <a:lstStyle/>
          <a:p>
            <a:r>
              <a:rPr lang="en-US" dirty="0"/>
              <a:t>Specialty Leader</a:t>
            </a:r>
          </a:p>
        </p:txBody>
      </p:sp>
      <p:pic>
        <p:nvPicPr>
          <p:cNvPr id="5" name="Picture 4">
            <a:extLst>
              <a:ext uri="{FF2B5EF4-FFF2-40B4-BE49-F238E27FC236}">
                <a16:creationId xmlns:a16="http://schemas.microsoft.com/office/drawing/2014/main" id="{89EE95C3-A24A-9B40-8075-92A55D7D8934}"/>
              </a:ext>
            </a:extLst>
          </p:cNvPr>
          <p:cNvPicPr>
            <a:picLocks noChangeAspect="1"/>
          </p:cNvPicPr>
          <p:nvPr/>
        </p:nvPicPr>
        <p:blipFill>
          <a:blip r:embed="rId2"/>
          <a:stretch>
            <a:fillRect/>
          </a:stretch>
        </p:blipFill>
        <p:spPr>
          <a:xfrm>
            <a:off x="5737578" y="1998657"/>
            <a:ext cx="3112910" cy="3112910"/>
          </a:xfrm>
          <a:prstGeom prst="rect">
            <a:avLst/>
          </a:prstGeom>
        </p:spPr>
      </p:pic>
    </p:spTree>
    <p:extLst>
      <p:ext uri="{BB962C8B-B14F-4D97-AF65-F5344CB8AC3E}">
        <p14:creationId xmlns:p14="http://schemas.microsoft.com/office/powerpoint/2010/main" val="2360598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138"/>
            <a:ext cx="5265149" cy="4525962"/>
          </a:xfrm>
        </p:spPr>
        <p:txBody>
          <a:bodyPr>
            <a:normAutofit lnSpcReduction="10000"/>
          </a:bodyPr>
          <a:lstStyle/>
          <a:p>
            <a:r>
              <a:rPr lang="en-US" dirty="0"/>
              <a:t>Navy Personnel Command</a:t>
            </a:r>
          </a:p>
          <a:p>
            <a:r>
              <a:rPr lang="en-US" dirty="0"/>
              <a:t>Officer’s advocate</a:t>
            </a:r>
          </a:p>
          <a:p>
            <a:pPr lvl="1"/>
            <a:r>
              <a:rPr lang="en-US" dirty="0"/>
              <a:t>Speaks with SL</a:t>
            </a:r>
          </a:p>
          <a:p>
            <a:pPr lvl="1"/>
            <a:r>
              <a:rPr lang="en-US" dirty="0"/>
              <a:t>Approves extension requests</a:t>
            </a:r>
          </a:p>
          <a:p>
            <a:pPr lvl="1"/>
            <a:r>
              <a:rPr lang="en-US" dirty="0"/>
              <a:t>Promotion board preparation</a:t>
            </a:r>
          </a:p>
          <a:p>
            <a:pPr lvl="1"/>
            <a:r>
              <a:rPr lang="en-US" dirty="0"/>
              <a:t>Nominates members for promotion boards</a:t>
            </a:r>
          </a:p>
          <a:p>
            <a:r>
              <a:rPr lang="en-US" dirty="0"/>
              <a:t>Writes your PCS orders</a:t>
            </a:r>
          </a:p>
          <a:p>
            <a:pPr lvl="1"/>
            <a:r>
              <a:rPr lang="en-US" dirty="0"/>
              <a:t>Desires of the individual </a:t>
            </a:r>
            <a:r>
              <a:rPr lang="en-US" dirty="0" err="1"/>
              <a:t>vs</a:t>
            </a:r>
            <a:r>
              <a:rPr lang="en-US" dirty="0"/>
              <a:t> needs of the Navy</a:t>
            </a:r>
          </a:p>
          <a:p>
            <a:r>
              <a:rPr lang="en-US" dirty="0"/>
              <a:t>No influence on command-level leadership positions</a:t>
            </a:r>
          </a:p>
          <a:p>
            <a:endParaRPr lang="en-US" dirty="0"/>
          </a:p>
        </p:txBody>
      </p:sp>
      <p:sp>
        <p:nvSpPr>
          <p:cNvPr id="2" name="Title 1"/>
          <p:cNvSpPr>
            <a:spLocks noGrp="1"/>
          </p:cNvSpPr>
          <p:nvPr>
            <p:ph type="title"/>
          </p:nvPr>
        </p:nvSpPr>
        <p:spPr/>
        <p:txBody>
          <a:bodyPr/>
          <a:lstStyle/>
          <a:p>
            <a:r>
              <a:rPr lang="en-US" dirty="0"/>
              <a:t>Detailer</a:t>
            </a:r>
          </a:p>
        </p:txBody>
      </p:sp>
      <p:pic>
        <p:nvPicPr>
          <p:cNvPr id="5" name="Picture 4">
            <a:extLst>
              <a:ext uri="{FF2B5EF4-FFF2-40B4-BE49-F238E27FC236}">
                <a16:creationId xmlns:a16="http://schemas.microsoft.com/office/drawing/2014/main" id="{53FC4939-DDA8-CB42-B70C-26BC41DC43BF}"/>
              </a:ext>
            </a:extLst>
          </p:cNvPr>
          <p:cNvPicPr>
            <a:picLocks noChangeAspect="1"/>
          </p:cNvPicPr>
          <p:nvPr/>
        </p:nvPicPr>
        <p:blipFill>
          <a:blip r:embed="rId2"/>
          <a:stretch>
            <a:fillRect/>
          </a:stretch>
        </p:blipFill>
        <p:spPr>
          <a:xfrm>
            <a:off x="5509997" y="2829719"/>
            <a:ext cx="3634003" cy="1828800"/>
          </a:xfrm>
          <a:prstGeom prst="rect">
            <a:avLst/>
          </a:prstGeom>
        </p:spPr>
      </p:pic>
    </p:spTree>
    <p:extLst>
      <p:ext uri="{BB962C8B-B14F-4D97-AF65-F5344CB8AC3E}">
        <p14:creationId xmlns:p14="http://schemas.microsoft.com/office/powerpoint/2010/main" val="3115985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a:t>YOU</a:t>
            </a:r>
            <a:r>
              <a:rPr lang="en-US" dirty="0"/>
              <a:t> must actively manage your career to get what you want</a:t>
            </a:r>
          </a:p>
          <a:p>
            <a:r>
              <a:rPr lang="en-US" dirty="0"/>
              <a:t>Talk with SL and Detailer 9-18 months ahead of projected rotation date (PRD)</a:t>
            </a:r>
          </a:p>
          <a:p>
            <a:pPr lvl="1"/>
            <a:r>
              <a:rPr lang="en-US" dirty="0"/>
              <a:t>Short and long-term goals</a:t>
            </a:r>
          </a:p>
          <a:p>
            <a:pPr lvl="1"/>
            <a:r>
              <a:rPr lang="en-US" dirty="0"/>
              <a:t>Career </a:t>
            </a:r>
            <a:r>
              <a:rPr lang="en-US" dirty="0" err="1"/>
              <a:t>vs</a:t>
            </a:r>
            <a:r>
              <a:rPr lang="en-US" dirty="0"/>
              <a:t> resignation/retirement</a:t>
            </a:r>
          </a:p>
          <a:p>
            <a:pPr lvl="1"/>
            <a:r>
              <a:rPr lang="en-US" dirty="0"/>
              <a:t>Family situation</a:t>
            </a:r>
          </a:p>
          <a:p>
            <a:pPr lvl="1"/>
            <a:r>
              <a:rPr lang="en-US" dirty="0"/>
              <a:t>Medical situation</a:t>
            </a:r>
          </a:p>
          <a:p>
            <a:r>
              <a:rPr lang="en-US" dirty="0"/>
              <a:t>Be honest – it’s a small Navy</a:t>
            </a:r>
          </a:p>
          <a:p>
            <a:pPr lvl="1"/>
            <a:endParaRPr lang="en-US" dirty="0"/>
          </a:p>
          <a:p>
            <a:endParaRPr lang="en-US" dirty="0"/>
          </a:p>
          <a:p>
            <a:endParaRPr lang="en-US" dirty="0"/>
          </a:p>
        </p:txBody>
      </p:sp>
      <p:sp>
        <p:nvSpPr>
          <p:cNvPr id="2" name="Title 1"/>
          <p:cNvSpPr>
            <a:spLocks noGrp="1"/>
          </p:cNvSpPr>
          <p:nvPr>
            <p:ph type="title"/>
          </p:nvPr>
        </p:nvSpPr>
        <p:spPr/>
        <p:txBody>
          <a:bodyPr/>
          <a:lstStyle/>
          <a:p>
            <a:r>
              <a:rPr lang="en-US" dirty="0"/>
              <a:t>You – The MVP of the Game</a:t>
            </a:r>
          </a:p>
        </p:txBody>
      </p:sp>
    </p:spTree>
    <p:extLst>
      <p:ext uri="{BB962C8B-B14F-4D97-AF65-F5344CB8AC3E}">
        <p14:creationId xmlns:p14="http://schemas.microsoft.com/office/powerpoint/2010/main" val="3206166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138"/>
            <a:ext cx="4543778" cy="4525962"/>
          </a:xfrm>
        </p:spPr>
        <p:txBody>
          <a:bodyPr>
            <a:normAutofit/>
          </a:bodyPr>
          <a:lstStyle/>
          <a:p>
            <a:r>
              <a:rPr lang="en-US" dirty="0"/>
              <a:t>Specialty Leader</a:t>
            </a:r>
          </a:p>
          <a:p>
            <a:r>
              <a:rPr lang="en-US" dirty="0"/>
              <a:t>Detailer</a:t>
            </a:r>
          </a:p>
          <a:p>
            <a:r>
              <a:rPr lang="en-US" dirty="0"/>
              <a:t>Senior operational leaders</a:t>
            </a:r>
          </a:p>
          <a:p>
            <a:r>
              <a:rPr lang="en-US" dirty="0"/>
              <a:t>Residency Directors</a:t>
            </a:r>
          </a:p>
          <a:p>
            <a:r>
              <a:rPr lang="en-US" dirty="0"/>
              <a:t>XOs</a:t>
            </a:r>
          </a:p>
          <a:p>
            <a:r>
              <a:rPr lang="en-US" dirty="0"/>
              <a:t>COs</a:t>
            </a:r>
          </a:p>
          <a:p>
            <a:r>
              <a:rPr lang="en-US" dirty="0"/>
              <a:t>Admirals</a:t>
            </a:r>
          </a:p>
        </p:txBody>
      </p:sp>
      <p:sp>
        <p:nvSpPr>
          <p:cNvPr id="2" name="Title 1"/>
          <p:cNvSpPr>
            <a:spLocks noGrp="1"/>
          </p:cNvSpPr>
          <p:nvPr>
            <p:ph type="title"/>
          </p:nvPr>
        </p:nvSpPr>
        <p:spPr/>
        <p:txBody>
          <a:bodyPr/>
          <a:lstStyle/>
          <a:p>
            <a:r>
              <a:rPr lang="en-US" dirty="0"/>
              <a:t>Your Specialty Specific List</a:t>
            </a:r>
          </a:p>
        </p:txBody>
      </p:sp>
      <p:pic>
        <p:nvPicPr>
          <p:cNvPr id="6" name="Content Placeholder 4">
            <a:extLst>
              <a:ext uri="{FF2B5EF4-FFF2-40B4-BE49-F238E27FC236}">
                <a16:creationId xmlns:a16="http://schemas.microsoft.com/office/drawing/2014/main" id="{7798959E-14AD-9543-815C-1CEB9458DD0E}"/>
              </a:ext>
            </a:extLst>
          </p:cNvPr>
          <p:cNvPicPr>
            <a:picLocks noChangeAspect="1"/>
          </p:cNvPicPr>
          <p:nvPr/>
        </p:nvPicPr>
        <p:blipFill>
          <a:blip r:embed="rId2"/>
          <a:srcRect t="-23628" b="-23628"/>
          <a:stretch>
            <a:fillRect/>
          </a:stretch>
        </p:blipFill>
        <p:spPr bwMode="auto">
          <a:xfrm>
            <a:off x="5105400" y="1481138"/>
            <a:ext cx="4038600" cy="4525962"/>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8850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rcRect l="-40915" r="-40915"/>
          <a:stretch>
            <a:fillRect/>
          </a:stretch>
        </p:blipFill>
        <p:spPr/>
      </p:pic>
      <p:sp>
        <p:nvSpPr>
          <p:cNvPr id="5" name="Title 4"/>
          <p:cNvSpPr>
            <a:spLocks noGrp="1"/>
          </p:cNvSpPr>
          <p:nvPr>
            <p:ph type="title"/>
          </p:nvPr>
        </p:nvSpPr>
        <p:spPr/>
        <p:txBody>
          <a:bodyPr/>
          <a:lstStyle/>
          <a:p>
            <a:r>
              <a:rPr lang="en-US" dirty="0"/>
              <a:t>Questions About the Players?</a:t>
            </a:r>
          </a:p>
        </p:txBody>
      </p:sp>
    </p:spTree>
    <p:extLst>
      <p:ext uri="{BB962C8B-B14F-4D97-AF65-F5344CB8AC3E}">
        <p14:creationId xmlns:p14="http://schemas.microsoft.com/office/powerpoint/2010/main" val="1434533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at\Desktop\3020a\0020.jpg"/>
          <p:cNvPicPr>
            <a:picLocks noGrp="1" noChangeAspect="1" noChangeArrowheads="1"/>
          </p:cNvPicPr>
          <p:nvPr>
            <p:ph idx="1"/>
          </p:nvPr>
        </p:nvPicPr>
        <p:blipFill>
          <a:blip r:embed="rId3"/>
          <a:srcRect t="18377" b="18377"/>
          <a:stretch>
            <a:fillRect/>
          </a:stretch>
        </p:blipFill>
        <p:spPr bwMode="auto">
          <a:prstGeom prst="rect">
            <a:avLst/>
          </a:prstGeom>
          <a:noFill/>
        </p:spPr>
      </p:pic>
      <p:sp>
        <p:nvSpPr>
          <p:cNvPr id="40962" name="AutoShape 2"/>
          <p:cNvSpPr>
            <a:spLocks noGrp="1" noChangeArrowheads="1"/>
          </p:cNvSpPr>
          <p:nvPr>
            <p:ph type="title"/>
          </p:nvPr>
        </p:nvSpPr>
        <p:spPr/>
        <p:txBody>
          <a:bodyPr/>
          <a:lstStyle/>
          <a:p>
            <a:r>
              <a:rPr lang="en-US" dirty="0">
                <a:ea typeface="Tahoma" pitchFamily="34" charset="0"/>
                <a:cs typeface="Tahoma" pitchFamily="34" charset="0"/>
              </a:rPr>
              <a:t>The Arena - “The Tank”</a:t>
            </a:r>
          </a:p>
        </p:txBody>
      </p:sp>
    </p:spTree>
    <p:extLst>
      <p:ext uri="{BB962C8B-B14F-4D97-AF65-F5344CB8AC3E}">
        <p14:creationId xmlns:p14="http://schemas.microsoft.com/office/powerpoint/2010/main" val="834531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5411" name="Group 3"/>
          <p:cNvGraphicFramePr>
            <a:graphicFrameLocks noGrp="1"/>
          </p:cNvGraphicFramePr>
          <p:nvPr>
            <p:extLst>
              <p:ext uri="{D42A27DB-BD31-4B8C-83A1-F6EECF244321}">
                <p14:modId xmlns:p14="http://schemas.microsoft.com/office/powerpoint/2010/main" val="4062609040"/>
              </p:ext>
            </p:extLst>
          </p:nvPr>
        </p:nvGraphicFramePr>
        <p:xfrm>
          <a:off x="381000" y="1676400"/>
          <a:ext cx="8305800" cy="3033268"/>
        </p:xfrm>
        <a:graphic>
          <a:graphicData uri="http://schemas.openxmlformats.org/drawingml/2006/table">
            <a:tbl>
              <a:tblPr/>
              <a:tblGrid>
                <a:gridCol w="32766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533400">
                <a:tc>
                  <a:txBody>
                    <a:bodyPr/>
                    <a:lstStyle/>
                    <a:p>
                      <a:pPr marL="0" marR="0" lvl="0" indent="0" algn="l" defTabSz="914400" rtl="0" eaLnBrk="0" fontAlgn="base" latinLnBrk="0" hangingPunct="0">
                        <a:lnSpc>
                          <a:spcPct val="90000"/>
                        </a:lnSpc>
                        <a:spcBef>
                          <a:spcPct val="20000"/>
                        </a:spcBef>
                        <a:spcAft>
                          <a:spcPct val="0"/>
                        </a:spcAft>
                        <a:buClrTx/>
                        <a:buSzTx/>
                        <a:buFontTx/>
                        <a:buBlip>
                          <a:blip r:embed="rId3"/>
                        </a:buBlip>
                        <a:tabLst/>
                      </a:pPr>
                      <a:r>
                        <a:rPr kumimoji="0" lang="en-US" sz="2400" b="0" i="0" u="none" strike="noStrike" cap="none" normalizeH="0" baseline="0" dirty="0">
                          <a:ln>
                            <a:noFill/>
                          </a:ln>
                          <a:solidFill>
                            <a:schemeClr val="tx1"/>
                          </a:solidFill>
                          <a:effectLst/>
                          <a:latin typeface="Calibri" pitchFamily="34" charset="0"/>
                        </a:rPr>
                        <a:t>Senior Member</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Calibri" pitchFamily="34" charset="0"/>
                      </a:endParaRP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Calibri" pitchFamily="34" charset="0"/>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extLst>
                  <a:ext uri="{0D108BD9-81ED-4DB2-BD59-A6C34878D82A}">
                    <a16:rowId xmlns:a16="http://schemas.microsoft.com/office/drawing/2014/main" val="10000"/>
                  </a:ext>
                </a:extLst>
              </a:tr>
              <a:tr h="1770063">
                <a:tc>
                  <a:txBody>
                    <a:bodyPr/>
                    <a:lstStyle/>
                    <a:p>
                      <a:pPr marL="0" marR="0" lvl="0" indent="0" algn="l" defTabSz="914400" rtl="0" eaLnBrk="0" fontAlgn="base" latinLnBrk="0" hangingPunct="0">
                        <a:lnSpc>
                          <a:spcPct val="90000"/>
                        </a:lnSpc>
                        <a:spcBef>
                          <a:spcPct val="20000"/>
                        </a:spcBef>
                        <a:spcAft>
                          <a:spcPct val="0"/>
                        </a:spcAft>
                        <a:buClrTx/>
                        <a:buSzTx/>
                        <a:buFontTx/>
                        <a:buBlip>
                          <a:blip r:embed="rId3"/>
                        </a:buBlip>
                        <a:tabLst/>
                      </a:pPr>
                      <a:r>
                        <a:rPr kumimoji="0" lang="en-US" sz="2400" b="1" i="0" u="none" strike="noStrike" cap="none" normalizeH="0" baseline="0" dirty="0">
                          <a:ln>
                            <a:noFill/>
                          </a:ln>
                          <a:solidFill>
                            <a:srgbClr val="FF0000"/>
                          </a:solidFill>
                          <a:effectLst/>
                          <a:latin typeface="Calibri" pitchFamily="34" charset="0"/>
                        </a:rPr>
                        <a:t>  Specialty Officers</a:t>
                      </a: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Blip>
                          <a:blip r:embed="rId3"/>
                        </a:buBlip>
                        <a:tabLst/>
                      </a:pPr>
                      <a:r>
                        <a:rPr kumimoji="0" lang="en-US" sz="2400" b="1" i="0" u="none" strike="noStrike" cap="none" normalizeH="0" baseline="0" dirty="0">
                          <a:ln>
                            <a:noFill/>
                          </a:ln>
                          <a:solidFill>
                            <a:srgbClr val="FF0000"/>
                          </a:solidFill>
                          <a:effectLst/>
                          <a:latin typeface="Calibri" pitchFamily="34" charset="0"/>
                        </a:rPr>
                        <a:t>Minority</a:t>
                      </a:r>
                    </a:p>
                    <a:p>
                      <a:pPr marL="0" marR="0" lvl="0" indent="0" algn="l" defTabSz="914400" rtl="0" eaLnBrk="0" fontAlgn="base" latinLnBrk="0" hangingPunct="0">
                        <a:lnSpc>
                          <a:spcPct val="90000"/>
                        </a:lnSpc>
                        <a:spcBef>
                          <a:spcPct val="20000"/>
                        </a:spcBef>
                        <a:spcAft>
                          <a:spcPct val="0"/>
                        </a:spcAft>
                        <a:buClrTx/>
                        <a:buSzTx/>
                        <a:buFontTx/>
                        <a:buBlip>
                          <a:blip r:embed="rId3"/>
                        </a:buBlip>
                        <a:tabLst/>
                      </a:pPr>
                      <a:r>
                        <a:rPr kumimoji="0" lang="en-US" sz="2400" b="1" i="0" u="none" strike="noStrike" cap="none" normalizeH="0" baseline="0" dirty="0">
                          <a:ln>
                            <a:noFill/>
                          </a:ln>
                          <a:solidFill>
                            <a:srgbClr val="FF0000"/>
                          </a:solidFill>
                          <a:effectLst/>
                          <a:latin typeface="Calibri" pitchFamily="34" charset="0"/>
                        </a:rPr>
                        <a:t> Female</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Blip>
                          <a:blip r:embed="rId3"/>
                        </a:buBlip>
                        <a:tabLst/>
                      </a:pPr>
                      <a:endParaRPr kumimoji="0" lang="en-US" sz="2400" b="1" i="0" u="none" strike="noStrike" cap="none" normalizeH="0" baseline="0" dirty="0">
                        <a:ln>
                          <a:noFill/>
                        </a:ln>
                        <a:solidFill>
                          <a:srgbClr val="FF0000"/>
                        </a:solidFill>
                        <a:effectLst/>
                        <a:latin typeface="Calibri" pitchFamily="34" charset="0"/>
                      </a:endParaRPr>
                    </a:p>
                    <a:p>
                      <a:pPr marL="0" marR="0" lvl="0" indent="0" algn="l" defTabSz="914400" rtl="0" eaLnBrk="0" fontAlgn="base" latinLnBrk="0" hangingPunct="0">
                        <a:lnSpc>
                          <a:spcPct val="90000"/>
                        </a:lnSpc>
                        <a:spcBef>
                          <a:spcPct val="20000"/>
                        </a:spcBef>
                        <a:spcAft>
                          <a:spcPct val="0"/>
                        </a:spcAft>
                        <a:buClrTx/>
                        <a:buSzTx/>
                        <a:buFontTx/>
                        <a:buBlip>
                          <a:blip r:embed="rId3"/>
                        </a:buBlip>
                        <a:tabLst/>
                      </a:pPr>
                      <a:r>
                        <a:rPr kumimoji="0" lang="en-US" sz="2400" b="1" i="0" u="none" strike="noStrike" cap="none" normalizeH="0" baseline="0" dirty="0">
                          <a:ln>
                            <a:noFill/>
                          </a:ln>
                          <a:solidFill>
                            <a:srgbClr val="FF0000"/>
                          </a:solidFill>
                          <a:effectLst/>
                          <a:latin typeface="Calibri" pitchFamily="34" charset="0"/>
                        </a:rPr>
                        <a:t>East Coast</a:t>
                      </a:r>
                    </a:p>
                    <a:p>
                      <a:pPr marL="0" marR="0" lvl="0" indent="0" algn="l" defTabSz="914400" rtl="0" eaLnBrk="0" fontAlgn="base" latinLnBrk="0" hangingPunct="0">
                        <a:lnSpc>
                          <a:spcPct val="90000"/>
                        </a:lnSpc>
                        <a:spcBef>
                          <a:spcPct val="20000"/>
                        </a:spcBef>
                        <a:spcAft>
                          <a:spcPct val="0"/>
                        </a:spcAft>
                        <a:buClrTx/>
                        <a:buSzTx/>
                        <a:buFontTx/>
                        <a:buBlip>
                          <a:blip r:embed="rId3"/>
                        </a:buBlip>
                        <a:tabLst/>
                      </a:pPr>
                      <a:r>
                        <a:rPr kumimoji="0" lang="en-US" sz="2400" b="1" i="0" u="none" strike="noStrike" cap="none" normalizeH="0" baseline="0" dirty="0">
                          <a:ln>
                            <a:noFill/>
                          </a:ln>
                          <a:solidFill>
                            <a:srgbClr val="FF0000"/>
                          </a:solidFill>
                          <a:effectLst/>
                          <a:latin typeface="Calibri" pitchFamily="34" charset="0"/>
                        </a:rPr>
                        <a:t>West Coast</a:t>
                      </a:r>
                    </a:p>
                    <a:p>
                      <a:pPr marL="0" marR="0" lvl="0" indent="0" algn="l" defTabSz="914400" rtl="0" eaLnBrk="0" fontAlgn="base" latinLnBrk="0" hangingPunct="0">
                        <a:lnSpc>
                          <a:spcPct val="90000"/>
                        </a:lnSpc>
                        <a:spcBef>
                          <a:spcPct val="20000"/>
                        </a:spcBef>
                        <a:spcAft>
                          <a:spcPct val="0"/>
                        </a:spcAft>
                        <a:buClrTx/>
                        <a:buSzTx/>
                        <a:buFontTx/>
                        <a:buBlip>
                          <a:blip r:embed="rId3"/>
                        </a:buBlip>
                        <a:tabLst/>
                      </a:pPr>
                      <a:r>
                        <a:rPr kumimoji="0" lang="en-US" sz="2400" b="1" i="0" u="none" strike="noStrike" cap="none" normalizeH="0" baseline="0" dirty="0">
                          <a:ln>
                            <a:noFill/>
                          </a:ln>
                          <a:solidFill>
                            <a:srgbClr val="FF0000"/>
                          </a:solidFill>
                          <a:effectLst/>
                          <a:latin typeface="Calibri" pitchFamily="34" charset="0"/>
                        </a:rPr>
                        <a:t>OCONUS</a:t>
                      </a:r>
                    </a:p>
                    <a:p>
                      <a:pPr marL="0" marR="0" lvl="0" indent="0" algn="l" defTabSz="914400" rtl="0" eaLnBrk="0" fontAlgn="base" latinLnBrk="0" hangingPunct="0">
                        <a:lnSpc>
                          <a:spcPct val="90000"/>
                        </a:lnSpc>
                        <a:spcBef>
                          <a:spcPct val="20000"/>
                        </a:spcBef>
                        <a:spcAft>
                          <a:spcPct val="0"/>
                        </a:spcAft>
                        <a:buClrTx/>
                        <a:buSzTx/>
                        <a:buFontTx/>
                        <a:buNone/>
                        <a:tabLst/>
                      </a:pPr>
                      <a:endParaRPr kumimoji="0" lang="en-US" sz="2400" b="1" i="0" u="none" strike="noStrike" cap="none" normalizeH="0" baseline="0" dirty="0">
                        <a:ln>
                          <a:noFill/>
                        </a:ln>
                        <a:solidFill>
                          <a:srgbClr val="FF0000"/>
                        </a:solidFill>
                        <a:effectLst/>
                        <a:latin typeface="Calibri" pitchFamily="34" charset="0"/>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69900">
                <a:tc>
                  <a:txBody>
                    <a:bodyPr/>
                    <a:lstStyle/>
                    <a:p>
                      <a:pPr marL="0" marR="0" lvl="0" indent="0" algn="l" defTabSz="914400" rtl="0" eaLnBrk="0" fontAlgn="base" latinLnBrk="0" hangingPunct="0">
                        <a:lnSpc>
                          <a:spcPct val="90000"/>
                        </a:lnSpc>
                        <a:spcBef>
                          <a:spcPct val="20000"/>
                        </a:spcBef>
                        <a:spcAft>
                          <a:spcPct val="0"/>
                        </a:spcAft>
                        <a:buClrTx/>
                        <a:buSzTx/>
                        <a:buFontTx/>
                        <a:buBlip>
                          <a:blip r:embed="rId3"/>
                        </a:buBlip>
                        <a:tabLst/>
                      </a:pPr>
                      <a:r>
                        <a:rPr kumimoji="0" lang="en-US" sz="2400" b="0" i="0" u="none" strike="noStrike" cap="none" normalizeH="0" baseline="0" dirty="0">
                          <a:ln>
                            <a:noFill/>
                          </a:ln>
                          <a:solidFill>
                            <a:schemeClr val="tx1"/>
                          </a:solidFill>
                          <a:effectLst/>
                          <a:latin typeface="Calibri" pitchFamily="34" charset="0"/>
                        </a:rPr>
                        <a:t>Line Officer</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Calibri" pitchFamily="34" charset="0"/>
                      </a:endParaRP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Calibri" pitchFamily="34" charset="0"/>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extLst>
                  <a:ext uri="{0D108BD9-81ED-4DB2-BD59-A6C34878D82A}">
                    <a16:rowId xmlns:a16="http://schemas.microsoft.com/office/drawing/2014/main" val="10002"/>
                  </a:ext>
                </a:extLst>
              </a:tr>
            </a:tbl>
          </a:graphicData>
        </a:graphic>
      </p:graphicFrame>
      <p:sp>
        <p:nvSpPr>
          <p:cNvPr id="55314" name="Text Box 19"/>
          <p:cNvSpPr txBox="1">
            <a:spLocks noChangeArrowheads="1"/>
          </p:cNvSpPr>
          <p:nvPr/>
        </p:nvSpPr>
        <p:spPr bwMode="auto">
          <a:xfrm>
            <a:off x="1194758" y="1189038"/>
            <a:ext cx="6553200" cy="457200"/>
          </a:xfrm>
          <a:prstGeom prst="rect">
            <a:avLst/>
          </a:prstGeom>
          <a:noFill/>
          <a:ln w="9525" algn="ctr">
            <a:noFill/>
            <a:miter lim="800000"/>
            <a:headEnd/>
            <a:tailEnd/>
          </a:ln>
        </p:spPr>
        <p:txBody>
          <a:bodyPr>
            <a:spAutoFit/>
          </a:bodyPr>
          <a:lstStyle/>
          <a:p>
            <a:pPr algn="ctr" fontAlgn="base">
              <a:spcBef>
                <a:spcPct val="50000"/>
              </a:spcBef>
              <a:spcAft>
                <a:spcPct val="0"/>
              </a:spcAft>
            </a:pPr>
            <a:r>
              <a:rPr lang="en-US" sz="2400" b="1" u="sng" dirty="0">
                <a:solidFill>
                  <a:srgbClr val="000000"/>
                </a:solidFill>
                <a:latin typeface="Calibri"/>
              </a:rPr>
              <a:t>Voting Members - 2/3rds w/ exp</a:t>
            </a:r>
          </a:p>
        </p:txBody>
      </p:sp>
      <p:sp>
        <p:nvSpPr>
          <p:cNvPr id="55315" name="AutoShape 20"/>
          <p:cNvSpPr>
            <a:spLocks/>
          </p:cNvSpPr>
          <p:nvPr/>
        </p:nvSpPr>
        <p:spPr bwMode="auto">
          <a:xfrm>
            <a:off x="3124200" y="2286000"/>
            <a:ext cx="533400" cy="1600200"/>
          </a:xfrm>
          <a:prstGeom prst="rightBrace">
            <a:avLst>
              <a:gd name="adj1" fmla="val 25000"/>
              <a:gd name="adj2" fmla="val 50000"/>
            </a:avLst>
          </a:prstGeom>
          <a:noFill/>
          <a:ln w="38100">
            <a:solidFill>
              <a:srgbClr val="000066"/>
            </a:solidFill>
            <a:round/>
            <a:headEnd/>
            <a:tailEnd/>
          </a:ln>
        </p:spPr>
        <p:txBody>
          <a:bodyPr wrap="none" anchor="ctr"/>
          <a:lstStyle/>
          <a:p>
            <a:pPr algn="ctr" fontAlgn="base">
              <a:spcBef>
                <a:spcPct val="0"/>
              </a:spcBef>
              <a:spcAft>
                <a:spcPct val="0"/>
              </a:spcAft>
            </a:pPr>
            <a:endParaRPr lang="en-US" dirty="0">
              <a:solidFill>
                <a:srgbClr val="000066"/>
              </a:solidFill>
              <a:latin typeface="Arial" pitchFamily="34" charset="0"/>
            </a:endParaRPr>
          </a:p>
        </p:txBody>
      </p:sp>
      <p:sp>
        <p:nvSpPr>
          <p:cNvPr id="55316" name="AutoShape 21"/>
          <p:cNvSpPr>
            <a:spLocks/>
          </p:cNvSpPr>
          <p:nvPr/>
        </p:nvSpPr>
        <p:spPr bwMode="auto">
          <a:xfrm>
            <a:off x="5334000" y="2286000"/>
            <a:ext cx="533400" cy="1600200"/>
          </a:xfrm>
          <a:prstGeom prst="rightBrace">
            <a:avLst>
              <a:gd name="adj1" fmla="val 25000"/>
              <a:gd name="adj2" fmla="val 50000"/>
            </a:avLst>
          </a:prstGeom>
          <a:noFill/>
          <a:ln w="38100">
            <a:solidFill>
              <a:srgbClr val="000066"/>
            </a:solidFill>
            <a:round/>
            <a:headEnd/>
            <a:tailEnd/>
          </a:ln>
        </p:spPr>
        <p:txBody>
          <a:bodyPr wrap="none" anchor="ctr"/>
          <a:lstStyle/>
          <a:p>
            <a:pPr fontAlgn="base">
              <a:spcBef>
                <a:spcPct val="0"/>
              </a:spcBef>
              <a:spcAft>
                <a:spcPct val="0"/>
              </a:spcAft>
            </a:pPr>
            <a:endParaRPr lang="en-US" dirty="0">
              <a:solidFill>
                <a:srgbClr val="000000"/>
              </a:solidFill>
              <a:latin typeface="Arial" pitchFamily="34" charset="0"/>
            </a:endParaRPr>
          </a:p>
        </p:txBody>
      </p:sp>
      <p:sp>
        <p:nvSpPr>
          <p:cNvPr id="55317" name="Rectangle 22"/>
          <p:cNvSpPr>
            <a:spLocks noChangeArrowheads="1"/>
          </p:cNvSpPr>
          <p:nvPr/>
        </p:nvSpPr>
        <p:spPr bwMode="auto">
          <a:xfrm>
            <a:off x="5867400" y="5373987"/>
            <a:ext cx="2743200" cy="974725"/>
          </a:xfrm>
          <a:prstGeom prst="rect">
            <a:avLst/>
          </a:prstGeom>
          <a:noFill/>
          <a:ln w="9525" algn="ctr">
            <a:noFill/>
            <a:miter lim="800000"/>
            <a:headEnd/>
            <a:tailEnd/>
          </a:ln>
        </p:spPr>
        <p:txBody>
          <a:bodyPr/>
          <a:lstStyle/>
          <a:p>
            <a:pPr eaLnBrk="0" fontAlgn="base" hangingPunct="0">
              <a:lnSpc>
                <a:spcPct val="90000"/>
              </a:lnSpc>
              <a:spcBef>
                <a:spcPct val="20000"/>
              </a:spcBef>
              <a:spcAft>
                <a:spcPct val="0"/>
              </a:spcAft>
              <a:buFontTx/>
              <a:buBlip>
                <a:blip r:embed="rId3"/>
              </a:buBlip>
            </a:pPr>
            <a:r>
              <a:rPr lang="en-US" sz="2400" b="1" dirty="0">
                <a:solidFill>
                  <a:srgbClr val="FF0000"/>
                </a:solidFill>
                <a:latin typeface="Calibri" pitchFamily="34" charset="0"/>
              </a:rPr>
              <a:t>Assistant</a:t>
            </a:r>
          </a:p>
          <a:p>
            <a:pPr eaLnBrk="0" fontAlgn="base" hangingPunct="0">
              <a:lnSpc>
                <a:spcPct val="90000"/>
              </a:lnSpc>
              <a:spcBef>
                <a:spcPct val="20000"/>
              </a:spcBef>
              <a:spcAft>
                <a:spcPct val="0"/>
              </a:spcAft>
            </a:pPr>
            <a:r>
              <a:rPr lang="en-US" sz="2400" b="1" dirty="0">
                <a:solidFill>
                  <a:srgbClr val="FF0000"/>
                </a:solidFill>
                <a:latin typeface="Calibri" pitchFamily="34" charset="0"/>
              </a:rPr>
              <a:t>   Recorder(s)</a:t>
            </a:r>
          </a:p>
        </p:txBody>
      </p:sp>
      <p:sp>
        <p:nvSpPr>
          <p:cNvPr id="55318" name="Rectangle 23"/>
          <p:cNvSpPr>
            <a:spLocks noChangeArrowheads="1"/>
          </p:cNvSpPr>
          <p:nvPr/>
        </p:nvSpPr>
        <p:spPr bwMode="auto">
          <a:xfrm>
            <a:off x="3581400" y="5105400"/>
            <a:ext cx="2286000" cy="1355725"/>
          </a:xfrm>
          <a:prstGeom prst="rect">
            <a:avLst/>
          </a:prstGeom>
          <a:noFill/>
          <a:ln w="9525" algn="ctr">
            <a:noFill/>
            <a:miter lim="800000"/>
            <a:headEnd/>
            <a:tailEnd/>
          </a:ln>
        </p:spPr>
        <p:txBody>
          <a:bodyPr anchor="ctr"/>
          <a:lstStyle/>
          <a:p>
            <a:pPr eaLnBrk="0" fontAlgn="base" hangingPunct="0">
              <a:lnSpc>
                <a:spcPct val="90000"/>
              </a:lnSpc>
              <a:spcBef>
                <a:spcPct val="20000"/>
              </a:spcBef>
              <a:spcAft>
                <a:spcPct val="0"/>
              </a:spcAft>
              <a:buFontTx/>
              <a:buBlip>
                <a:blip r:embed="rId3"/>
              </a:buBlip>
            </a:pPr>
            <a:r>
              <a:rPr lang="en-US" sz="2400" b="1" dirty="0">
                <a:solidFill>
                  <a:srgbClr val="FF0000"/>
                </a:solidFill>
                <a:latin typeface="Calibri" pitchFamily="34" charset="0"/>
              </a:rPr>
              <a:t>Head </a:t>
            </a:r>
          </a:p>
          <a:p>
            <a:pPr eaLnBrk="0" fontAlgn="base" hangingPunct="0">
              <a:lnSpc>
                <a:spcPct val="90000"/>
              </a:lnSpc>
              <a:spcBef>
                <a:spcPct val="20000"/>
              </a:spcBef>
              <a:spcAft>
                <a:spcPct val="0"/>
              </a:spcAft>
            </a:pPr>
            <a:r>
              <a:rPr lang="en-US" sz="2400" b="1" dirty="0">
                <a:solidFill>
                  <a:srgbClr val="FF0000"/>
                </a:solidFill>
                <a:latin typeface="Calibri" pitchFamily="34" charset="0"/>
              </a:rPr>
              <a:t>   Recorder</a:t>
            </a:r>
          </a:p>
        </p:txBody>
      </p:sp>
      <p:sp>
        <p:nvSpPr>
          <p:cNvPr id="55319" name="Rectangle 24"/>
          <p:cNvSpPr>
            <a:spLocks noChangeArrowheads="1"/>
          </p:cNvSpPr>
          <p:nvPr/>
        </p:nvSpPr>
        <p:spPr bwMode="auto">
          <a:xfrm>
            <a:off x="304800" y="5105400"/>
            <a:ext cx="3276600" cy="1355725"/>
          </a:xfrm>
          <a:prstGeom prst="rect">
            <a:avLst/>
          </a:prstGeom>
          <a:noFill/>
          <a:ln w="9525" algn="ctr">
            <a:noFill/>
            <a:miter lim="800000"/>
            <a:headEnd/>
            <a:tailEnd/>
          </a:ln>
        </p:spPr>
        <p:txBody>
          <a:bodyPr anchor="ctr"/>
          <a:lstStyle/>
          <a:p>
            <a:pPr eaLnBrk="0" fontAlgn="base" hangingPunct="0">
              <a:lnSpc>
                <a:spcPct val="90000"/>
              </a:lnSpc>
              <a:spcBef>
                <a:spcPct val="20000"/>
              </a:spcBef>
              <a:spcAft>
                <a:spcPct val="0"/>
              </a:spcAft>
              <a:buFontTx/>
              <a:buBlip>
                <a:blip r:embed="rId3"/>
              </a:buBlip>
            </a:pPr>
            <a:r>
              <a:rPr lang="en-US" sz="2400" b="1" dirty="0">
                <a:solidFill>
                  <a:srgbClr val="FF0000"/>
                </a:solidFill>
                <a:latin typeface="Calibri" pitchFamily="34" charset="0"/>
              </a:rPr>
              <a:t> Specialty Officers</a:t>
            </a:r>
          </a:p>
        </p:txBody>
      </p:sp>
      <p:sp>
        <p:nvSpPr>
          <p:cNvPr id="55320" name="Line 25"/>
          <p:cNvSpPr>
            <a:spLocks noChangeShapeType="1"/>
          </p:cNvSpPr>
          <p:nvPr/>
        </p:nvSpPr>
        <p:spPr bwMode="auto">
          <a:xfrm>
            <a:off x="381000" y="5029200"/>
            <a:ext cx="8305800" cy="0"/>
          </a:xfrm>
          <a:prstGeom prst="line">
            <a:avLst/>
          </a:prstGeom>
          <a:noFill/>
          <a:ln w="12700" cap="sq">
            <a:solidFill>
              <a:schemeClr val="tx1"/>
            </a:solidFill>
            <a:round/>
            <a:headEnd/>
            <a:tailEnd/>
          </a:ln>
        </p:spPr>
        <p:txBody>
          <a:bodyPr/>
          <a:lstStyle/>
          <a:p>
            <a:pPr fontAlgn="base">
              <a:spcBef>
                <a:spcPct val="0"/>
              </a:spcBef>
              <a:spcAft>
                <a:spcPct val="0"/>
              </a:spcAft>
            </a:pPr>
            <a:endParaRPr lang="en-US" dirty="0">
              <a:solidFill>
                <a:srgbClr val="000000"/>
              </a:solidFill>
              <a:latin typeface="Arial" pitchFamily="34" charset="0"/>
            </a:endParaRPr>
          </a:p>
        </p:txBody>
      </p:sp>
      <p:sp>
        <p:nvSpPr>
          <p:cNvPr id="55321" name="Line 26"/>
          <p:cNvSpPr>
            <a:spLocks noChangeShapeType="1"/>
          </p:cNvSpPr>
          <p:nvPr/>
        </p:nvSpPr>
        <p:spPr bwMode="auto">
          <a:xfrm>
            <a:off x="381000" y="6400800"/>
            <a:ext cx="8305800" cy="0"/>
          </a:xfrm>
          <a:prstGeom prst="line">
            <a:avLst/>
          </a:prstGeom>
          <a:noFill/>
          <a:ln w="12700" cap="sq">
            <a:solidFill>
              <a:schemeClr val="tx1"/>
            </a:solidFill>
            <a:round/>
            <a:headEnd/>
            <a:tailEnd/>
          </a:ln>
        </p:spPr>
        <p:txBody>
          <a:bodyPr/>
          <a:lstStyle/>
          <a:p>
            <a:pPr fontAlgn="base">
              <a:spcBef>
                <a:spcPct val="0"/>
              </a:spcBef>
              <a:spcAft>
                <a:spcPct val="0"/>
              </a:spcAft>
            </a:pPr>
            <a:endParaRPr lang="en-US" dirty="0">
              <a:solidFill>
                <a:srgbClr val="000000"/>
              </a:solidFill>
              <a:latin typeface="Arial" pitchFamily="34" charset="0"/>
            </a:endParaRPr>
          </a:p>
        </p:txBody>
      </p:sp>
      <p:sp>
        <p:nvSpPr>
          <p:cNvPr id="55322" name="Line 27"/>
          <p:cNvSpPr>
            <a:spLocks noChangeShapeType="1"/>
          </p:cNvSpPr>
          <p:nvPr/>
        </p:nvSpPr>
        <p:spPr bwMode="auto">
          <a:xfrm>
            <a:off x="381000" y="5029200"/>
            <a:ext cx="0" cy="1355725"/>
          </a:xfrm>
          <a:prstGeom prst="line">
            <a:avLst/>
          </a:prstGeom>
          <a:noFill/>
          <a:ln w="12700" cap="sq">
            <a:solidFill>
              <a:schemeClr val="tx1"/>
            </a:solidFill>
            <a:round/>
            <a:headEnd/>
            <a:tailEnd/>
          </a:ln>
        </p:spPr>
        <p:txBody>
          <a:bodyPr/>
          <a:lstStyle/>
          <a:p>
            <a:pPr fontAlgn="base">
              <a:spcBef>
                <a:spcPct val="0"/>
              </a:spcBef>
              <a:spcAft>
                <a:spcPct val="0"/>
              </a:spcAft>
            </a:pPr>
            <a:endParaRPr lang="en-US" dirty="0">
              <a:solidFill>
                <a:srgbClr val="000000"/>
              </a:solidFill>
              <a:latin typeface="Arial" pitchFamily="34" charset="0"/>
            </a:endParaRPr>
          </a:p>
        </p:txBody>
      </p:sp>
      <p:sp>
        <p:nvSpPr>
          <p:cNvPr id="55323" name="Line 28"/>
          <p:cNvSpPr>
            <a:spLocks noChangeShapeType="1"/>
          </p:cNvSpPr>
          <p:nvPr/>
        </p:nvSpPr>
        <p:spPr bwMode="auto">
          <a:xfrm>
            <a:off x="8686800" y="5045075"/>
            <a:ext cx="0" cy="1355725"/>
          </a:xfrm>
          <a:prstGeom prst="line">
            <a:avLst/>
          </a:prstGeom>
          <a:noFill/>
          <a:ln w="12700" cap="sq">
            <a:solidFill>
              <a:schemeClr val="tx1"/>
            </a:solidFill>
            <a:round/>
            <a:headEnd/>
            <a:tailEnd/>
          </a:ln>
        </p:spPr>
        <p:txBody>
          <a:bodyPr/>
          <a:lstStyle/>
          <a:p>
            <a:pPr fontAlgn="base">
              <a:spcBef>
                <a:spcPct val="0"/>
              </a:spcBef>
              <a:spcAft>
                <a:spcPct val="0"/>
              </a:spcAft>
            </a:pPr>
            <a:endParaRPr lang="en-US" dirty="0">
              <a:solidFill>
                <a:srgbClr val="000000"/>
              </a:solidFill>
              <a:latin typeface="Arial" pitchFamily="34" charset="0"/>
            </a:endParaRPr>
          </a:p>
        </p:txBody>
      </p:sp>
      <p:sp>
        <p:nvSpPr>
          <p:cNvPr id="55324" name="Text Box 29"/>
          <p:cNvSpPr txBox="1">
            <a:spLocks noChangeArrowheads="1"/>
          </p:cNvSpPr>
          <p:nvPr/>
        </p:nvSpPr>
        <p:spPr bwMode="auto">
          <a:xfrm>
            <a:off x="1251908" y="4607943"/>
            <a:ext cx="6553200" cy="457200"/>
          </a:xfrm>
          <a:prstGeom prst="rect">
            <a:avLst/>
          </a:prstGeom>
          <a:noFill/>
          <a:ln w="9525" algn="ctr">
            <a:noFill/>
            <a:miter lim="800000"/>
            <a:headEnd/>
            <a:tailEnd/>
          </a:ln>
        </p:spPr>
        <p:txBody>
          <a:bodyPr>
            <a:spAutoFit/>
          </a:bodyPr>
          <a:lstStyle/>
          <a:p>
            <a:pPr algn="ctr" fontAlgn="base">
              <a:spcBef>
                <a:spcPct val="50000"/>
              </a:spcBef>
              <a:spcAft>
                <a:spcPct val="0"/>
              </a:spcAft>
            </a:pPr>
            <a:r>
              <a:rPr lang="en-US" sz="2400" b="1" u="sng" dirty="0">
                <a:solidFill>
                  <a:srgbClr val="000000"/>
                </a:solidFill>
                <a:latin typeface="Calibri" charset="0"/>
                <a:ea typeface="Calibri" charset="0"/>
                <a:cs typeface="Calibri" charset="0"/>
              </a:rPr>
              <a:t>Recorders (CONUS only)</a:t>
            </a:r>
          </a:p>
        </p:txBody>
      </p:sp>
      <p:sp>
        <p:nvSpPr>
          <p:cNvPr id="55325" name="AutoShape 30"/>
          <p:cNvSpPr>
            <a:spLocks/>
          </p:cNvSpPr>
          <p:nvPr/>
        </p:nvSpPr>
        <p:spPr bwMode="auto">
          <a:xfrm>
            <a:off x="3048000" y="5181600"/>
            <a:ext cx="533400" cy="1066800"/>
          </a:xfrm>
          <a:prstGeom prst="rightBrace">
            <a:avLst>
              <a:gd name="adj1" fmla="val 16667"/>
              <a:gd name="adj2" fmla="val 50000"/>
            </a:avLst>
          </a:prstGeom>
          <a:noFill/>
          <a:ln w="38100">
            <a:solidFill>
              <a:srgbClr val="000066"/>
            </a:solidFill>
            <a:round/>
            <a:headEnd/>
            <a:tailEnd/>
          </a:ln>
        </p:spPr>
        <p:txBody>
          <a:bodyPr wrap="none" anchor="ctr"/>
          <a:lstStyle/>
          <a:p>
            <a:pPr algn="ctr" fontAlgn="base">
              <a:spcBef>
                <a:spcPct val="0"/>
              </a:spcBef>
              <a:spcAft>
                <a:spcPct val="0"/>
              </a:spcAft>
            </a:pPr>
            <a:endParaRPr lang="en-US" dirty="0">
              <a:solidFill>
                <a:srgbClr val="000066"/>
              </a:solidFill>
              <a:latin typeface="Arial" pitchFamily="34" charset="0"/>
            </a:endParaRPr>
          </a:p>
        </p:txBody>
      </p:sp>
      <p:sp>
        <p:nvSpPr>
          <p:cNvPr id="55326" name="Rectangle 31"/>
          <p:cNvSpPr>
            <a:spLocks noChangeArrowheads="1"/>
          </p:cNvSpPr>
          <p:nvPr/>
        </p:nvSpPr>
        <p:spPr bwMode="auto">
          <a:xfrm>
            <a:off x="5105400" y="5638800"/>
            <a:ext cx="609600" cy="152400"/>
          </a:xfrm>
          <a:prstGeom prst="rect">
            <a:avLst/>
          </a:prstGeom>
          <a:solidFill>
            <a:srgbClr val="000099"/>
          </a:solidFill>
          <a:ln w="9525" algn="ctr">
            <a:noFill/>
            <a:miter lim="800000"/>
            <a:headEnd/>
            <a:tailEnd/>
          </a:ln>
        </p:spPr>
        <p:txBody>
          <a:bodyPr wrap="none" anchor="ctr"/>
          <a:lstStyle/>
          <a:p>
            <a:pPr fontAlgn="base">
              <a:spcBef>
                <a:spcPct val="0"/>
              </a:spcBef>
              <a:spcAft>
                <a:spcPct val="0"/>
              </a:spcAft>
            </a:pPr>
            <a:endParaRPr lang="en-US" dirty="0">
              <a:solidFill>
                <a:srgbClr val="000000"/>
              </a:solidFill>
              <a:latin typeface="Arial" pitchFamily="34" charset="0"/>
            </a:endParaRPr>
          </a:p>
        </p:txBody>
      </p:sp>
      <p:sp>
        <p:nvSpPr>
          <p:cNvPr id="55327" name="Rectangle 32"/>
          <p:cNvSpPr>
            <a:spLocks noChangeArrowheads="1"/>
          </p:cNvSpPr>
          <p:nvPr/>
        </p:nvSpPr>
        <p:spPr bwMode="auto">
          <a:xfrm rot="5400000">
            <a:off x="5105400" y="5638800"/>
            <a:ext cx="609600" cy="152400"/>
          </a:xfrm>
          <a:prstGeom prst="rect">
            <a:avLst/>
          </a:prstGeom>
          <a:solidFill>
            <a:srgbClr val="000099"/>
          </a:solidFill>
          <a:ln w="9525" algn="ctr">
            <a:noFill/>
            <a:miter lim="800000"/>
            <a:headEnd/>
            <a:tailEnd/>
          </a:ln>
        </p:spPr>
        <p:txBody>
          <a:bodyPr wrap="none" anchor="ctr"/>
          <a:lstStyle/>
          <a:p>
            <a:pPr fontAlgn="base">
              <a:spcBef>
                <a:spcPct val="0"/>
              </a:spcBef>
              <a:spcAft>
                <a:spcPct val="0"/>
              </a:spcAft>
            </a:pPr>
            <a:endParaRPr lang="en-US" dirty="0">
              <a:solidFill>
                <a:srgbClr val="000000"/>
              </a:solidFill>
              <a:latin typeface="Arial" pitchFamily="34" charset="0"/>
            </a:endParaRPr>
          </a:p>
        </p:txBody>
      </p:sp>
      <p:sp>
        <p:nvSpPr>
          <p:cNvPr id="2" name="Title 1"/>
          <p:cNvSpPr>
            <a:spLocks noGrp="1"/>
          </p:cNvSpPr>
          <p:nvPr>
            <p:ph type="title"/>
          </p:nvPr>
        </p:nvSpPr>
        <p:spPr/>
        <p:txBody>
          <a:bodyPr/>
          <a:lstStyle/>
          <a:p>
            <a:r>
              <a:rPr lang="en-US" dirty="0"/>
              <a:t>Promotion Board Membership</a:t>
            </a:r>
          </a:p>
        </p:txBody>
      </p:sp>
    </p:spTree>
    <p:extLst>
      <p:ext uri="{BB962C8B-B14F-4D97-AF65-F5344CB8AC3E}">
        <p14:creationId xmlns:p14="http://schemas.microsoft.com/office/powerpoint/2010/main" val="1217811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2"/>
          <p:cNvSpPr>
            <a:spLocks noGrp="1" noChangeArrowheads="1"/>
          </p:cNvSpPr>
          <p:nvPr>
            <p:ph type="title"/>
          </p:nvPr>
        </p:nvSpPr>
        <p:spPr/>
        <p:txBody>
          <a:bodyPr>
            <a:normAutofit fontScale="90000"/>
          </a:bodyPr>
          <a:lstStyle/>
          <a:p>
            <a:r>
              <a:rPr lang="en-US" sz="6000" b="0" dirty="0"/>
              <a:t>  Promotion Board Flow</a:t>
            </a:r>
          </a:p>
        </p:txBody>
      </p:sp>
      <p:sp>
        <p:nvSpPr>
          <p:cNvPr id="563207" name="Text Box 7"/>
          <p:cNvSpPr txBox="1">
            <a:spLocks noChangeArrowheads="1"/>
          </p:cNvSpPr>
          <p:nvPr/>
        </p:nvSpPr>
        <p:spPr bwMode="auto">
          <a:xfrm>
            <a:off x="228600" y="4162021"/>
            <a:ext cx="1981200" cy="376238"/>
          </a:xfrm>
          <a:prstGeom prst="rect">
            <a:avLst/>
          </a:prstGeom>
          <a:solidFill>
            <a:srgbClr val="FFFF66"/>
          </a:solidFill>
          <a:ln w="9525" algn="ctr">
            <a:solidFill>
              <a:schemeClr val="tx1"/>
            </a:solidFill>
            <a:miter lim="800000"/>
            <a:headEnd/>
            <a:tailEnd/>
          </a:ln>
          <a:effectLst/>
        </p:spPr>
        <p:txBody>
          <a:bodyPr>
            <a:spAutoFit/>
          </a:bodyPr>
          <a:lstStyle/>
          <a:p>
            <a:pPr fontAlgn="base">
              <a:spcBef>
                <a:spcPct val="50000"/>
              </a:spcBef>
              <a:spcAft>
                <a:spcPct val="0"/>
              </a:spcAft>
            </a:pPr>
            <a:r>
              <a:rPr lang="en-US" b="1" dirty="0">
                <a:solidFill>
                  <a:srgbClr val="000000"/>
                </a:solidFill>
                <a:latin typeface="Arial" pitchFamily="34" charset="0"/>
              </a:rPr>
              <a:t>Pre-Board</a:t>
            </a:r>
          </a:p>
        </p:txBody>
      </p:sp>
      <p:sp>
        <p:nvSpPr>
          <p:cNvPr id="563208" name="Text Box 8"/>
          <p:cNvSpPr txBox="1">
            <a:spLocks noChangeArrowheads="1"/>
          </p:cNvSpPr>
          <p:nvPr/>
        </p:nvSpPr>
        <p:spPr bwMode="auto">
          <a:xfrm>
            <a:off x="2667000" y="4191000"/>
            <a:ext cx="6096000" cy="376238"/>
          </a:xfrm>
          <a:prstGeom prst="rect">
            <a:avLst/>
          </a:prstGeom>
          <a:solidFill>
            <a:srgbClr val="FFFF66"/>
          </a:solidFill>
          <a:ln w="9525" algn="ctr">
            <a:solidFill>
              <a:schemeClr val="tx1"/>
            </a:solidFill>
            <a:miter lim="800000"/>
            <a:headEnd/>
            <a:tailEnd/>
          </a:ln>
          <a:effectLst/>
        </p:spPr>
        <p:txBody>
          <a:bodyPr>
            <a:spAutoFit/>
          </a:bodyPr>
          <a:lstStyle/>
          <a:p>
            <a:pPr fontAlgn="base">
              <a:spcBef>
                <a:spcPct val="50000"/>
              </a:spcBef>
              <a:spcAft>
                <a:spcPct val="0"/>
              </a:spcAft>
            </a:pPr>
            <a:r>
              <a:rPr lang="en-US" b="1" dirty="0">
                <a:solidFill>
                  <a:srgbClr val="000000"/>
                </a:solidFill>
                <a:latin typeface="Arial" pitchFamily="34" charset="0"/>
              </a:rPr>
              <a:t>Board Convenes</a:t>
            </a:r>
          </a:p>
        </p:txBody>
      </p:sp>
      <p:sp>
        <p:nvSpPr>
          <p:cNvPr id="563210" name="Text Box 10"/>
          <p:cNvSpPr txBox="1">
            <a:spLocks noChangeArrowheads="1"/>
          </p:cNvSpPr>
          <p:nvPr/>
        </p:nvSpPr>
        <p:spPr bwMode="auto">
          <a:xfrm>
            <a:off x="2667000" y="4648199"/>
            <a:ext cx="2286000" cy="366713"/>
          </a:xfrm>
          <a:prstGeom prst="rect">
            <a:avLst/>
          </a:prstGeom>
          <a:noFill/>
          <a:ln w="9525" algn="ctr">
            <a:noFill/>
            <a:miter lim="800000"/>
            <a:headEnd/>
            <a:tailEnd/>
          </a:ln>
          <a:effectLst/>
        </p:spPr>
        <p:txBody>
          <a:bodyPr>
            <a:spAutoFit/>
          </a:bodyPr>
          <a:lstStyle/>
          <a:p>
            <a:pPr fontAlgn="base">
              <a:spcBef>
                <a:spcPct val="50000"/>
              </a:spcBef>
              <a:spcAft>
                <a:spcPct val="0"/>
              </a:spcAft>
            </a:pPr>
            <a:r>
              <a:rPr lang="en-US" dirty="0">
                <a:solidFill>
                  <a:srgbClr val="000000"/>
                </a:solidFill>
                <a:latin typeface="Arial" pitchFamily="34" charset="0"/>
              </a:rPr>
              <a:t>Records reviewed</a:t>
            </a:r>
          </a:p>
        </p:txBody>
      </p:sp>
      <p:sp>
        <p:nvSpPr>
          <p:cNvPr id="563211" name="Text Box 11"/>
          <p:cNvSpPr txBox="1">
            <a:spLocks noChangeArrowheads="1"/>
          </p:cNvSpPr>
          <p:nvPr/>
        </p:nvSpPr>
        <p:spPr bwMode="auto">
          <a:xfrm>
            <a:off x="6400800" y="4648200"/>
            <a:ext cx="1981200" cy="1192213"/>
          </a:xfrm>
          <a:prstGeom prst="rect">
            <a:avLst/>
          </a:prstGeom>
          <a:noFill/>
          <a:ln w="9525" algn="ctr">
            <a:noFill/>
            <a:miter lim="800000"/>
            <a:headEnd/>
            <a:tailEnd/>
          </a:ln>
          <a:effectLst/>
        </p:spPr>
        <p:txBody>
          <a:bodyPr>
            <a:spAutoFit/>
          </a:bodyPr>
          <a:lstStyle/>
          <a:p>
            <a:pPr fontAlgn="base">
              <a:spcBef>
                <a:spcPct val="50000"/>
              </a:spcBef>
              <a:spcAft>
                <a:spcPct val="0"/>
              </a:spcAft>
            </a:pPr>
            <a:r>
              <a:rPr lang="en-US" b="1" i="1" dirty="0">
                <a:solidFill>
                  <a:srgbClr val="000000"/>
                </a:solidFill>
                <a:latin typeface="Arial" pitchFamily="34" charset="0"/>
              </a:rPr>
              <a:t>The Tank….</a:t>
            </a:r>
          </a:p>
          <a:p>
            <a:pPr fontAlgn="base">
              <a:spcBef>
                <a:spcPct val="50000"/>
              </a:spcBef>
              <a:spcAft>
                <a:spcPct val="0"/>
              </a:spcAft>
            </a:pPr>
            <a:r>
              <a:rPr lang="en-US" dirty="0">
                <a:solidFill>
                  <a:srgbClr val="000000"/>
                </a:solidFill>
                <a:latin typeface="Arial" pitchFamily="34" charset="0"/>
              </a:rPr>
              <a:t>Record briefing</a:t>
            </a:r>
          </a:p>
          <a:p>
            <a:pPr fontAlgn="base">
              <a:spcBef>
                <a:spcPct val="50000"/>
              </a:spcBef>
              <a:spcAft>
                <a:spcPct val="0"/>
              </a:spcAft>
            </a:pPr>
            <a:r>
              <a:rPr lang="en-US" dirty="0">
                <a:solidFill>
                  <a:srgbClr val="000000"/>
                </a:solidFill>
                <a:latin typeface="Arial" pitchFamily="34" charset="0"/>
              </a:rPr>
              <a:t>voting</a:t>
            </a:r>
          </a:p>
        </p:txBody>
      </p:sp>
      <p:sp>
        <p:nvSpPr>
          <p:cNvPr id="563212" name="Text Box 12"/>
          <p:cNvSpPr txBox="1">
            <a:spLocks noChangeArrowheads="1"/>
          </p:cNvSpPr>
          <p:nvPr/>
        </p:nvSpPr>
        <p:spPr bwMode="auto">
          <a:xfrm>
            <a:off x="191589" y="4660673"/>
            <a:ext cx="1981200" cy="1190625"/>
          </a:xfrm>
          <a:prstGeom prst="rect">
            <a:avLst/>
          </a:prstGeom>
          <a:noFill/>
          <a:ln w="9525" algn="ctr">
            <a:noFill/>
            <a:miter lim="800000"/>
            <a:headEnd/>
            <a:tailEnd/>
          </a:ln>
          <a:effectLst/>
        </p:spPr>
        <p:txBody>
          <a:bodyPr>
            <a:spAutoFit/>
          </a:bodyPr>
          <a:lstStyle/>
          <a:p>
            <a:pPr fontAlgn="base">
              <a:spcBef>
                <a:spcPct val="50000"/>
              </a:spcBef>
              <a:spcAft>
                <a:spcPct val="0"/>
              </a:spcAft>
            </a:pPr>
            <a:r>
              <a:rPr lang="en-US" dirty="0">
                <a:solidFill>
                  <a:srgbClr val="000000"/>
                </a:solidFill>
                <a:latin typeface="Arial" pitchFamily="34" charset="0"/>
              </a:rPr>
              <a:t>Officer reviews record/submits needed documentation</a:t>
            </a:r>
          </a:p>
        </p:txBody>
      </p:sp>
      <p:sp>
        <p:nvSpPr>
          <p:cNvPr id="563213" name="AutoShape 13"/>
          <p:cNvSpPr>
            <a:spLocks noChangeArrowheads="1"/>
          </p:cNvSpPr>
          <p:nvPr/>
        </p:nvSpPr>
        <p:spPr bwMode="auto">
          <a:xfrm>
            <a:off x="2209800" y="2667000"/>
            <a:ext cx="6096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CC3300"/>
          </a:solidFill>
          <a:ln w="9525" algn="ctr">
            <a:noFill/>
            <a:miter lim="800000"/>
            <a:headEnd/>
            <a:tailEnd/>
          </a:ln>
          <a:effectLst/>
        </p:spPr>
        <p:txBody>
          <a:bodyPr wrap="none" anchor="ctr"/>
          <a:lstStyle/>
          <a:p>
            <a:pPr fontAlgn="base">
              <a:spcBef>
                <a:spcPct val="0"/>
              </a:spcBef>
              <a:spcAft>
                <a:spcPct val="0"/>
              </a:spcAft>
            </a:pPr>
            <a:endParaRPr lang="en-US" dirty="0">
              <a:solidFill>
                <a:srgbClr val="000000"/>
              </a:solidFill>
              <a:latin typeface="Arial" pitchFamily="34" charset="0"/>
            </a:endParaRPr>
          </a:p>
        </p:txBody>
      </p:sp>
      <p:sp>
        <p:nvSpPr>
          <p:cNvPr id="563214" name="AutoShape 14"/>
          <p:cNvSpPr>
            <a:spLocks noChangeArrowheads="1"/>
          </p:cNvSpPr>
          <p:nvPr/>
        </p:nvSpPr>
        <p:spPr bwMode="auto">
          <a:xfrm>
            <a:off x="5516592" y="2667000"/>
            <a:ext cx="5334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CC3300"/>
          </a:solidFill>
          <a:ln w="9525" algn="ctr">
            <a:noFill/>
            <a:miter lim="800000"/>
            <a:headEnd/>
            <a:tailEnd/>
          </a:ln>
          <a:effectLst/>
        </p:spPr>
        <p:txBody>
          <a:bodyPr wrap="none" anchor="ctr"/>
          <a:lstStyle/>
          <a:p>
            <a:pPr fontAlgn="base">
              <a:spcBef>
                <a:spcPct val="0"/>
              </a:spcBef>
              <a:spcAft>
                <a:spcPct val="0"/>
              </a:spcAft>
            </a:pPr>
            <a:endParaRPr lang="en-US" dirty="0">
              <a:solidFill>
                <a:srgbClr val="000000"/>
              </a:solidFill>
              <a:latin typeface="Arial" pitchFamily="34" charset="0"/>
            </a:endParaRPr>
          </a:p>
        </p:txBody>
      </p:sp>
      <p:sp>
        <p:nvSpPr>
          <p:cNvPr id="563217" name="Rectangle 17"/>
          <p:cNvSpPr>
            <a:spLocks noChangeArrowheads="1"/>
          </p:cNvSpPr>
          <p:nvPr/>
        </p:nvSpPr>
        <p:spPr bwMode="auto">
          <a:xfrm>
            <a:off x="6172200" y="1981200"/>
            <a:ext cx="2514600" cy="1905000"/>
          </a:xfrm>
          <a:prstGeom prst="rect">
            <a:avLst/>
          </a:prstGeom>
          <a:solidFill>
            <a:srgbClr val="FFFF66"/>
          </a:solidFill>
          <a:ln w="9525" algn="ctr">
            <a:solidFill>
              <a:schemeClr val="tx1"/>
            </a:solidFill>
            <a:miter lim="800000"/>
            <a:headEnd/>
            <a:tailEnd/>
          </a:ln>
          <a:effectLst/>
        </p:spPr>
        <p:txBody>
          <a:bodyPr wrap="none" anchor="ctr"/>
          <a:lstStyle/>
          <a:p>
            <a:pPr fontAlgn="base">
              <a:spcBef>
                <a:spcPct val="0"/>
              </a:spcBef>
              <a:spcAft>
                <a:spcPct val="0"/>
              </a:spcAft>
            </a:pPr>
            <a:r>
              <a:rPr lang="en-US" dirty="0">
                <a:solidFill>
                  <a:srgbClr val="000000"/>
                </a:solidFill>
                <a:latin typeface="Arial" pitchFamily="34" charset="0"/>
              </a:rPr>
              <a:t>INSERT PICTURE </a:t>
            </a:r>
          </a:p>
          <a:p>
            <a:pPr fontAlgn="base">
              <a:spcBef>
                <a:spcPct val="0"/>
              </a:spcBef>
              <a:spcAft>
                <a:spcPct val="0"/>
              </a:spcAft>
            </a:pPr>
            <a:r>
              <a:rPr lang="en-US" dirty="0">
                <a:solidFill>
                  <a:srgbClr val="000000"/>
                </a:solidFill>
                <a:latin typeface="Arial" pitchFamily="34" charset="0"/>
              </a:rPr>
              <a:t>OF </a:t>
            </a:r>
          </a:p>
          <a:p>
            <a:pPr fontAlgn="base">
              <a:spcBef>
                <a:spcPct val="0"/>
              </a:spcBef>
              <a:spcAft>
                <a:spcPct val="0"/>
              </a:spcAft>
            </a:pPr>
            <a:r>
              <a:rPr lang="en-US" dirty="0">
                <a:solidFill>
                  <a:srgbClr val="000000"/>
                </a:solidFill>
                <a:latin typeface="Arial" pitchFamily="34" charset="0"/>
              </a:rPr>
              <a:t>THE TANNK</a:t>
            </a:r>
          </a:p>
        </p:txBody>
      </p:sp>
      <p:pic>
        <p:nvPicPr>
          <p:cNvPr id="15" name="Picture 2"/>
          <p:cNvPicPr>
            <a:picLocks noChangeAspect="1" noChangeArrowheads="1"/>
          </p:cNvPicPr>
          <p:nvPr/>
        </p:nvPicPr>
        <p:blipFill>
          <a:blip r:embed="rId3" cstate="screen"/>
          <a:srcRect/>
          <a:stretch>
            <a:fillRect/>
          </a:stretch>
        </p:blipFill>
        <p:spPr bwMode="auto">
          <a:xfrm>
            <a:off x="2863764" y="1964901"/>
            <a:ext cx="2612571" cy="1905000"/>
          </a:xfrm>
          <a:prstGeom prst="rect">
            <a:avLst/>
          </a:prstGeom>
          <a:noFill/>
          <a:ln w="9525">
            <a:noFill/>
            <a:miter lim="800000"/>
            <a:headEnd/>
            <a:tailEnd/>
          </a:ln>
        </p:spPr>
      </p:pic>
      <p:pic>
        <p:nvPicPr>
          <p:cNvPr id="16" name="Picture 4"/>
          <p:cNvPicPr>
            <a:picLocks noChangeAspect="1" noChangeArrowheads="1"/>
          </p:cNvPicPr>
          <p:nvPr/>
        </p:nvPicPr>
        <p:blipFill>
          <a:blip r:embed="rId4" cstate="screen"/>
          <a:srcRect/>
          <a:stretch>
            <a:fillRect/>
          </a:stretch>
        </p:blipFill>
        <p:spPr>
          <a:xfrm>
            <a:off x="6172200" y="1981200"/>
            <a:ext cx="2540299" cy="1905000"/>
          </a:xfrm>
          <a:prstGeom prst="roundRect">
            <a:avLst>
              <a:gd name="adj" fmla="val 4167"/>
            </a:avLst>
          </a:prstGeom>
          <a:solidFill>
            <a:srgbClr val="FFFFFF"/>
          </a:solidFill>
          <a:ln w="76200" cap="sq">
            <a:solidFill>
              <a:srgbClr val="292929"/>
            </a:solidFill>
            <a:miter lim="800000"/>
          </a:ln>
          <a:effectLst/>
        </p:spPr>
      </p:pic>
      <p:sp>
        <p:nvSpPr>
          <p:cNvPr id="17" name="TextBox 16"/>
          <p:cNvSpPr txBox="1"/>
          <p:nvPr/>
        </p:nvSpPr>
        <p:spPr>
          <a:xfrm>
            <a:off x="6794648" y="3581400"/>
            <a:ext cx="1511151" cy="276999"/>
          </a:xfrm>
          <a:prstGeom prst="rect">
            <a:avLst/>
          </a:prstGeom>
          <a:solidFill>
            <a:schemeClr val="bg1"/>
          </a:solidFill>
        </p:spPr>
        <p:txBody>
          <a:bodyPr wrap="square" rtlCol="0">
            <a:spAutoFit/>
          </a:bodyPr>
          <a:lstStyle/>
          <a:p>
            <a:pPr algn="ctr" fontAlgn="base">
              <a:spcBef>
                <a:spcPct val="0"/>
              </a:spcBef>
              <a:spcAft>
                <a:spcPct val="0"/>
              </a:spcAft>
            </a:pPr>
            <a:r>
              <a:rPr lang="en-US" sz="1200" b="1" dirty="0">
                <a:solidFill>
                  <a:srgbClr val="FF0000"/>
                </a:solidFill>
                <a:latin typeface="Arial" pitchFamily="34" charset="0"/>
              </a:rPr>
              <a:t>Not a real board</a:t>
            </a: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6030" y="1884759"/>
            <a:ext cx="1953770" cy="2097881"/>
          </a:xfrm>
          <a:prstGeom prst="rect">
            <a:avLst/>
          </a:prstGeom>
        </p:spPr>
      </p:pic>
    </p:spTree>
    <p:extLst>
      <p:ext uri="{BB962C8B-B14F-4D97-AF65-F5344CB8AC3E}">
        <p14:creationId xmlns:p14="http://schemas.microsoft.com/office/powerpoint/2010/main" val="2975955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p:txBody>
          <a:bodyPr rtlCol="0"/>
          <a:lstStyle/>
          <a:p>
            <a:pPr algn="ctr" defTabSz="914363" eaLnBrk="1" fontAlgn="auto" hangingPunct="1">
              <a:spcAft>
                <a:spcPts val="0"/>
              </a:spcAft>
              <a:buFontTx/>
              <a:buNone/>
              <a:defRPr/>
            </a:pPr>
            <a:r>
              <a:rPr lang="en-US" b="1" i="1" dirty="0">
                <a:effectLst>
                  <a:outerShdw blurRad="38100" dist="38100" dir="2700000" algn="tl">
                    <a:srgbClr val="000000">
                      <a:alpha val="43137"/>
                    </a:srgbClr>
                  </a:outerShdw>
                </a:effectLst>
              </a:rPr>
              <a:t>Your Record         </a:t>
            </a:r>
            <a:r>
              <a:rPr lang="en-US" b="1" i="1" dirty="0"/>
              <a:t>	</a:t>
            </a:r>
            <a:r>
              <a:rPr lang="en-US" b="1" i="1" dirty="0">
                <a:effectLst>
                  <a:outerShdw blurRad="38100" dist="38100" dir="2700000" algn="tl">
                    <a:srgbClr val="000000">
                      <a:alpha val="43137"/>
                    </a:srgbClr>
                  </a:outerShdw>
                </a:effectLst>
              </a:rPr>
              <a:t>Your Responsibility</a:t>
            </a:r>
          </a:p>
          <a:p>
            <a:pPr algn="ctr" defTabSz="914363" eaLnBrk="1" fontAlgn="auto" hangingPunct="1">
              <a:spcAft>
                <a:spcPts val="0"/>
              </a:spcAft>
              <a:buFontTx/>
              <a:buNone/>
              <a:defRPr/>
            </a:pPr>
            <a:r>
              <a:rPr lang="en-US" b="1" i="1" dirty="0">
                <a:effectLst>
                  <a:outerShdw blurRad="38100" dist="38100" dir="2700000" algn="tl">
                    <a:srgbClr val="000000">
                      <a:alpha val="43137"/>
                    </a:srgbClr>
                  </a:outerShdw>
                </a:effectLst>
              </a:rPr>
              <a:t>Your Record = You</a:t>
            </a:r>
          </a:p>
          <a:p>
            <a:pPr defTabSz="914363" eaLnBrk="1" fontAlgn="auto" hangingPunct="1">
              <a:spcAft>
                <a:spcPts val="0"/>
              </a:spcAft>
              <a:defRPr/>
            </a:pPr>
            <a:r>
              <a:rPr lang="en-US" b="1" dirty="0"/>
              <a:t>Available on BOL:OMPF Link</a:t>
            </a:r>
          </a:p>
          <a:p>
            <a:pPr defTabSz="914363" eaLnBrk="1" fontAlgn="auto" hangingPunct="1">
              <a:spcAft>
                <a:spcPts val="0"/>
              </a:spcAft>
              <a:defRPr/>
            </a:pPr>
            <a:r>
              <a:rPr lang="en-US" b="1" dirty="0"/>
              <a:t>Check and update annually</a:t>
            </a:r>
          </a:p>
          <a:p>
            <a:pPr defTabSz="914363" eaLnBrk="1" fontAlgn="auto" hangingPunct="1">
              <a:spcAft>
                <a:spcPts val="0"/>
              </a:spcAft>
              <a:defRPr/>
            </a:pPr>
            <a:r>
              <a:rPr lang="en-US" b="1" dirty="0"/>
              <a:t>PDF version of OSR and PSR are what the board sees	</a:t>
            </a:r>
          </a:p>
          <a:p>
            <a:pPr defTabSz="914363" eaLnBrk="1" fontAlgn="auto" hangingPunct="1">
              <a:spcAft>
                <a:spcPts val="0"/>
              </a:spcAft>
              <a:defRPr/>
            </a:pPr>
            <a:r>
              <a:rPr lang="en-US" b="1" dirty="0"/>
              <a:t>ODC primarily for viewing AQDs and checking security clearance</a:t>
            </a:r>
          </a:p>
        </p:txBody>
      </p:sp>
      <p:sp>
        <p:nvSpPr>
          <p:cNvPr id="9" name="Rectangle 2"/>
          <p:cNvSpPr>
            <a:spLocks noGrp="1" noChangeArrowheads="1"/>
          </p:cNvSpPr>
          <p:nvPr>
            <p:ph type="title"/>
          </p:nvPr>
        </p:nvSpPr>
        <p:spPr/>
        <p:txBody>
          <a:bodyPr/>
          <a:lstStyle/>
          <a:p>
            <a:r>
              <a:rPr lang="en-US" sz="5400" b="0" dirty="0"/>
              <a:t>    Pre-Board</a:t>
            </a:r>
          </a:p>
        </p:txBody>
      </p:sp>
      <p:sp>
        <p:nvSpPr>
          <p:cNvPr id="21508" name="AutoShape 4"/>
          <p:cNvSpPr>
            <a:spLocks noChangeArrowheads="1"/>
          </p:cNvSpPr>
          <p:nvPr/>
        </p:nvSpPr>
        <p:spPr bwMode="auto">
          <a:xfrm>
            <a:off x="3505200" y="1447800"/>
            <a:ext cx="1143000" cy="381000"/>
          </a:xfrm>
          <a:prstGeom prst="rightArrow">
            <a:avLst>
              <a:gd name="adj1" fmla="val 50000"/>
              <a:gd name="adj2" fmla="val 68750"/>
            </a:avLst>
          </a:prstGeom>
          <a:solidFill>
            <a:srgbClr val="C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base">
              <a:spcBef>
                <a:spcPct val="0"/>
              </a:spcBef>
              <a:spcAft>
                <a:spcPct val="0"/>
              </a:spcAft>
              <a:defRPr/>
            </a:pPr>
            <a:endParaRPr lang="en-US" dirty="0">
              <a:solidFill>
                <a:srgbClr val="000000"/>
              </a:solidFill>
              <a:latin typeface="Arial" pitchFamily="34" charset="0"/>
            </a:endParaRPr>
          </a:p>
        </p:txBody>
      </p:sp>
    </p:spTree>
    <p:extLst>
      <p:ext uri="{BB962C8B-B14F-4D97-AF65-F5344CB8AC3E}">
        <p14:creationId xmlns:p14="http://schemas.microsoft.com/office/powerpoint/2010/main" val="3144438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a:t>MCCareer.org</a:t>
            </a:r>
            <a:endParaRPr lang="en-US" dirty="0"/>
          </a:p>
        </p:txBody>
      </p:sp>
      <p:pic>
        <p:nvPicPr>
          <p:cNvPr id="6" name="Content Placeholder 5">
            <a:extLst>
              <a:ext uri="{FF2B5EF4-FFF2-40B4-BE49-F238E27FC236}">
                <a16:creationId xmlns:a16="http://schemas.microsoft.com/office/drawing/2014/main" id="{9969AE37-124A-264A-B85A-4EBD15F76216}"/>
              </a:ext>
            </a:extLst>
          </p:cNvPr>
          <p:cNvPicPr>
            <a:picLocks noGrp="1" noChangeAspect="1"/>
          </p:cNvPicPr>
          <p:nvPr>
            <p:ph idx="1"/>
          </p:nvPr>
        </p:nvPicPr>
        <p:blipFill>
          <a:blip r:embed="rId2"/>
          <a:stretch>
            <a:fillRect/>
          </a:stretch>
        </p:blipFill>
        <p:spPr>
          <a:xfrm>
            <a:off x="457200" y="1757465"/>
            <a:ext cx="8229600" cy="3973308"/>
          </a:xfrm>
          <a:prstGeom prst="rect">
            <a:avLst/>
          </a:prstGeom>
        </p:spPr>
      </p:pic>
    </p:spTree>
    <p:extLst>
      <p:ext uri="{BB962C8B-B14F-4D97-AF65-F5344CB8AC3E}">
        <p14:creationId xmlns:p14="http://schemas.microsoft.com/office/powerpoint/2010/main" val="324138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C2EED80-6090-6840-9521-DB204836A999}"/>
              </a:ext>
            </a:extLst>
          </p:cNvPr>
          <p:cNvPicPr>
            <a:picLocks noChangeAspect="1"/>
          </p:cNvPicPr>
          <p:nvPr/>
        </p:nvPicPr>
        <p:blipFill>
          <a:blip r:embed="rId2"/>
          <a:stretch>
            <a:fillRect/>
          </a:stretch>
        </p:blipFill>
        <p:spPr>
          <a:xfrm>
            <a:off x="882741" y="0"/>
            <a:ext cx="7527681" cy="5847644"/>
          </a:xfrm>
          <a:prstGeom prst="rect">
            <a:avLst/>
          </a:prstGeom>
        </p:spPr>
      </p:pic>
    </p:spTree>
    <p:extLst>
      <p:ext uri="{BB962C8B-B14F-4D97-AF65-F5344CB8AC3E}">
        <p14:creationId xmlns:p14="http://schemas.microsoft.com/office/powerpoint/2010/main" val="289457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A706594-85EE-974A-B738-ABAB455BCF7D}"/>
              </a:ext>
            </a:extLst>
          </p:cNvPr>
          <p:cNvPicPr>
            <a:picLocks noGrp="1" noChangeAspect="1"/>
          </p:cNvPicPr>
          <p:nvPr>
            <p:ph idx="4294967295"/>
          </p:nvPr>
        </p:nvPicPr>
        <p:blipFill>
          <a:blip r:embed="rId2"/>
          <a:stretch>
            <a:fillRect/>
          </a:stretch>
        </p:blipFill>
        <p:spPr>
          <a:xfrm>
            <a:off x="891822" y="0"/>
            <a:ext cx="7529689" cy="5849357"/>
          </a:xfrm>
          <a:prstGeom prst="rect">
            <a:avLst/>
          </a:prstGeom>
        </p:spPr>
      </p:pic>
    </p:spTree>
    <p:extLst>
      <p:ext uri="{BB962C8B-B14F-4D97-AF65-F5344CB8AC3E}">
        <p14:creationId xmlns:p14="http://schemas.microsoft.com/office/powerpoint/2010/main" val="4065149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idx="1"/>
          </p:nvPr>
        </p:nvSpPr>
        <p:spPr/>
        <p:txBody>
          <a:bodyPr>
            <a:noAutofit/>
          </a:bodyPr>
          <a:lstStyle/>
          <a:p>
            <a:pPr eaLnBrk="1" hangingPunct="1"/>
            <a:r>
              <a:rPr lang="en-US" sz="2400" dirty="0"/>
              <a:t>Usually not recommended for below-zone or in-zone unless new info available</a:t>
            </a:r>
          </a:p>
          <a:p>
            <a:pPr eaLnBrk="1" hangingPunct="1"/>
            <a:r>
              <a:rPr lang="en-US" sz="2400" dirty="0"/>
              <a:t>Tell the board something you feel that they need to know</a:t>
            </a:r>
          </a:p>
          <a:p>
            <a:pPr eaLnBrk="1" hangingPunct="1"/>
            <a:r>
              <a:rPr lang="en-US" sz="2400" dirty="0"/>
              <a:t>Letters of recommendation</a:t>
            </a:r>
          </a:p>
          <a:p>
            <a:pPr lvl="1" eaLnBrk="1" hangingPunct="1"/>
            <a:r>
              <a:rPr lang="en-US" sz="2000" dirty="0"/>
              <a:t>Not from CO unless amplifying info is required</a:t>
            </a:r>
          </a:p>
          <a:p>
            <a:pPr lvl="1" eaLnBrk="1" hangingPunct="1"/>
            <a:r>
              <a:rPr lang="en-US" sz="2000" dirty="0"/>
              <a:t>Senior members that can provide </a:t>
            </a:r>
            <a:r>
              <a:rPr lang="en-US" sz="2000" u="sng" dirty="0"/>
              <a:t>meaningful</a:t>
            </a:r>
            <a:r>
              <a:rPr lang="en-US" sz="2000" dirty="0"/>
              <a:t> information</a:t>
            </a:r>
          </a:p>
          <a:p>
            <a:pPr lvl="1" eaLnBrk="1" hangingPunct="1"/>
            <a:r>
              <a:rPr lang="en-US" sz="2000" dirty="0"/>
              <a:t>Specialty Leader is solid default choice</a:t>
            </a:r>
          </a:p>
          <a:p>
            <a:pPr eaLnBrk="1" hangingPunct="1"/>
            <a:r>
              <a:rPr lang="en-US" sz="2400" dirty="0"/>
              <a:t>Watch the length and tone!</a:t>
            </a:r>
          </a:p>
          <a:p>
            <a:pPr eaLnBrk="1" hangingPunct="1"/>
            <a:r>
              <a:rPr lang="en-US" sz="2400" dirty="0"/>
              <a:t>If you fail to promote, will you be kicking yourself for not sending a letter?</a:t>
            </a:r>
          </a:p>
        </p:txBody>
      </p:sp>
      <p:sp>
        <p:nvSpPr>
          <p:cNvPr id="6" name="Rectangle 2"/>
          <p:cNvSpPr>
            <a:spLocks noGrp="1" noChangeArrowheads="1"/>
          </p:cNvSpPr>
          <p:nvPr>
            <p:ph type="title"/>
          </p:nvPr>
        </p:nvSpPr>
        <p:spPr/>
        <p:txBody>
          <a:bodyPr/>
          <a:lstStyle/>
          <a:p>
            <a:r>
              <a:rPr lang="en-US" sz="6000" b="0" dirty="0"/>
              <a:t> Letters to the Board</a:t>
            </a:r>
          </a:p>
        </p:txBody>
      </p:sp>
    </p:spTree>
    <p:extLst>
      <p:ext uri="{BB962C8B-B14F-4D97-AF65-F5344CB8AC3E}">
        <p14:creationId xmlns:p14="http://schemas.microsoft.com/office/powerpoint/2010/main" val="682841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5" name="Picture 2"/>
          <p:cNvPicPr>
            <a:picLocks noChangeAspect="1" noChangeArrowheads="1"/>
          </p:cNvPicPr>
          <p:nvPr/>
        </p:nvPicPr>
        <p:blipFill>
          <a:blip r:embed="rId3" cstate="screen"/>
          <a:srcRect/>
          <a:stretch>
            <a:fillRect/>
          </a:stretch>
        </p:blipFill>
        <p:spPr bwMode="auto">
          <a:xfrm>
            <a:off x="0" y="0"/>
            <a:ext cx="9144000" cy="6400800"/>
          </a:xfrm>
          <a:prstGeom prst="rect">
            <a:avLst/>
          </a:prstGeom>
          <a:noFill/>
          <a:ln w="9525">
            <a:noFill/>
            <a:miter lim="800000"/>
            <a:headEnd/>
            <a:tailEnd/>
          </a:ln>
        </p:spPr>
      </p:pic>
      <p:sp>
        <p:nvSpPr>
          <p:cNvPr id="3" name="TextBox 2"/>
          <p:cNvSpPr txBox="1"/>
          <p:nvPr/>
        </p:nvSpPr>
        <p:spPr>
          <a:xfrm>
            <a:off x="2667000" y="5943600"/>
            <a:ext cx="4006225" cy="369332"/>
          </a:xfrm>
          <a:prstGeom prst="rect">
            <a:avLst/>
          </a:prstGeom>
          <a:solidFill>
            <a:schemeClr val="bg1"/>
          </a:solidFill>
        </p:spPr>
        <p:txBody>
          <a:bodyPr wrap="none" rtlCol="0">
            <a:spAutoFit/>
          </a:bodyPr>
          <a:lstStyle/>
          <a:p>
            <a:pPr fontAlgn="base">
              <a:spcBef>
                <a:spcPct val="0"/>
              </a:spcBef>
              <a:spcAft>
                <a:spcPct val="0"/>
              </a:spcAft>
            </a:pPr>
            <a:r>
              <a:rPr lang="en-US" b="1" dirty="0">
                <a:solidFill>
                  <a:srgbClr val="FF0000"/>
                </a:solidFill>
                <a:latin typeface="Arial" pitchFamily="34" charset="0"/>
              </a:rPr>
              <a:t>Selection Board Preparation Room</a:t>
            </a:r>
          </a:p>
        </p:txBody>
      </p:sp>
    </p:spTree>
    <p:extLst>
      <p:ext uri="{BB962C8B-B14F-4D97-AF65-F5344CB8AC3E}">
        <p14:creationId xmlns:p14="http://schemas.microsoft.com/office/powerpoint/2010/main" val="2632314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Content Placeholder 2"/>
          <p:cNvSpPr>
            <a:spLocks noGrp="1"/>
          </p:cNvSpPr>
          <p:nvPr>
            <p:ph idx="1"/>
          </p:nvPr>
        </p:nvSpPr>
        <p:spPr/>
        <p:txBody>
          <a:bodyPr/>
          <a:lstStyle/>
          <a:p>
            <a:pPr eaLnBrk="1" hangingPunct="1">
              <a:buClr>
                <a:schemeClr val="tx1"/>
              </a:buClr>
            </a:pPr>
            <a:r>
              <a:rPr lang="en-US" sz="2400" b="1" dirty="0"/>
              <a:t>Week prior to board convening</a:t>
            </a:r>
          </a:p>
          <a:p>
            <a:pPr lvl="1" eaLnBrk="1" hangingPunct="1">
              <a:buClr>
                <a:schemeClr val="tx1"/>
              </a:buClr>
            </a:pPr>
            <a:r>
              <a:rPr lang="en-US" sz="2000" b="1" dirty="0"/>
              <a:t>Recorders review each eligible record for completeness</a:t>
            </a:r>
          </a:p>
          <a:p>
            <a:pPr lvl="1" eaLnBrk="1" hangingPunct="1">
              <a:buClr>
                <a:schemeClr val="tx1"/>
              </a:buClr>
            </a:pPr>
            <a:r>
              <a:rPr lang="en-US" sz="2000" b="1" dirty="0"/>
              <a:t>Manual reviews - </a:t>
            </a:r>
            <a:r>
              <a:rPr lang="en-US" sz="2000" b="1" i="1" dirty="0"/>
              <a:t>Done as a courtesy</a:t>
            </a:r>
          </a:p>
          <a:p>
            <a:pPr lvl="2" eaLnBrk="1" hangingPunct="1"/>
            <a:r>
              <a:rPr lang="en-US" sz="1800" b="1" dirty="0"/>
              <a:t>FITREPS for last 5 years</a:t>
            </a:r>
          </a:p>
          <a:p>
            <a:pPr lvl="2" eaLnBrk="1" hangingPunct="1"/>
            <a:r>
              <a:rPr lang="en-US" sz="1800" b="1" dirty="0"/>
              <a:t>Verify awards/education</a:t>
            </a:r>
          </a:p>
          <a:p>
            <a:pPr lvl="2" eaLnBrk="1" hangingPunct="1"/>
            <a:r>
              <a:rPr lang="en-US" sz="1800" b="1" dirty="0"/>
              <a:t>Check that OSR/PSR accurately reflects FITREP grades &amp; awards</a:t>
            </a:r>
          </a:p>
        </p:txBody>
      </p:sp>
      <p:sp>
        <p:nvSpPr>
          <p:cNvPr id="2" name="Title 1"/>
          <p:cNvSpPr>
            <a:spLocks noGrp="1"/>
          </p:cNvSpPr>
          <p:nvPr>
            <p:ph type="title"/>
          </p:nvPr>
        </p:nvSpPr>
        <p:spPr/>
        <p:txBody>
          <a:bodyPr/>
          <a:lstStyle/>
          <a:p>
            <a:pPr defTabSz="914363" eaLnBrk="1" fontAlgn="auto" hangingPunct="1">
              <a:spcAft>
                <a:spcPts val="0"/>
              </a:spcAft>
              <a:defRPr/>
            </a:pPr>
            <a:r>
              <a:rPr sz="5400" b="0" dirty="0"/>
              <a:t>Record Review</a:t>
            </a:r>
          </a:p>
        </p:txBody>
      </p:sp>
      <p:pic>
        <p:nvPicPr>
          <p:cNvPr id="10" name="Picture 4" descr="Board Room"/>
          <p:cNvPicPr>
            <a:picLocks noChangeAspect="1" noChangeArrowheads="1"/>
          </p:cNvPicPr>
          <p:nvPr/>
        </p:nvPicPr>
        <p:blipFill>
          <a:blip r:embed="rId3" cstate="screen"/>
          <a:srcRect/>
          <a:stretch>
            <a:fillRect/>
          </a:stretch>
        </p:blipFill>
        <p:spPr bwMode="auto">
          <a:xfrm>
            <a:off x="7000328" y="30163"/>
            <a:ext cx="2143672" cy="141287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2" name="Content Placeholder 2"/>
          <p:cNvSpPr txBox="1">
            <a:spLocks/>
          </p:cNvSpPr>
          <p:nvPr/>
        </p:nvSpPr>
        <p:spPr>
          <a:xfrm>
            <a:off x="0" y="4343400"/>
            <a:ext cx="9144000" cy="1006429"/>
          </a:xfrm>
          <a:prstGeom prst="rect">
            <a:avLst/>
          </a:prstGeom>
        </p:spPr>
        <p:txBody>
          <a:bodyPr wrap="square" lIns="0" tIns="0" rIns="0" bIns="0">
            <a:spAutoFit/>
          </a:bodyPr>
          <a:lstStyle/>
          <a:p>
            <a:pPr marL="457200" indent="-396875" algn="ctr" defTabSz="914363">
              <a:lnSpc>
                <a:spcPct val="90000"/>
              </a:lnSpc>
              <a:spcBef>
                <a:spcPct val="20000"/>
              </a:spcBef>
              <a:defRPr/>
            </a:pPr>
            <a:r>
              <a:rPr lang="en-US" sz="3600" b="1" i="1" dirty="0">
                <a:solidFill>
                  <a:srgbClr val="C00000"/>
                </a:solidFill>
                <a:latin typeface="Calibri"/>
              </a:rPr>
              <a:t>A record that is not up-to-date reflects poorly on the eligible officer!</a:t>
            </a:r>
            <a:endParaRPr lang="en-US" sz="3600" b="1" dirty="0">
              <a:solidFill>
                <a:srgbClr val="000000"/>
              </a:solidFill>
              <a:latin typeface="Calibri"/>
            </a:endParaRPr>
          </a:p>
        </p:txBody>
      </p:sp>
    </p:spTree>
    <p:extLst>
      <p:ext uri="{BB962C8B-B14F-4D97-AF65-F5344CB8AC3E}">
        <p14:creationId xmlns:p14="http://schemas.microsoft.com/office/powerpoint/2010/main" val="2497614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lstStyle/>
          <a:p>
            <a:pPr defTabSz="914363" eaLnBrk="1" fontAlgn="auto" hangingPunct="1">
              <a:lnSpc>
                <a:spcPct val="75000"/>
              </a:lnSpc>
              <a:spcAft>
                <a:spcPts val="0"/>
              </a:spcAft>
              <a:buClr>
                <a:schemeClr val="tx1"/>
              </a:buClr>
              <a:defRPr/>
            </a:pPr>
            <a:r>
              <a:rPr lang="en-US" sz="2800" dirty="0"/>
              <a:t>Voting members arrive and are sworn in</a:t>
            </a:r>
          </a:p>
          <a:p>
            <a:pPr defTabSz="914363" eaLnBrk="1" fontAlgn="auto" hangingPunct="1">
              <a:lnSpc>
                <a:spcPct val="75000"/>
              </a:lnSpc>
              <a:spcAft>
                <a:spcPts val="0"/>
              </a:spcAft>
              <a:buClr>
                <a:schemeClr val="tx1"/>
              </a:buClr>
              <a:defRPr/>
            </a:pPr>
            <a:r>
              <a:rPr lang="en-US" sz="2800" dirty="0"/>
              <a:t>Records are randomly assigned to a primary reviewer</a:t>
            </a:r>
          </a:p>
          <a:p>
            <a:pPr lvl="1" defTabSz="914363" eaLnBrk="1" fontAlgn="auto" hangingPunct="1">
              <a:lnSpc>
                <a:spcPct val="75000"/>
              </a:lnSpc>
              <a:spcAft>
                <a:spcPts val="0"/>
              </a:spcAft>
              <a:buClr>
                <a:schemeClr val="tx1"/>
              </a:buClr>
              <a:defRPr/>
            </a:pPr>
            <a:r>
              <a:rPr lang="en-US" sz="2400" dirty="0"/>
              <a:t>Members review &amp; grade records in boardrooms</a:t>
            </a:r>
          </a:p>
          <a:p>
            <a:pPr lvl="1" defTabSz="914363" eaLnBrk="1" fontAlgn="auto" hangingPunct="1">
              <a:lnSpc>
                <a:spcPct val="75000"/>
              </a:lnSpc>
              <a:spcAft>
                <a:spcPts val="0"/>
              </a:spcAft>
              <a:buClr>
                <a:schemeClr val="tx1"/>
              </a:buClr>
              <a:defRPr/>
            </a:pPr>
            <a:r>
              <a:rPr lang="en-US" sz="2400" dirty="0"/>
              <a:t>Members make notes to brief your record before the full board </a:t>
            </a:r>
          </a:p>
          <a:p>
            <a:pPr lvl="1" defTabSz="914363" eaLnBrk="1" fontAlgn="auto" hangingPunct="1">
              <a:lnSpc>
                <a:spcPct val="75000"/>
              </a:lnSpc>
              <a:spcAft>
                <a:spcPts val="0"/>
              </a:spcAft>
              <a:buClr>
                <a:schemeClr val="tx1"/>
              </a:buClr>
              <a:defRPr/>
            </a:pPr>
            <a:r>
              <a:rPr lang="en-US" sz="2400" dirty="0"/>
              <a:t>Reviewed records are electronically forwarded to the voting area (“The Tank”)</a:t>
            </a:r>
          </a:p>
          <a:p>
            <a:pPr lvl="1" defTabSz="914363" eaLnBrk="1" fontAlgn="auto" hangingPunct="1">
              <a:lnSpc>
                <a:spcPct val="75000"/>
              </a:lnSpc>
              <a:spcAft>
                <a:spcPts val="0"/>
              </a:spcAft>
              <a:buClr>
                <a:schemeClr val="tx1"/>
              </a:buClr>
              <a:defRPr/>
            </a:pPr>
            <a:endParaRPr lang="en-US" sz="2400" dirty="0"/>
          </a:p>
          <a:p>
            <a:pPr lvl="1" defTabSz="914363" eaLnBrk="1" fontAlgn="auto" hangingPunct="1">
              <a:lnSpc>
                <a:spcPct val="75000"/>
              </a:lnSpc>
              <a:spcAft>
                <a:spcPts val="0"/>
              </a:spcAft>
              <a:buClr>
                <a:schemeClr val="tx1"/>
              </a:buClr>
              <a:buFontTx/>
              <a:buNone/>
              <a:defRPr/>
            </a:pPr>
            <a:endParaRPr lang="en-US" sz="2400" dirty="0"/>
          </a:p>
          <a:p>
            <a:pPr defTabSz="914363" eaLnBrk="1" fontAlgn="auto" hangingPunct="1">
              <a:lnSpc>
                <a:spcPct val="75000"/>
              </a:lnSpc>
              <a:spcAft>
                <a:spcPts val="0"/>
              </a:spcAft>
              <a:buClr>
                <a:schemeClr val="tx1"/>
              </a:buClr>
              <a:buFontTx/>
              <a:buNone/>
              <a:defRPr/>
            </a:pPr>
            <a:endParaRPr lang="en-US" dirty="0"/>
          </a:p>
          <a:p>
            <a:pPr lvl="1" defTabSz="914363" eaLnBrk="1" fontAlgn="auto" hangingPunct="1">
              <a:lnSpc>
                <a:spcPct val="75000"/>
              </a:lnSpc>
              <a:spcAft>
                <a:spcPts val="0"/>
              </a:spcAft>
              <a:buClr>
                <a:schemeClr val="tx1"/>
              </a:buClr>
              <a:buFontTx/>
              <a:buNone/>
              <a:defRPr/>
            </a:pPr>
            <a:endParaRPr lang="en-US" sz="2400" dirty="0"/>
          </a:p>
        </p:txBody>
      </p:sp>
      <p:sp>
        <p:nvSpPr>
          <p:cNvPr id="2" name="Title 1"/>
          <p:cNvSpPr>
            <a:spLocks noGrp="1"/>
          </p:cNvSpPr>
          <p:nvPr>
            <p:ph type="title"/>
          </p:nvPr>
        </p:nvSpPr>
        <p:spPr/>
        <p:txBody>
          <a:bodyPr>
            <a:normAutofit fontScale="90000"/>
          </a:bodyPr>
          <a:lstStyle/>
          <a:p>
            <a:pPr defTabSz="914363" eaLnBrk="1" fontAlgn="auto" hangingPunct="1">
              <a:spcAft>
                <a:spcPts val="0"/>
              </a:spcAft>
              <a:defRPr/>
            </a:pPr>
            <a:r>
              <a:rPr sz="4400" b="0" dirty="0"/>
              <a:t>Board Convenes → To the Tank</a:t>
            </a:r>
          </a:p>
        </p:txBody>
      </p:sp>
    </p:spTree>
    <p:extLst>
      <p:ext uri="{BB962C8B-B14F-4D97-AF65-F5344CB8AC3E}">
        <p14:creationId xmlns:p14="http://schemas.microsoft.com/office/powerpoint/2010/main" val="774451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descr="D:\Documents and Settings\robert.t.mcmahon\Desktop\photos\6 screens in color.JPG"/>
          <p:cNvPicPr>
            <a:picLocks noChangeAspect="1" noChangeArrowheads="1"/>
          </p:cNvPicPr>
          <p:nvPr/>
        </p:nvPicPr>
        <p:blipFill>
          <a:blip r:embed="rId3" cstate="screen"/>
          <a:srcRect/>
          <a:stretch>
            <a:fillRect/>
          </a:stretch>
        </p:blipFill>
        <p:spPr bwMode="auto">
          <a:xfrm>
            <a:off x="990600" y="1100294"/>
            <a:ext cx="7162800" cy="4894009"/>
          </a:xfrm>
          <a:prstGeom prst="rect">
            <a:avLst/>
          </a:prstGeom>
          <a:noFill/>
        </p:spPr>
      </p:pic>
      <p:sp>
        <p:nvSpPr>
          <p:cNvPr id="4" name="TextBox 3"/>
          <p:cNvSpPr txBox="1"/>
          <p:nvPr/>
        </p:nvSpPr>
        <p:spPr>
          <a:xfrm>
            <a:off x="3733800" y="4343400"/>
            <a:ext cx="1424301" cy="369332"/>
          </a:xfrm>
          <a:prstGeom prst="rect">
            <a:avLst/>
          </a:prstGeom>
          <a:solidFill>
            <a:schemeClr val="bg1"/>
          </a:solidFill>
        </p:spPr>
        <p:txBody>
          <a:bodyPr wrap="none" rtlCol="0">
            <a:spAutoFit/>
          </a:bodyPr>
          <a:lstStyle/>
          <a:p>
            <a:pPr fontAlgn="base">
              <a:spcBef>
                <a:spcPct val="0"/>
              </a:spcBef>
              <a:spcAft>
                <a:spcPct val="0"/>
              </a:spcAft>
            </a:pPr>
            <a:r>
              <a:rPr lang="en-US" b="1" dirty="0">
                <a:solidFill>
                  <a:srgbClr val="FF0000"/>
                </a:solidFill>
                <a:latin typeface="Arial" pitchFamily="34" charset="0"/>
              </a:rPr>
              <a:t>Tank Room</a:t>
            </a:r>
          </a:p>
        </p:txBody>
      </p:sp>
      <p:sp>
        <p:nvSpPr>
          <p:cNvPr id="5" name="TextBox 4"/>
          <p:cNvSpPr txBox="1"/>
          <p:nvPr/>
        </p:nvSpPr>
        <p:spPr>
          <a:xfrm>
            <a:off x="6705600" y="5994303"/>
            <a:ext cx="1447800" cy="276999"/>
          </a:xfrm>
          <a:prstGeom prst="rect">
            <a:avLst/>
          </a:prstGeom>
          <a:solidFill>
            <a:schemeClr val="bg1"/>
          </a:solidFill>
        </p:spPr>
        <p:txBody>
          <a:bodyPr wrap="square" rtlCol="0">
            <a:spAutoFit/>
          </a:bodyPr>
          <a:lstStyle/>
          <a:p>
            <a:pPr algn="ctr" fontAlgn="base">
              <a:spcBef>
                <a:spcPct val="0"/>
              </a:spcBef>
              <a:spcAft>
                <a:spcPct val="0"/>
              </a:spcAft>
            </a:pPr>
            <a:r>
              <a:rPr lang="en-US" sz="1200" b="1" dirty="0">
                <a:solidFill>
                  <a:srgbClr val="FF0000"/>
                </a:solidFill>
                <a:latin typeface="Arial" pitchFamily="34" charset="0"/>
              </a:rPr>
              <a:t>Not a real board</a:t>
            </a:r>
          </a:p>
        </p:txBody>
      </p:sp>
    </p:spTree>
    <p:extLst>
      <p:ext uri="{BB962C8B-B14F-4D97-AF65-F5344CB8AC3E}">
        <p14:creationId xmlns:p14="http://schemas.microsoft.com/office/powerpoint/2010/main" val="4149518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934200" y="5943600"/>
            <a:ext cx="1447800" cy="276999"/>
          </a:xfrm>
          <a:prstGeom prst="rect">
            <a:avLst/>
          </a:prstGeom>
          <a:solidFill>
            <a:schemeClr val="bg1"/>
          </a:solidFill>
        </p:spPr>
        <p:txBody>
          <a:bodyPr wrap="square" rtlCol="0">
            <a:spAutoFit/>
          </a:bodyPr>
          <a:lstStyle/>
          <a:p>
            <a:pPr algn="ctr" fontAlgn="base">
              <a:spcBef>
                <a:spcPct val="0"/>
              </a:spcBef>
              <a:spcAft>
                <a:spcPct val="0"/>
              </a:spcAft>
            </a:pPr>
            <a:r>
              <a:rPr lang="en-US" sz="1200" b="1" dirty="0">
                <a:solidFill>
                  <a:srgbClr val="FF0000"/>
                </a:solidFill>
                <a:latin typeface="Arial" pitchFamily="34" charset="0"/>
              </a:rPr>
              <a:t>Not a real board</a:t>
            </a:r>
          </a:p>
        </p:txBody>
      </p:sp>
      <p:sp>
        <p:nvSpPr>
          <p:cNvPr id="6" name="Title 5"/>
          <p:cNvSpPr>
            <a:spLocks noGrp="1"/>
          </p:cNvSpPr>
          <p:nvPr>
            <p:ph type="title"/>
          </p:nvPr>
        </p:nvSpPr>
        <p:spPr/>
        <p:txBody>
          <a:bodyPr/>
          <a:lstStyle/>
          <a:p>
            <a:r>
              <a:rPr lang="en-US" dirty="0"/>
              <a:t>What’s on the Screens</a:t>
            </a:r>
          </a:p>
        </p:txBody>
      </p:sp>
      <p:pic>
        <p:nvPicPr>
          <p:cNvPr id="9" name="Picture 2"/>
          <p:cNvPicPr>
            <a:picLocks noGrp="1" noChangeAspect="1" noChangeArrowheads="1"/>
          </p:cNvPicPr>
          <p:nvPr>
            <p:ph idx="1"/>
          </p:nvPr>
        </p:nvPicPr>
        <p:blipFill>
          <a:blip r:embed="rId3" cstate="screen"/>
          <a:srcRect l="-7580" r="-7580"/>
          <a:stretch>
            <a:fillRect/>
          </a:stretch>
        </p:blipFill>
        <p:spPr bwMode="auto">
          <a:prstGeom prst="rect">
            <a:avLst/>
          </a:prstGeom>
          <a:noFill/>
          <a:ln w="9525">
            <a:noFill/>
            <a:miter lim="800000"/>
            <a:headEnd/>
            <a:tailEnd/>
          </a:ln>
        </p:spPr>
      </p:pic>
    </p:spTree>
    <p:extLst>
      <p:ext uri="{BB962C8B-B14F-4D97-AF65-F5344CB8AC3E}">
        <p14:creationId xmlns:p14="http://schemas.microsoft.com/office/powerpoint/2010/main" val="1801110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481138"/>
            <a:ext cx="7178675" cy="4525962"/>
          </a:xfrm>
        </p:spPr>
        <p:txBody>
          <a:bodyPr/>
          <a:lstStyle/>
          <a:p>
            <a:pPr marL="396875" indent="-396875" defTabSz="914363">
              <a:lnSpc>
                <a:spcPct val="90000"/>
              </a:lnSpc>
              <a:spcBef>
                <a:spcPct val="20000"/>
              </a:spcBef>
              <a:buClr>
                <a:srgbClr val="000000"/>
              </a:buClr>
              <a:buFontTx/>
              <a:buBlip>
                <a:blip r:embed="rId3"/>
              </a:buBlip>
              <a:defRPr/>
            </a:pPr>
            <a:r>
              <a:rPr lang="en-US" sz="2800" dirty="0">
                <a:solidFill>
                  <a:srgbClr val="000000"/>
                </a:solidFill>
                <a:latin typeface="Calibri"/>
              </a:rPr>
              <a:t>Members brief &amp; vote records until all AZ/IZ records reviewed</a:t>
            </a:r>
          </a:p>
          <a:p>
            <a:pPr marL="914400" lvl="1" indent="-396875" defTabSz="914363">
              <a:lnSpc>
                <a:spcPct val="90000"/>
              </a:lnSpc>
              <a:spcBef>
                <a:spcPct val="20000"/>
              </a:spcBef>
              <a:buClr>
                <a:srgbClr val="000000"/>
              </a:buClr>
              <a:buFontTx/>
              <a:buBlip>
                <a:blip r:embed="rId4"/>
              </a:buBlip>
              <a:defRPr/>
            </a:pPr>
            <a:r>
              <a:rPr lang="en-US" sz="2400" dirty="0">
                <a:solidFill>
                  <a:srgbClr val="000000"/>
                </a:solidFill>
                <a:latin typeface="Calibri"/>
              </a:rPr>
              <a:t>Head recorder calls your name and number</a:t>
            </a:r>
          </a:p>
          <a:p>
            <a:pPr marL="914400" lvl="1" indent="-396875" defTabSz="914363">
              <a:lnSpc>
                <a:spcPct val="90000"/>
              </a:lnSpc>
              <a:spcBef>
                <a:spcPct val="20000"/>
              </a:spcBef>
              <a:buClr>
                <a:srgbClr val="000000"/>
              </a:buClr>
              <a:buFontTx/>
              <a:buBlip>
                <a:blip r:embed="rId4"/>
              </a:buBlip>
              <a:defRPr/>
            </a:pPr>
            <a:r>
              <a:rPr lang="en-US" sz="2400" dirty="0">
                <a:solidFill>
                  <a:srgbClr val="000000"/>
                </a:solidFill>
                <a:latin typeface="Calibri"/>
              </a:rPr>
              <a:t>Primary reviewer briefs your record</a:t>
            </a:r>
          </a:p>
          <a:p>
            <a:pPr marL="914400" lvl="1" indent="-396875" defTabSz="914363">
              <a:lnSpc>
                <a:spcPct val="90000"/>
              </a:lnSpc>
              <a:spcBef>
                <a:spcPct val="20000"/>
              </a:spcBef>
              <a:buClr>
                <a:srgbClr val="000000"/>
              </a:buClr>
              <a:buFontTx/>
              <a:buBlip>
                <a:blip r:embed="rId4"/>
              </a:buBlip>
              <a:defRPr/>
            </a:pPr>
            <a:r>
              <a:rPr lang="en-US" sz="2400" dirty="0">
                <a:solidFill>
                  <a:srgbClr val="000000"/>
                </a:solidFill>
                <a:latin typeface="Calibri"/>
              </a:rPr>
              <a:t>Members listen and vote when they’ve heard enough</a:t>
            </a:r>
          </a:p>
          <a:p>
            <a:pPr marL="914400" lvl="1" indent="-396875" defTabSz="914363">
              <a:lnSpc>
                <a:spcPct val="90000"/>
              </a:lnSpc>
              <a:spcBef>
                <a:spcPct val="20000"/>
              </a:spcBef>
              <a:buClr>
                <a:srgbClr val="000000"/>
              </a:buClr>
              <a:buFontTx/>
              <a:buBlip>
                <a:blip r:embed="rId4"/>
              </a:buBlip>
              <a:defRPr/>
            </a:pPr>
            <a:r>
              <a:rPr lang="en-US" sz="2400" dirty="0">
                <a:solidFill>
                  <a:srgbClr val="000000"/>
                </a:solidFill>
                <a:latin typeface="Calibri"/>
              </a:rPr>
              <a:t>Members with personal knowledge of the you may voice positive comments</a:t>
            </a:r>
          </a:p>
          <a:p>
            <a:pPr marL="914400" lvl="1" indent="-396875" defTabSz="914363">
              <a:lnSpc>
                <a:spcPct val="90000"/>
              </a:lnSpc>
              <a:spcBef>
                <a:spcPct val="20000"/>
              </a:spcBef>
              <a:buClr>
                <a:srgbClr val="000000"/>
              </a:buClr>
              <a:buFontTx/>
              <a:buBlip>
                <a:blip r:embed="rId4"/>
              </a:buBlip>
              <a:defRPr/>
            </a:pPr>
            <a:r>
              <a:rPr lang="en-US" sz="2400" dirty="0">
                <a:solidFill>
                  <a:srgbClr val="000000"/>
                </a:solidFill>
                <a:latin typeface="Calibri"/>
              </a:rPr>
              <a:t>No negative information is ever permitted, unless it is documented in the record!</a:t>
            </a:r>
          </a:p>
          <a:p>
            <a:pPr marL="914400" lvl="1" indent="-396875" defTabSz="914363">
              <a:lnSpc>
                <a:spcPct val="90000"/>
              </a:lnSpc>
              <a:spcBef>
                <a:spcPct val="20000"/>
              </a:spcBef>
              <a:buClr>
                <a:srgbClr val="000000"/>
              </a:buClr>
              <a:buFontTx/>
              <a:buBlip>
                <a:blip r:embed="rId4"/>
              </a:buBlip>
              <a:defRPr/>
            </a:pPr>
            <a:r>
              <a:rPr lang="en-US" sz="2400" dirty="0">
                <a:solidFill>
                  <a:srgbClr val="000000"/>
                </a:solidFill>
                <a:latin typeface="Calibri"/>
              </a:rPr>
              <a:t>Usually 1-2 minutes per record</a:t>
            </a:r>
            <a:endParaRPr lang="en-US" sz="2400" i="1" dirty="0">
              <a:solidFill>
                <a:srgbClr val="000000"/>
              </a:solidFill>
              <a:latin typeface="Calibri"/>
            </a:endParaRPr>
          </a:p>
          <a:p>
            <a:endParaRPr lang="en-US" dirty="0"/>
          </a:p>
        </p:txBody>
      </p:sp>
      <p:sp>
        <p:nvSpPr>
          <p:cNvPr id="2" name="Title 1"/>
          <p:cNvSpPr>
            <a:spLocks noGrp="1"/>
          </p:cNvSpPr>
          <p:nvPr>
            <p:ph type="title"/>
          </p:nvPr>
        </p:nvSpPr>
        <p:spPr/>
        <p:txBody>
          <a:bodyPr/>
          <a:lstStyle/>
          <a:p>
            <a:pPr defTabSz="914363" eaLnBrk="1" fontAlgn="auto" hangingPunct="1">
              <a:spcAft>
                <a:spcPts val="0"/>
              </a:spcAft>
              <a:defRPr/>
            </a:pPr>
            <a:r>
              <a:rPr sz="4000" b="0" dirty="0"/>
              <a:t>In the Tank</a:t>
            </a:r>
          </a:p>
        </p:txBody>
      </p:sp>
      <p:pic>
        <p:nvPicPr>
          <p:cNvPr id="6" name="Picture 4"/>
          <p:cNvPicPr>
            <a:picLocks noChangeAspect="1" noChangeArrowheads="1"/>
          </p:cNvPicPr>
          <p:nvPr/>
        </p:nvPicPr>
        <p:blipFill>
          <a:blip r:embed="rId5" cstate="screen"/>
          <a:srcRect/>
          <a:stretch>
            <a:fillRect/>
          </a:stretch>
        </p:blipFill>
        <p:spPr>
          <a:xfrm>
            <a:off x="6972891" y="5397281"/>
            <a:ext cx="1936159" cy="121963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p:cNvSpPr txBox="1"/>
          <p:nvPr/>
        </p:nvSpPr>
        <p:spPr>
          <a:xfrm>
            <a:off x="7635874" y="4970849"/>
            <a:ext cx="1447800" cy="276999"/>
          </a:xfrm>
          <a:prstGeom prst="rect">
            <a:avLst/>
          </a:prstGeom>
          <a:solidFill>
            <a:schemeClr val="bg1"/>
          </a:solidFill>
        </p:spPr>
        <p:txBody>
          <a:bodyPr wrap="square" rtlCol="0">
            <a:spAutoFit/>
          </a:bodyPr>
          <a:lstStyle/>
          <a:p>
            <a:pPr algn="ctr" fontAlgn="base">
              <a:spcBef>
                <a:spcPct val="0"/>
              </a:spcBef>
              <a:spcAft>
                <a:spcPct val="0"/>
              </a:spcAft>
            </a:pPr>
            <a:r>
              <a:rPr lang="en-US" sz="1200" b="1" dirty="0">
                <a:solidFill>
                  <a:srgbClr val="FF0000"/>
                </a:solidFill>
                <a:latin typeface="Arial" pitchFamily="34" charset="0"/>
              </a:rPr>
              <a:t>Not a real board</a:t>
            </a:r>
          </a:p>
        </p:txBody>
      </p:sp>
    </p:spTree>
    <p:extLst>
      <p:ext uri="{BB962C8B-B14F-4D97-AF65-F5344CB8AC3E}">
        <p14:creationId xmlns:p14="http://schemas.microsoft.com/office/powerpoint/2010/main" val="3728126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Box 340"/>
          <p:cNvSpPr txBox="1">
            <a:spLocks/>
          </p:cNvSpPr>
          <p:nvPr/>
        </p:nvSpPr>
        <p:spPr bwMode="auto">
          <a:xfrm>
            <a:off x="0" y="1676400"/>
            <a:ext cx="32766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 NAME</a:t>
            </a:r>
          </a:p>
        </p:txBody>
      </p:sp>
      <p:sp>
        <p:nvSpPr>
          <p:cNvPr id="93187" name="TextBox 411"/>
          <p:cNvSpPr txBox="1">
            <a:spLocks/>
          </p:cNvSpPr>
          <p:nvPr/>
        </p:nvSpPr>
        <p:spPr bwMode="auto">
          <a:xfrm>
            <a:off x="0" y="2057400"/>
            <a:ext cx="11430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SSN</a:t>
            </a:r>
          </a:p>
        </p:txBody>
      </p:sp>
      <p:sp>
        <p:nvSpPr>
          <p:cNvPr id="93188" name="TextBox 416"/>
          <p:cNvSpPr txBox="1">
            <a:spLocks/>
          </p:cNvSpPr>
          <p:nvPr/>
        </p:nvSpPr>
        <p:spPr bwMode="auto">
          <a:xfrm>
            <a:off x="2286000" y="2057400"/>
            <a:ext cx="11430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DESIGNATOR</a:t>
            </a:r>
          </a:p>
        </p:txBody>
      </p:sp>
      <p:sp>
        <p:nvSpPr>
          <p:cNvPr id="93189" name="TextBox 417"/>
          <p:cNvSpPr txBox="1">
            <a:spLocks/>
          </p:cNvSpPr>
          <p:nvPr/>
        </p:nvSpPr>
        <p:spPr bwMode="auto">
          <a:xfrm>
            <a:off x="3429000" y="2057400"/>
            <a:ext cx="11430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DATE OF BIRTH</a:t>
            </a:r>
          </a:p>
        </p:txBody>
      </p:sp>
      <p:sp>
        <p:nvSpPr>
          <p:cNvPr id="93190" name="TextBox 418"/>
          <p:cNvSpPr txBox="1">
            <a:spLocks/>
          </p:cNvSpPr>
          <p:nvPr/>
        </p:nvSpPr>
        <p:spPr bwMode="auto">
          <a:xfrm>
            <a:off x="4572000" y="2057400"/>
            <a:ext cx="11430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AGE</a:t>
            </a:r>
          </a:p>
        </p:txBody>
      </p:sp>
      <p:sp>
        <p:nvSpPr>
          <p:cNvPr id="93191" name="TextBox 419"/>
          <p:cNvSpPr txBox="1">
            <a:spLocks/>
          </p:cNvSpPr>
          <p:nvPr/>
        </p:nvSpPr>
        <p:spPr bwMode="auto">
          <a:xfrm>
            <a:off x="5715000" y="2057400"/>
            <a:ext cx="11430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PROF. SERV. DATE</a:t>
            </a:r>
          </a:p>
        </p:txBody>
      </p:sp>
      <p:sp>
        <p:nvSpPr>
          <p:cNvPr id="93192" name="TextBox 420"/>
          <p:cNvSpPr txBox="1">
            <a:spLocks/>
          </p:cNvSpPr>
          <p:nvPr/>
        </p:nvSpPr>
        <p:spPr bwMode="auto">
          <a:xfrm>
            <a:off x="6858000" y="2057400"/>
            <a:ext cx="21336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FOR BOARD USE</a:t>
            </a:r>
          </a:p>
        </p:txBody>
      </p:sp>
      <p:sp>
        <p:nvSpPr>
          <p:cNvPr id="93193" name="TextBox 421"/>
          <p:cNvSpPr txBox="1">
            <a:spLocks/>
          </p:cNvSpPr>
          <p:nvPr/>
        </p:nvSpPr>
        <p:spPr bwMode="auto">
          <a:xfrm>
            <a:off x="1143000" y="2057400"/>
            <a:ext cx="11430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FILE NO</a:t>
            </a:r>
          </a:p>
        </p:txBody>
      </p:sp>
      <p:sp>
        <p:nvSpPr>
          <p:cNvPr id="93194" name="TextBox 422"/>
          <p:cNvSpPr txBox="1">
            <a:spLocks/>
          </p:cNvSpPr>
          <p:nvPr/>
        </p:nvSpPr>
        <p:spPr bwMode="auto">
          <a:xfrm>
            <a:off x="0" y="2438400"/>
            <a:ext cx="11430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HIGHEST FLAG</a:t>
            </a:r>
          </a:p>
        </p:txBody>
      </p:sp>
      <p:sp>
        <p:nvSpPr>
          <p:cNvPr id="93195" name="TextBox 423"/>
          <p:cNvSpPr txBox="1">
            <a:spLocks/>
          </p:cNvSpPr>
          <p:nvPr/>
        </p:nvSpPr>
        <p:spPr bwMode="auto">
          <a:xfrm>
            <a:off x="2286000" y="2438400"/>
            <a:ext cx="11430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CDR</a:t>
            </a:r>
          </a:p>
        </p:txBody>
      </p:sp>
      <p:sp>
        <p:nvSpPr>
          <p:cNvPr id="93196" name="TextBox 424"/>
          <p:cNvSpPr txBox="1">
            <a:spLocks/>
          </p:cNvSpPr>
          <p:nvPr/>
        </p:nvSpPr>
        <p:spPr bwMode="auto">
          <a:xfrm>
            <a:off x="3429000" y="2438400"/>
            <a:ext cx="11430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LCDR</a:t>
            </a:r>
          </a:p>
        </p:txBody>
      </p:sp>
      <p:sp>
        <p:nvSpPr>
          <p:cNvPr id="93197" name="TextBox 425"/>
          <p:cNvSpPr txBox="1">
            <a:spLocks/>
          </p:cNvSpPr>
          <p:nvPr/>
        </p:nvSpPr>
        <p:spPr bwMode="auto">
          <a:xfrm>
            <a:off x="4572000" y="2438400"/>
            <a:ext cx="11430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LT</a:t>
            </a:r>
          </a:p>
        </p:txBody>
      </p:sp>
      <p:sp>
        <p:nvSpPr>
          <p:cNvPr id="93198" name="TextBox 426"/>
          <p:cNvSpPr txBox="1">
            <a:spLocks/>
          </p:cNvSpPr>
          <p:nvPr/>
        </p:nvSpPr>
        <p:spPr bwMode="auto">
          <a:xfrm>
            <a:off x="5715000" y="2438400"/>
            <a:ext cx="11430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LTJG</a:t>
            </a:r>
          </a:p>
        </p:txBody>
      </p:sp>
      <p:sp>
        <p:nvSpPr>
          <p:cNvPr id="93199" name="TextBox 427"/>
          <p:cNvSpPr txBox="1">
            <a:spLocks/>
          </p:cNvSpPr>
          <p:nvPr/>
        </p:nvSpPr>
        <p:spPr bwMode="auto">
          <a:xfrm>
            <a:off x="6858000" y="2438400"/>
            <a:ext cx="10668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ENS</a:t>
            </a:r>
          </a:p>
        </p:txBody>
      </p:sp>
      <p:sp>
        <p:nvSpPr>
          <p:cNvPr id="93200" name="TextBox 428"/>
          <p:cNvSpPr txBox="1">
            <a:spLocks/>
          </p:cNvSpPr>
          <p:nvPr/>
        </p:nvSpPr>
        <p:spPr bwMode="auto">
          <a:xfrm>
            <a:off x="1143000" y="2438400"/>
            <a:ext cx="11430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CAPT</a:t>
            </a:r>
          </a:p>
        </p:txBody>
      </p:sp>
      <p:sp>
        <p:nvSpPr>
          <p:cNvPr id="93201" name="TextBox 429"/>
          <p:cNvSpPr txBox="1">
            <a:spLocks/>
          </p:cNvSpPr>
          <p:nvPr/>
        </p:nvSpPr>
        <p:spPr bwMode="auto">
          <a:xfrm>
            <a:off x="7924800" y="2438400"/>
            <a:ext cx="10668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CWO</a:t>
            </a:r>
          </a:p>
        </p:txBody>
      </p:sp>
      <p:sp>
        <p:nvSpPr>
          <p:cNvPr id="93202" name="TextBox 430"/>
          <p:cNvSpPr txBox="1">
            <a:spLocks/>
          </p:cNvSpPr>
          <p:nvPr/>
        </p:nvSpPr>
        <p:spPr bwMode="auto">
          <a:xfrm>
            <a:off x="0" y="2819400"/>
            <a:ext cx="45720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PRESENT DUTY STATION</a:t>
            </a:r>
          </a:p>
        </p:txBody>
      </p:sp>
      <p:sp>
        <p:nvSpPr>
          <p:cNvPr id="93203" name="TextBox 431"/>
          <p:cNvSpPr txBox="1">
            <a:spLocks/>
          </p:cNvSpPr>
          <p:nvPr/>
        </p:nvSpPr>
        <p:spPr bwMode="auto">
          <a:xfrm>
            <a:off x="4572000" y="2819400"/>
            <a:ext cx="44196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PRESENT BILLET</a:t>
            </a:r>
          </a:p>
        </p:txBody>
      </p:sp>
      <p:sp>
        <p:nvSpPr>
          <p:cNvPr id="93204" name="TextBox 432"/>
          <p:cNvSpPr txBox="1">
            <a:spLocks/>
          </p:cNvSpPr>
          <p:nvPr/>
        </p:nvSpPr>
        <p:spPr bwMode="auto">
          <a:xfrm>
            <a:off x="0" y="3276600"/>
            <a:ext cx="45720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EDUCATION</a:t>
            </a:r>
          </a:p>
        </p:txBody>
      </p:sp>
      <p:sp>
        <p:nvSpPr>
          <p:cNvPr id="93205" name="TextBox 433"/>
          <p:cNvSpPr txBox="1">
            <a:spLocks/>
          </p:cNvSpPr>
          <p:nvPr/>
        </p:nvSpPr>
        <p:spPr bwMode="auto">
          <a:xfrm>
            <a:off x="4572000" y="3276600"/>
            <a:ext cx="44196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SERVICE SCHOOLS ATTENDED</a:t>
            </a:r>
          </a:p>
        </p:txBody>
      </p:sp>
      <p:sp>
        <p:nvSpPr>
          <p:cNvPr id="93206" name="TextBox 434"/>
          <p:cNvSpPr txBox="1">
            <a:spLocks/>
          </p:cNvSpPr>
          <p:nvPr/>
        </p:nvSpPr>
        <p:spPr bwMode="auto">
          <a:xfrm>
            <a:off x="990600" y="3429000"/>
            <a:ext cx="9906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DATE/LEVEL</a:t>
            </a:r>
          </a:p>
        </p:txBody>
      </p:sp>
      <p:sp>
        <p:nvSpPr>
          <p:cNvPr id="93207" name="TextBox 435"/>
          <p:cNvSpPr txBox="1">
            <a:spLocks/>
          </p:cNvSpPr>
          <p:nvPr/>
        </p:nvSpPr>
        <p:spPr bwMode="auto">
          <a:xfrm>
            <a:off x="1981200" y="3429000"/>
            <a:ext cx="8382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MAJOR</a:t>
            </a:r>
          </a:p>
        </p:txBody>
      </p:sp>
      <p:sp>
        <p:nvSpPr>
          <p:cNvPr id="93208" name="TextBox 436"/>
          <p:cNvSpPr txBox="1">
            <a:spLocks/>
          </p:cNvSpPr>
          <p:nvPr/>
        </p:nvSpPr>
        <p:spPr bwMode="auto">
          <a:xfrm>
            <a:off x="2819400" y="3429000"/>
            <a:ext cx="8382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LANG. PROF.</a:t>
            </a:r>
          </a:p>
        </p:txBody>
      </p:sp>
      <p:sp>
        <p:nvSpPr>
          <p:cNvPr id="93209" name="TextBox 437"/>
          <p:cNvSpPr txBox="1">
            <a:spLocks/>
          </p:cNvSpPr>
          <p:nvPr/>
        </p:nvSpPr>
        <p:spPr bwMode="auto">
          <a:xfrm>
            <a:off x="3657600" y="3429000"/>
            <a:ext cx="9144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SUB-SPEC</a:t>
            </a:r>
          </a:p>
        </p:txBody>
      </p:sp>
      <p:sp>
        <p:nvSpPr>
          <p:cNvPr id="93210" name="TextBox 438"/>
          <p:cNvSpPr txBox="1">
            <a:spLocks/>
          </p:cNvSpPr>
          <p:nvPr/>
        </p:nvSpPr>
        <p:spPr bwMode="auto">
          <a:xfrm>
            <a:off x="0" y="3429000"/>
            <a:ext cx="9906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COLLEGE</a:t>
            </a:r>
          </a:p>
        </p:txBody>
      </p:sp>
      <p:sp>
        <p:nvSpPr>
          <p:cNvPr id="93211" name="TextBox 439"/>
          <p:cNvSpPr txBox="1">
            <a:spLocks/>
          </p:cNvSpPr>
          <p:nvPr/>
        </p:nvSpPr>
        <p:spPr bwMode="auto">
          <a:xfrm>
            <a:off x="4953000" y="4343400"/>
            <a:ext cx="40386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REMARKS</a:t>
            </a:r>
          </a:p>
        </p:txBody>
      </p:sp>
      <p:sp>
        <p:nvSpPr>
          <p:cNvPr id="93212" name="TextBox 440"/>
          <p:cNvSpPr txBox="1">
            <a:spLocks/>
          </p:cNvSpPr>
          <p:nvPr/>
        </p:nvSpPr>
        <p:spPr bwMode="auto">
          <a:xfrm>
            <a:off x="0" y="4343400"/>
            <a:ext cx="762000" cy="3048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ACTIVE DUTY</a:t>
            </a:r>
          </a:p>
          <a:p>
            <a:pPr algn="ctr"/>
            <a:r>
              <a:rPr lang="en-US" sz="800">
                <a:latin typeface="MS Reference Sans Serif" pitchFamily="34" charset="0"/>
              </a:rPr>
              <a:t>BASE DATE</a:t>
            </a:r>
          </a:p>
        </p:txBody>
      </p:sp>
      <p:sp>
        <p:nvSpPr>
          <p:cNvPr id="93213" name="TextBox 441"/>
          <p:cNvSpPr txBox="1">
            <a:spLocks/>
          </p:cNvSpPr>
          <p:nvPr/>
        </p:nvSpPr>
        <p:spPr bwMode="auto">
          <a:xfrm>
            <a:off x="762000" y="4343400"/>
            <a:ext cx="1295400" cy="3048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PREVIOUS MILITARY</a:t>
            </a:r>
          </a:p>
          <a:p>
            <a:pPr algn="ctr"/>
            <a:r>
              <a:rPr lang="en-US" sz="800">
                <a:latin typeface="MS Reference Sans Serif" pitchFamily="34" charset="0"/>
              </a:rPr>
              <a:t>SERVICE</a:t>
            </a:r>
          </a:p>
        </p:txBody>
      </p:sp>
      <p:sp>
        <p:nvSpPr>
          <p:cNvPr id="93214" name="TextBox 442"/>
          <p:cNvSpPr txBox="1">
            <a:spLocks/>
          </p:cNvSpPr>
          <p:nvPr/>
        </p:nvSpPr>
        <p:spPr bwMode="auto">
          <a:xfrm>
            <a:off x="2057400" y="4343400"/>
            <a:ext cx="762000" cy="304800"/>
          </a:xfrm>
          <a:prstGeom prst="rect">
            <a:avLst/>
          </a:prstGeom>
          <a:noFill/>
          <a:ln w="19050">
            <a:solidFill>
              <a:schemeClr val="tx1"/>
            </a:solidFill>
            <a:miter lim="800000"/>
            <a:headEnd/>
            <a:tailEnd/>
          </a:ln>
        </p:spPr>
        <p:txBody>
          <a:bodyPr lIns="0" tIns="0" rIns="0" bIns="0" anchor="ctr"/>
          <a:lstStyle/>
          <a:p>
            <a:pPr algn="ctr"/>
            <a:endParaRPr lang="en-US" sz="800">
              <a:latin typeface="MS Reference Sans Serif" pitchFamily="34" charset="0"/>
            </a:endParaRPr>
          </a:p>
          <a:p>
            <a:pPr algn="ctr"/>
            <a:r>
              <a:rPr lang="en-US" sz="800">
                <a:latin typeface="MS Reference Sans Serif" pitchFamily="34" charset="0"/>
              </a:rPr>
              <a:t>YEAR</a:t>
            </a:r>
          </a:p>
        </p:txBody>
      </p:sp>
      <p:sp>
        <p:nvSpPr>
          <p:cNvPr id="93215" name="TextBox 443"/>
          <p:cNvSpPr txBox="1">
            <a:spLocks/>
          </p:cNvSpPr>
          <p:nvPr/>
        </p:nvSpPr>
        <p:spPr bwMode="auto">
          <a:xfrm>
            <a:off x="2819400" y="4343400"/>
            <a:ext cx="838200" cy="304800"/>
          </a:xfrm>
          <a:prstGeom prst="rect">
            <a:avLst/>
          </a:prstGeom>
          <a:noFill/>
          <a:ln w="19050">
            <a:solidFill>
              <a:schemeClr val="tx1"/>
            </a:solidFill>
            <a:miter lim="800000"/>
            <a:headEnd/>
            <a:tailEnd/>
          </a:ln>
        </p:spPr>
        <p:txBody>
          <a:bodyPr lIns="0" tIns="0" rIns="0" bIns="0" anchor="ctr"/>
          <a:lstStyle/>
          <a:p>
            <a:pPr algn="ctr"/>
            <a:endParaRPr lang="en-US" sz="800">
              <a:latin typeface="MS Reference Sans Serif" pitchFamily="34" charset="0"/>
            </a:endParaRPr>
          </a:p>
          <a:p>
            <a:pPr algn="ctr"/>
            <a:r>
              <a:rPr lang="en-US" sz="800">
                <a:latin typeface="MS Reference Sans Serif" pitchFamily="34" charset="0"/>
              </a:rPr>
              <a:t>MONTHS</a:t>
            </a:r>
          </a:p>
        </p:txBody>
      </p:sp>
      <p:sp>
        <p:nvSpPr>
          <p:cNvPr id="93216" name="TextBox 444"/>
          <p:cNvSpPr txBox="1">
            <a:spLocks/>
          </p:cNvSpPr>
          <p:nvPr/>
        </p:nvSpPr>
        <p:spPr bwMode="auto">
          <a:xfrm>
            <a:off x="3657600" y="4343400"/>
            <a:ext cx="1295400" cy="304800"/>
          </a:xfrm>
          <a:prstGeom prst="rect">
            <a:avLst/>
          </a:prstGeom>
          <a:noFill/>
          <a:ln w="19050">
            <a:solidFill>
              <a:schemeClr val="tx1"/>
            </a:solidFill>
            <a:miter lim="800000"/>
            <a:headEnd/>
            <a:tailEnd/>
          </a:ln>
        </p:spPr>
        <p:txBody>
          <a:bodyPr lIns="0" tIns="0" rIns="0" bIns="0" anchor="ctr"/>
          <a:lstStyle/>
          <a:p>
            <a:r>
              <a:rPr lang="en-US" sz="800">
                <a:latin typeface="MS Reference Sans Serif" pitchFamily="34" charset="0"/>
              </a:rPr>
              <a:t>        HIGHEST</a:t>
            </a:r>
          </a:p>
          <a:p>
            <a:r>
              <a:rPr lang="en-US" sz="800">
                <a:latin typeface="MS Reference Sans Serif" pitchFamily="34" charset="0"/>
              </a:rPr>
              <a:t>        RATE/GRADE</a:t>
            </a:r>
          </a:p>
        </p:txBody>
      </p:sp>
      <p:sp>
        <p:nvSpPr>
          <p:cNvPr id="93217" name="TextBox 445"/>
          <p:cNvSpPr txBox="1">
            <a:spLocks/>
          </p:cNvSpPr>
          <p:nvPr/>
        </p:nvSpPr>
        <p:spPr bwMode="auto">
          <a:xfrm>
            <a:off x="2057400" y="4876800"/>
            <a:ext cx="28956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PERSONAL DECORATIONS</a:t>
            </a:r>
          </a:p>
        </p:txBody>
      </p:sp>
      <p:sp>
        <p:nvSpPr>
          <p:cNvPr id="93218" name="TextBox 446"/>
          <p:cNvSpPr txBox="1">
            <a:spLocks/>
          </p:cNvSpPr>
          <p:nvPr/>
        </p:nvSpPr>
        <p:spPr bwMode="auto">
          <a:xfrm>
            <a:off x="0" y="5867400"/>
            <a:ext cx="4953000" cy="152400"/>
          </a:xfrm>
          <a:prstGeom prst="rect">
            <a:avLst/>
          </a:prstGeom>
          <a:noFill/>
          <a:ln w="19050">
            <a:solidFill>
              <a:schemeClr val="tx1"/>
            </a:solidFill>
            <a:miter lim="800000"/>
            <a:headEnd/>
            <a:tailEnd/>
          </a:ln>
        </p:spPr>
        <p:txBody>
          <a:bodyPr lIns="0" tIns="0" rIns="0" bIns="0" anchor="ctr"/>
          <a:lstStyle/>
          <a:p>
            <a:pPr algn="ctr"/>
            <a:r>
              <a:rPr lang="en-US" sz="800">
                <a:latin typeface="MS Reference Sans Serif" pitchFamily="34" charset="0"/>
              </a:rPr>
              <a:t>SPECIAL QUALIFICATIONS</a:t>
            </a:r>
          </a:p>
        </p:txBody>
      </p:sp>
      <p:sp>
        <p:nvSpPr>
          <p:cNvPr id="93219" name="TextBox 447"/>
          <p:cNvSpPr txBox="1">
            <a:spLocks/>
          </p:cNvSpPr>
          <p:nvPr/>
        </p:nvSpPr>
        <p:spPr bwMode="auto">
          <a:xfrm>
            <a:off x="0" y="1828800"/>
            <a:ext cx="3276600" cy="228600"/>
          </a:xfrm>
          <a:prstGeom prst="rect">
            <a:avLst/>
          </a:prstGeom>
          <a:noFill/>
          <a:ln w="19050">
            <a:solidFill>
              <a:schemeClr val="tx1"/>
            </a:solidFill>
            <a:miter lim="800000"/>
            <a:headEnd/>
            <a:tailEnd/>
          </a:ln>
        </p:spPr>
        <p:txBody>
          <a:bodyPr lIns="0" tIns="0" rIns="0" bIns="0" anchor="ctr"/>
          <a:lstStyle/>
          <a:p>
            <a:r>
              <a:rPr lang="en-US" sz="800">
                <a:latin typeface="MS Reference Sans Serif" pitchFamily="34" charset="0"/>
              </a:rPr>
              <a:t>     </a:t>
            </a:r>
            <a:r>
              <a:rPr lang="en-US" sz="1000" b="1">
                <a:latin typeface="MS Reference Sans Serif" pitchFamily="34" charset="0"/>
              </a:rPr>
              <a:t>SAILOR IMA </a:t>
            </a:r>
            <a:r>
              <a:rPr lang="en-US" sz="900" b="1">
                <a:latin typeface="MS Reference Sans Serif" pitchFamily="34" charset="0"/>
              </a:rPr>
              <a:t>GOOD</a:t>
            </a:r>
            <a:endParaRPr lang="en-US" sz="900">
              <a:latin typeface="MS Reference Sans Serif" pitchFamily="34" charset="0"/>
            </a:endParaRPr>
          </a:p>
        </p:txBody>
      </p:sp>
      <p:sp>
        <p:nvSpPr>
          <p:cNvPr id="93220" name="TextBox 448"/>
          <p:cNvSpPr txBox="1">
            <a:spLocks/>
          </p:cNvSpPr>
          <p:nvPr/>
        </p:nvSpPr>
        <p:spPr bwMode="auto">
          <a:xfrm>
            <a:off x="3352800" y="1752600"/>
            <a:ext cx="838200" cy="228600"/>
          </a:xfrm>
          <a:prstGeom prst="rect">
            <a:avLst/>
          </a:prstGeom>
          <a:noFill/>
          <a:ln w="19050">
            <a:solidFill>
              <a:schemeClr val="bg1"/>
            </a:solidFill>
            <a:miter lim="800000"/>
            <a:headEnd/>
            <a:tailEnd/>
          </a:ln>
        </p:spPr>
        <p:txBody>
          <a:bodyPr lIns="0" tIns="0" rIns="0" bIns="0" anchor="ctr"/>
          <a:lstStyle/>
          <a:p>
            <a:pPr algn="ctr"/>
            <a:endParaRPr lang="en-US" sz="800">
              <a:latin typeface="MS Reference Sans Serif" pitchFamily="34" charset="0"/>
            </a:endParaRPr>
          </a:p>
          <a:p>
            <a:pPr algn="ctr"/>
            <a:r>
              <a:rPr lang="en-US" sz="900" b="1">
                <a:latin typeface="MS Reference Sans Serif" pitchFamily="34" charset="0"/>
              </a:rPr>
              <a:t>YG 96</a:t>
            </a:r>
          </a:p>
        </p:txBody>
      </p:sp>
      <p:sp>
        <p:nvSpPr>
          <p:cNvPr id="93221" name="TextBox 449"/>
          <p:cNvSpPr txBox="1">
            <a:spLocks/>
          </p:cNvSpPr>
          <p:nvPr/>
        </p:nvSpPr>
        <p:spPr bwMode="auto">
          <a:xfrm>
            <a:off x="0" y="2209800"/>
            <a:ext cx="1143000" cy="228600"/>
          </a:xfrm>
          <a:prstGeom prst="rect">
            <a:avLst/>
          </a:prstGeom>
          <a:noFill/>
          <a:ln w="19050">
            <a:solidFill>
              <a:schemeClr val="tx1"/>
            </a:solidFill>
            <a:miter lim="800000"/>
            <a:headEnd/>
            <a:tailEnd/>
          </a:ln>
        </p:spPr>
        <p:txBody>
          <a:bodyPr lIns="0" tIns="0" rIns="0" bIns="0" anchor="ctr" anchorCtr="1"/>
          <a:lstStyle/>
          <a:p>
            <a:r>
              <a:rPr lang="en-US" sz="900">
                <a:latin typeface="MS Reference Sans Serif" pitchFamily="34" charset="0"/>
              </a:rPr>
              <a:t> </a:t>
            </a:r>
            <a:r>
              <a:rPr lang="en-US" sz="900" b="1">
                <a:latin typeface="MS Reference Sans Serif" pitchFamily="34" charset="0"/>
              </a:rPr>
              <a:t>123-45-6789</a:t>
            </a:r>
            <a:endParaRPr lang="en-US" sz="900">
              <a:latin typeface="MS Reference Sans Serif" pitchFamily="34" charset="0"/>
            </a:endParaRPr>
          </a:p>
        </p:txBody>
      </p:sp>
      <p:sp>
        <p:nvSpPr>
          <p:cNvPr id="93222" name="TextBox 450"/>
          <p:cNvSpPr txBox="1">
            <a:spLocks/>
          </p:cNvSpPr>
          <p:nvPr/>
        </p:nvSpPr>
        <p:spPr bwMode="auto">
          <a:xfrm>
            <a:off x="1143000" y="2209800"/>
            <a:ext cx="1143000" cy="2286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endParaRPr lang="en-US" sz="1000">
              <a:latin typeface="MS Reference Sans Serif" pitchFamily="34" charset="0"/>
            </a:endParaRPr>
          </a:p>
        </p:txBody>
      </p:sp>
      <p:sp>
        <p:nvSpPr>
          <p:cNvPr id="93223" name="TextBox 451"/>
          <p:cNvSpPr txBox="1">
            <a:spLocks/>
          </p:cNvSpPr>
          <p:nvPr/>
        </p:nvSpPr>
        <p:spPr bwMode="auto">
          <a:xfrm>
            <a:off x="2286000" y="2209800"/>
            <a:ext cx="1143000" cy="228600"/>
          </a:xfrm>
          <a:prstGeom prst="rect">
            <a:avLst/>
          </a:prstGeom>
          <a:noFill/>
          <a:ln w="19050">
            <a:solidFill>
              <a:schemeClr val="tx1"/>
            </a:solidFill>
            <a:miter lim="800000"/>
            <a:headEnd/>
            <a:tailEnd/>
          </a:ln>
        </p:spPr>
        <p:txBody>
          <a:bodyPr lIns="0" tIns="0" rIns="0" bIns="0" anchor="ctr" anchorCtr="1"/>
          <a:lstStyle/>
          <a:p>
            <a:r>
              <a:rPr lang="en-US" sz="900">
                <a:latin typeface="MS Reference Sans Serif" pitchFamily="34" charset="0"/>
              </a:rPr>
              <a:t> </a:t>
            </a:r>
            <a:r>
              <a:rPr lang="en-US" sz="900" b="1">
                <a:latin typeface="MS Reference Sans Serif" pitchFamily="34" charset="0"/>
              </a:rPr>
              <a:t>2300</a:t>
            </a:r>
            <a:endParaRPr lang="en-US" sz="900">
              <a:latin typeface="MS Reference Sans Serif" pitchFamily="34" charset="0"/>
            </a:endParaRPr>
          </a:p>
        </p:txBody>
      </p:sp>
      <p:sp>
        <p:nvSpPr>
          <p:cNvPr id="93224" name="TextBox 452"/>
          <p:cNvSpPr txBox="1">
            <a:spLocks/>
          </p:cNvSpPr>
          <p:nvPr/>
        </p:nvSpPr>
        <p:spPr bwMode="auto">
          <a:xfrm>
            <a:off x="3429000" y="2209800"/>
            <a:ext cx="1143000" cy="228600"/>
          </a:xfrm>
          <a:prstGeom prst="rect">
            <a:avLst/>
          </a:prstGeom>
          <a:noFill/>
          <a:ln w="19050">
            <a:solidFill>
              <a:schemeClr val="tx1"/>
            </a:solidFill>
            <a:miter lim="800000"/>
            <a:headEnd/>
            <a:tailEnd/>
          </a:ln>
        </p:spPr>
        <p:txBody>
          <a:bodyPr lIns="0" tIns="0" rIns="0" bIns="0" anchor="ctr" anchorCtr="1"/>
          <a:lstStyle/>
          <a:p>
            <a:r>
              <a:rPr lang="en-US" sz="900">
                <a:latin typeface="MS Reference Sans Serif" pitchFamily="34" charset="0"/>
              </a:rPr>
              <a:t> </a:t>
            </a:r>
            <a:r>
              <a:rPr lang="en-US" sz="900" b="1">
                <a:latin typeface="MS Reference Sans Serif" pitchFamily="34" charset="0"/>
              </a:rPr>
              <a:t>700707</a:t>
            </a:r>
            <a:endParaRPr lang="en-US" sz="900">
              <a:latin typeface="MS Reference Sans Serif" pitchFamily="34" charset="0"/>
            </a:endParaRPr>
          </a:p>
        </p:txBody>
      </p:sp>
      <p:sp>
        <p:nvSpPr>
          <p:cNvPr id="93225" name="TextBox 453"/>
          <p:cNvSpPr txBox="1">
            <a:spLocks/>
          </p:cNvSpPr>
          <p:nvPr/>
        </p:nvSpPr>
        <p:spPr bwMode="auto">
          <a:xfrm>
            <a:off x="4572000" y="2209800"/>
            <a:ext cx="1143000" cy="2286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r>
              <a:rPr lang="en-US" sz="1000" b="1">
                <a:latin typeface="MS Reference Sans Serif" pitchFamily="34" charset="0"/>
              </a:rPr>
              <a:t>40</a:t>
            </a:r>
            <a:endParaRPr lang="en-US" sz="1000">
              <a:latin typeface="MS Reference Sans Serif" pitchFamily="34" charset="0"/>
            </a:endParaRPr>
          </a:p>
        </p:txBody>
      </p:sp>
      <p:sp>
        <p:nvSpPr>
          <p:cNvPr id="93226" name="TextBox 454"/>
          <p:cNvSpPr txBox="1">
            <a:spLocks/>
          </p:cNvSpPr>
          <p:nvPr/>
        </p:nvSpPr>
        <p:spPr bwMode="auto">
          <a:xfrm>
            <a:off x="5715000" y="2209800"/>
            <a:ext cx="1143000" cy="2286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endParaRPr lang="en-US" sz="1000">
              <a:latin typeface="MS Reference Sans Serif" pitchFamily="34" charset="0"/>
            </a:endParaRPr>
          </a:p>
        </p:txBody>
      </p:sp>
      <p:sp>
        <p:nvSpPr>
          <p:cNvPr id="93227" name="TextBox 455"/>
          <p:cNvSpPr txBox="1">
            <a:spLocks/>
          </p:cNvSpPr>
          <p:nvPr/>
        </p:nvSpPr>
        <p:spPr bwMode="auto">
          <a:xfrm>
            <a:off x="6858000" y="2209800"/>
            <a:ext cx="2133600" cy="2286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endParaRPr lang="en-US" sz="1000">
              <a:latin typeface="MS Reference Sans Serif" pitchFamily="34" charset="0"/>
            </a:endParaRPr>
          </a:p>
        </p:txBody>
      </p:sp>
      <p:sp>
        <p:nvSpPr>
          <p:cNvPr id="93228" name="TextBox 456"/>
          <p:cNvSpPr txBox="1">
            <a:spLocks/>
          </p:cNvSpPr>
          <p:nvPr/>
        </p:nvSpPr>
        <p:spPr bwMode="auto">
          <a:xfrm>
            <a:off x="0" y="2590800"/>
            <a:ext cx="1143000" cy="2286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endParaRPr lang="en-US" sz="1000">
              <a:latin typeface="MS Reference Sans Serif" pitchFamily="34" charset="0"/>
            </a:endParaRPr>
          </a:p>
        </p:txBody>
      </p:sp>
      <p:sp>
        <p:nvSpPr>
          <p:cNvPr id="93229" name="TextBox 457"/>
          <p:cNvSpPr txBox="1">
            <a:spLocks/>
          </p:cNvSpPr>
          <p:nvPr/>
        </p:nvSpPr>
        <p:spPr bwMode="auto">
          <a:xfrm>
            <a:off x="1143000" y="2590800"/>
            <a:ext cx="1143000" cy="2286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endParaRPr lang="en-US" sz="1000">
              <a:latin typeface="MS Reference Sans Serif" pitchFamily="34" charset="0"/>
            </a:endParaRPr>
          </a:p>
        </p:txBody>
      </p:sp>
      <p:sp>
        <p:nvSpPr>
          <p:cNvPr id="93230" name="TextBox 458"/>
          <p:cNvSpPr txBox="1">
            <a:spLocks/>
          </p:cNvSpPr>
          <p:nvPr/>
        </p:nvSpPr>
        <p:spPr bwMode="auto">
          <a:xfrm>
            <a:off x="2286000" y="2590800"/>
            <a:ext cx="1143000" cy="228600"/>
          </a:xfrm>
          <a:prstGeom prst="rect">
            <a:avLst/>
          </a:prstGeom>
          <a:noFill/>
          <a:ln w="19050">
            <a:solidFill>
              <a:schemeClr val="tx1"/>
            </a:solidFill>
            <a:miter lim="800000"/>
            <a:headEnd/>
            <a:tailEnd/>
          </a:ln>
        </p:spPr>
        <p:txBody>
          <a:bodyPr lIns="0" tIns="0" rIns="0" bIns="0" anchor="ctr" anchorCtr="1"/>
          <a:lstStyle/>
          <a:p>
            <a:r>
              <a:rPr lang="en-US" sz="900">
                <a:latin typeface="MS Reference Sans Serif" pitchFamily="34" charset="0"/>
              </a:rPr>
              <a:t> </a:t>
            </a:r>
            <a:r>
              <a:rPr lang="en-US" sz="900" b="1">
                <a:latin typeface="MS Reference Sans Serif" pitchFamily="34" charset="0"/>
              </a:rPr>
              <a:t>110601</a:t>
            </a:r>
            <a:endParaRPr lang="en-US" sz="900">
              <a:latin typeface="MS Reference Sans Serif" pitchFamily="34" charset="0"/>
            </a:endParaRPr>
          </a:p>
        </p:txBody>
      </p:sp>
      <p:sp>
        <p:nvSpPr>
          <p:cNvPr id="93231" name="TextBox 459"/>
          <p:cNvSpPr txBox="1">
            <a:spLocks/>
          </p:cNvSpPr>
          <p:nvPr/>
        </p:nvSpPr>
        <p:spPr bwMode="auto">
          <a:xfrm>
            <a:off x="3429000" y="2590800"/>
            <a:ext cx="1143000" cy="228600"/>
          </a:xfrm>
          <a:prstGeom prst="rect">
            <a:avLst/>
          </a:prstGeom>
          <a:noFill/>
          <a:ln w="19050">
            <a:solidFill>
              <a:schemeClr val="tx1"/>
            </a:solidFill>
            <a:miter lim="800000"/>
            <a:headEnd/>
            <a:tailEnd/>
          </a:ln>
        </p:spPr>
        <p:txBody>
          <a:bodyPr lIns="0" tIns="0" rIns="0" bIns="0" anchor="ctr" anchorCtr="1"/>
          <a:lstStyle/>
          <a:p>
            <a:r>
              <a:rPr lang="en-US" sz="900">
                <a:latin typeface="MS Reference Sans Serif" pitchFamily="34" charset="0"/>
              </a:rPr>
              <a:t> </a:t>
            </a:r>
            <a:r>
              <a:rPr lang="en-US" sz="900" b="1">
                <a:latin typeface="MS Reference Sans Serif" pitchFamily="34" charset="0"/>
              </a:rPr>
              <a:t>070201</a:t>
            </a:r>
            <a:endParaRPr lang="en-US" sz="900">
              <a:latin typeface="MS Reference Sans Serif" pitchFamily="34" charset="0"/>
            </a:endParaRPr>
          </a:p>
        </p:txBody>
      </p:sp>
      <p:sp>
        <p:nvSpPr>
          <p:cNvPr id="93232" name="TextBox 460"/>
          <p:cNvSpPr txBox="1">
            <a:spLocks/>
          </p:cNvSpPr>
          <p:nvPr/>
        </p:nvSpPr>
        <p:spPr bwMode="auto">
          <a:xfrm>
            <a:off x="4572000" y="2590800"/>
            <a:ext cx="1143000" cy="228600"/>
          </a:xfrm>
          <a:prstGeom prst="rect">
            <a:avLst/>
          </a:prstGeom>
          <a:noFill/>
          <a:ln w="19050">
            <a:solidFill>
              <a:schemeClr val="tx1"/>
            </a:solidFill>
            <a:miter lim="800000"/>
            <a:headEnd/>
            <a:tailEnd/>
          </a:ln>
        </p:spPr>
        <p:txBody>
          <a:bodyPr lIns="0" tIns="0" rIns="0" bIns="0" anchor="ctr" anchorCtr="1"/>
          <a:lstStyle/>
          <a:p>
            <a:r>
              <a:rPr lang="en-US" sz="900">
                <a:latin typeface="MS Reference Sans Serif" pitchFamily="34" charset="0"/>
              </a:rPr>
              <a:t> </a:t>
            </a:r>
            <a:r>
              <a:rPr lang="en-US" sz="900" b="1">
                <a:latin typeface="MS Reference Sans Serif" pitchFamily="34" charset="0"/>
              </a:rPr>
              <a:t>000601</a:t>
            </a:r>
            <a:endParaRPr lang="en-US" sz="900">
              <a:latin typeface="MS Reference Sans Serif" pitchFamily="34" charset="0"/>
            </a:endParaRPr>
          </a:p>
        </p:txBody>
      </p:sp>
      <p:sp>
        <p:nvSpPr>
          <p:cNvPr id="93233" name="TextBox 462"/>
          <p:cNvSpPr txBox="1">
            <a:spLocks/>
          </p:cNvSpPr>
          <p:nvPr/>
        </p:nvSpPr>
        <p:spPr bwMode="auto">
          <a:xfrm>
            <a:off x="6858000" y="2590800"/>
            <a:ext cx="1066800" cy="2286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endParaRPr lang="en-US" sz="1000">
              <a:latin typeface="MS Reference Sans Serif" pitchFamily="34" charset="0"/>
            </a:endParaRPr>
          </a:p>
        </p:txBody>
      </p:sp>
      <p:sp>
        <p:nvSpPr>
          <p:cNvPr id="93234" name="TextBox 463"/>
          <p:cNvSpPr txBox="1">
            <a:spLocks/>
          </p:cNvSpPr>
          <p:nvPr/>
        </p:nvSpPr>
        <p:spPr bwMode="auto">
          <a:xfrm>
            <a:off x="7924800" y="2590800"/>
            <a:ext cx="1066800" cy="2286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endParaRPr lang="en-US" sz="1000">
              <a:latin typeface="MS Reference Sans Serif" pitchFamily="34" charset="0"/>
            </a:endParaRPr>
          </a:p>
        </p:txBody>
      </p:sp>
      <p:sp>
        <p:nvSpPr>
          <p:cNvPr id="93235" name="TextBox 464"/>
          <p:cNvSpPr txBox="1">
            <a:spLocks/>
          </p:cNvSpPr>
          <p:nvPr/>
        </p:nvSpPr>
        <p:spPr bwMode="auto">
          <a:xfrm>
            <a:off x="5715000" y="2590800"/>
            <a:ext cx="1143000" cy="228600"/>
          </a:xfrm>
          <a:prstGeom prst="rect">
            <a:avLst/>
          </a:prstGeom>
          <a:noFill/>
          <a:ln w="19050">
            <a:solidFill>
              <a:schemeClr val="tx1"/>
            </a:solidFill>
            <a:miter lim="800000"/>
            <a:headEnd/>
            <a:tailEnd/>
          </a:ln>
        </p:spPr>
        <p:txBody>
          <a:bodyPr lIns="0" tIns="0" rIns="0" bIns="0" anchor="ctr" anchorCtr="1"/>
          <a:lstStyle/>
          <a:p>
            <a:r>
              <a:rPr lang="en-US" sz="900">
                <a:latin typeface="MS Reference Sans Serif" pitchFamily="34" charset="0"/>
              </a:rPr>
              <a:t> </a:t>
            </a:r>
            <a:r>
              <a:rPr lang="en-US" sz="900" b="1">
                <a:latin typeface="MS Reference Sans Serif" pitchFamily="34" charset="0"/>
              </a:rPr>
              <a:t>980508</a:t>
            </a:r>
            <a:endParaRPr lang="en-US" sz="900">
              <a:latin typeface="MS Reference Sans Serif" pitchFamily="34" charset="0"/>
            </a:endParaRPr>
          </a:p>
        </p:txBody>
      </p:sp>
      <p:sp>
        <p:nvSpPr>
          <p:cNvPr id="93236" name="TextBox 465"/>
          <p:cNvSpPr txBox="1">
            <a:spLocks/>
          </p:cNvSpPr>
          <p:nvPr/>
        </p:nvSpPr>
        <p:spPr bwMode="auto">
          <a:xfrm>
            <a:off x="0" y="2971800"/>
            <a:ext cx="4572000" cy="304800"/>
          </a:xfrm>
          <a:prstGeom prst="rect">
            <a:avLst/>
          </a:prstGeom>
          <a:noFill/>
          <a:ln w="19050">
            <a:solidFill>
              <a:schemeClr val="tx1"/>
            </a:solidFill>
            <a:miter lim="800000"/>
            <a:headEnd/>
            <a:tailEnd/>
          </a:ln>
        </p:spPr>
        <p:txBody>
          <a:bodyPr lIns="0" tIns="0" rIns="0" bIns="0" anchor="ctr"/>
          <a:lstStyle/>
          <a:p>
            <a:r>
              <a:rPr lang="en-US" sz="1000" b="1">
                <a:latin typeface="MS Reference Sans Serif" pitchFamily="34" charset="0"/>
              </a:rPr>
              <a:t>             </a:t>
            </a:r>
            <a:r>
              <a:rPr lang="en-US" sz="900" b="1">
                <a:latin typeface="MS Reference Sans Serif" pitchFamily="34" charset="0"/>
              </a:rPr>
              <a:t>NBHCL NSA C IT</a:t>
            </a:r>
            <a:endParaRPr lang="en-US" sz="900">
              <a:latin typeface="MS Reference Sans Serif" pitchFamily="34" charset="0"/>
            </a:endParaRPr>
          </a:p>
        </p:txBody>
      </p:sp>
      <p:sp>
        <p:nvSpPr>
          <p:cNvPr id="93237" name="TextBox 466"/>
          <p:cNvSpPr txBox="1">
            <a:spLocks/>
          </p:cNvSpPr>
          <p:nvPr/>
        </p:nvSpPr>
        <p:spPr bwMode="auto">
          <a:xfrm>
            <a:off x="4572000" y="2971800"/>
            <a:ext cx="4419600" cy="304800"/>
          </a:xfrm>
          <a:prstGeom prst="rect">
            <a:avLst/>
          </a:prstGeom>
          <a:noFill/>
          <a:ln w="19050">
            <a:solidFill>
              <a:schemeClr val="tx1"/>
            </a:solidFill>
            <a:miter lim="800000"/>
            <a:headEnd/>
            <a:tailEnd/>
          </a:ln>
        </p:spPr>
        <p:txBody>
          <a:bodyPr lIns="0" tIns="0" rIns="0" bIns="0" anchor="ctr"/>
          <a:lstStyle/>
          <a:p>
            <a:r>
              <a:rPr lang="en-US" sz="1000" b="1">
                <a:latin typeface="MS Reference Sans Serif" pitchFamily="34" charset="0"/>
              </a:rPr>
              <a:t>             </a:t>
            </a:r>
            <a:r>
              <a:rPr lang="en-US" sz="900" b="1">
                <a:latin typeface="MS Reference Sans Serif" pitchFamily="34" charset="0"/>
              </a:rPr>
              <a:t>HS BR CL DIR/</a:t>
            </a:r>
            <a:endParaRPr lang="en-US" sz="900">
              <a:latin typeface="MS Reference Sans Serif" pitchFamily="34" charset="0"/>
            </a:endParaRPr>
          </a:p>
        </p:txBody>
      </p:sp>
      <p:sp>
        <p:nvSpPr>
          <p:cNvPr id="93238" name="TextBox 467"/>
          <p:cNvSpPr txBox="1">
            <a:spLocks/>
          </p:cNvSpPr>
          <p:nvPr/>
        </p:nvSpPr>
        <p:spPr bwMode="auto">
          <a:xfrm>
            <a:off x="990600" y="3581400"/>
            <a:ext cx="990600" cy="762000"/>
          </a:xfrm>
          <a:prstGeom prst="rect">
            <a:avLst/>
          </a:prstGeom>
          <a:noFill/>
          <a:ln w="19050">
            <a:solidFill>
              <a:schemeClr val="tx1"/>
            </a:solidFill>
            <a:miter lim="800000"/>
            <a:headEnd/>
            <a:tailEnd/>
          </a:ln>
        </p:spPr>
        <p:txBody>
          <a:bodyPr lIns="0" tIns="0" rIns="0" bIns="0"/>
          <a:lstStyle/>
          <a:p>
            <a:pPr algn="ctr"/>
            <a:endParaRPr lang="en-US" sz="900">
              <a:latin typeface="MS Reference Sans Serif" pitchFamily="34" charset="0"/>
            </a:endParaRPr>
          </a:p>
          <a:p>
            <a:r>
              <a:rPr lang="en-US" sz="900" b="1">
                <a:latin typeface="MS Reference Sans Serif" pitchFamily="34" charset="0"/>
              </a:rPr>
              <a:t>  97 DOCTOR</a:t>
            </a:r>
          </a:p>
          <a:p>
            <a:r>
              <a:rPr lang="en-US" sz="900" b="1">
                <a:latin typeface="MS Reference Sans Serif" pitchFamily="34" charset="0"/>
              </a:rPr>
              <a:t>  97 MASTER</a:t>
            </a:r>
          </a:p>
          <a:p>
            <a:r>
              <a:rPr lang="en-US" sz="900" b="1">
                <a:latin typeface="MS Reference Sans Serif" pitchFamily="34" charset="0"/>
              </a:rPr>
              <a:t>  91 BACH/1 PR</a:t>
            </a:r>
          </a:p>
        </p:txBody>
      </p:sp>
      <p:sp>
        <p:nvSpPr>
          <p:cNvPr id="93239" name="TextBox 468"/>
          <p:cNvSpPr txBox="1">
            <a:spLocks/>
          </p:cNvSpPr>
          <p:nvPr/>
        </p:nvSpPr>
        <p:spPr bwMode="auto">
          <a:xfrm>
            <a:off x="1981200" y="3581400"/>
            <a:ext cx="838200" cy="762000"/>
          </a:xfrm>
          <a:prstGeom prst="rect">
            <a:avLst/>
          </a:prstGeom>
          <a:noFill/>
          <a:ln w="19050">
            <a:solidFill>
              <a:schemeClr val="tx1"/>
            </a:solidFill>
            <a:miter lim="800000"/>
            <a:headEnd/>
            <a:tailEnd/>
          </a:ln>
        </p:spPr>
        <p:txBody>
          <a:bodyPr lIns="0" tIns="0" rIns="0" bIns="0"/>
          <a:lstStyle/>
          <a:p>
            <a:pPr algn="ctr"/>
            <a:endParaRPr lang="en-US" sz="900">
              <a:latin typeface="MS Reference Sans Serif" pitchFamily="34" charset="0"/>
            </a:endParaRPr>
          </a:p>
          <a:p>
            <a:r>
              <a:rPr lang="en-US" sz="900" b="1">
                <a:latin typeface="MS Reference Sans Serif" pitchFamily="34" charset="0"/>
              </a:rPr>
              <a:t>  LAW</a:t>
            </a:r>
          </a:p>
          <a:p>
            <a:r>
              <a:rPr lang="en-US" sz="900" b="1">
                <a:latin typeface="MS Reference Sans Serif" pitchFamily="34" charset="0"/>
              </a:rPr>
              <a:t>  BUS ADM</a:t>
            </a:r>
          </a:p>
          <a:p>
            <a:r>
              <a:rPr lang="en-US" sz="900" b="1">
                <a:latin typeface="MS Reference Sans Serif" pitchFamily="34" charset="0"/>
              </a:rPr>
              <a:t>  POL SCI</a:t>
            </a:r>
          </a:p>
        </p:txBody>
      </p:sp>
      <p:sp>
        <p:nvSpPr>
          <p:cNvPr id="93240" name="TextBox 469"/>
          <p:cNvSpPr txBox="1">
            <a:spLocks/>
          </p:cNvSpPr>
          <p:nvPr/>
        </p:nvSpPr>
        <p:spPr bwMode="auto">
          <a:xfrm>
            <a:off x="2819400" y="3581400"/>
            <a:ext cx="838200" cy="762000"/>
          </a:xfrm>
          <a:prstGeom prst="rect">
            <a:avLst/>
          </a:prstGeom>
          <a:noFill/>
          <a:ln w="19050">
            <a:solidFill>
              <a:schemeClr val="tx1"/>
            </a:solidFill>
            <a:miter lim="800000"/>
            <a:headEnd/>
            <a:tailEnd/>
          </a:ln>
        </p:spPr>
        <p:txBody>
          <a:bodyPr lIns="0" tIns="0" rIns="0" bIns="0"/>
          <a:lstStyle/>
          <a:p>
            <a:pPr algn="ctr"/>
            <a:endParaRPr lang="en-US" sz="900">
              <a:latin typeface="MS Reference Sans Serif" pitchFamily="34" charset="0"/>
            </a:endParaRPr>
          </a:p>
          <a:p>
            <a:pPr algn="ctr"/>
            <a:r>
              <a:rPr lang="en-US" sz="900" b="1">
                <a:latin typeface="MS Reference Sans Serif" pitchFamily="34" charset="0"/>
              </a:rPr>
              <a:t>SPA    2626</a:t>
            </a:r>
          </a:p>
        </p:txBody>
      </p:sp>
      <p:sp>
        <p:nvSpPr>
          <p:cNvPr id="93241" name="TextBox 470"/>
          <p:cNvSpPr txBox="1">
            <a:spLocks/>
          </p:cNvSpPr>
          <p:nvPr/>
        </p:nvSpPr>
        <p:spPr bwMode="auto">
          <a:xfrm>
            <a:off x="3657600" y="3581400"/>
            <a:ext cx="914400" cy="762000"/>
          </a:xfrm>
          <a:prstGeom prst="rect">
            <a:avLst/>
          </a:prstGeom>
          <a:noFill/>
          <a:ln w="19050">
            <a:solidFill>
              <a:schemeClr val="tx1"/>
            </a:solidFill>
            <a:miter lim="800000"/>
            <a:headEnd/>
            <a:tailEnd/>
          </a:ln>
        </p:spPr>
        <p:txBody>
          <a:bodyPr lIns="0" tIns="0" rIns="0" bIns="0"/>
          <a:lstStyle/>
          <a:p>
            <a:pPr algn="ctr"/>
            <a:endParaRPr lang="en-US" sz="900">
              <a:latin typeface="MS Reference Sans Serif" pitchFamily="34" charset="0"/>
            </a:endParaRPr>
          </a:p>
          <a:p>
            <a:pPr algn="ctr"/>
            <a:r>
              <a:rPr lang="en-US" sz="900" b="1">
                <a:latin typeface="MS Reference Sans Serif" pitchFamily="34" charset="0"/>
              </a:rPr>
              <a:t>1800P</a:t>
            </a:r>
          </a:p>
        </p:txBody>
      </p:sp>
      <p:sp>
        <p:nvSpPr>
          <p:cNvPr id="93242" name="TextBox 471"/>
          <p:cNvSpPr txBox="1">
            <a:spLocks/>
          </p:cNvSpPr>
          <p:nvPr/>
        </p:nvSpPr>
        <p:spPr bwMode="auto">
          <a:xfrm>
            <a:off x="0" y="3581400"/>
            <a:ext cx="990600" cy="762000"/>
          </a:xfrm>
          <a:prstGeom prst="rect">
            <a:avLst/>
          </a:prstGeom>
          <a:noFill/>
          <a:ln w="19050">
            <a:solidFill>
              <a:schemeClr val="tx1"/>
            </a:solidFill>
            <a:miter lim="800000"/>
            <a:headEnd/>
            <a:tailEnd/>
          </a:ln>
        </p:spPr>
        <p:txBody>
          <a:bodyPr lIns="0" tIns="0" rIns="0" bIns="0"/>
          <a:lstStyle/>
          <a:p>
            <a:pPr algn="ctr"/>
            <a:endParaRPr lang="en-US" sz="900">
              <a:latin typeface="MS Reference Sans Serif" pitchFamily="34" charset="0"/>
            </a:endParaRPr>
          </a:p>
          <a:p>
            <a:r>
              <a:rPr lang="en-US" sz="900" b="1">
                <a:latin typeface="MS Reference Sans Serif" pitchFamily="34" charset="0"/>
              </a:rPr>
              <a:t>  ALBANY LAW</a:t>
            </a:r>
          </a:p>
          <a:p>
            <a:r>
              <a:rPr lang="en-US" sz="900" b="1">
                <a:latin typeface="MS Reference Sans Serif" pitchFamily="34" charset="0"/>
              </a:rPr>
              <a:t>  UNION C NY</a:t>
            </a:r>
          </a:p>
          <a:p>
            <a:r>
              <a:rPr lang="en-US" sz="900" b="1">
                <a:latin typeface="MS Reference Sans Serif" pitchFamily="34" charset="0"/>
              </a:rPr>
              <a:t>  WASHGTN MO</a:t>
            </a:r>
          </a:p>
        </p:txBody>
      </p:sp>
      <p:sp>
        <p:nvSpPr>
          <p:cNvPr id="93243" name="TextBox 472"/>
          <p:cNvSpPr txBox="1">
            <a:spLocks/>
          </p:cNvSpPr>
          <p:nvPr/>
        </p:nvSpPr>
        <p:spPr bwMode="auto">
          <a:xfrm>
            <a:off x="2057400" y="4648200"/>
            <a:ext cx="762000" cy="2286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endParaRPr lang="en-US" sz="1000">
              <a:latin typeface="MS Reference Sans Serif" pitchFamily="34" charset="0"/>
            </a:endParaRPr>
          </a:p>
        </p:txBody>
      </p:sp>
      <p:sp>
        <p:nvSpPr>
          <p:cNvPr id="93244" name="TextBox 473"/>
          <p:cNvSpPr txBox="1">
            <a:spLocks/>
          </p:cNvSpPr>
          <p:nvPr/>
        </p:nvSpPr>
        <p:spPr bwMode="auto">
          <a:xfrm>
            <a:off x="762000" y="4648200"/>
            <a:ext cx="1295400" cy="2286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endParaRPr lang="en-US" sz="1000">
              <a:latin typeface="MS Reference Sans Serif" pitchFamily="34" charset="0"/>
            </a:endParaRPr>
          </a:p>
        </p:txBody>
      </p:sp>
      <p:sp>
        <p:nvSpPr>
          <p:cNvPr id="93245" name="TextBox 474"/>
          <p:cNvSpPr txBox="1">
            <a:spLocks/>
          </p:cNvSpPr>
          <p:nvPr/>
        </p:nvSpPr>
        <p:spPr bwMode="auto">
          <a:xfrm>
            <a:off x="0" y="4648200"/>
            <a:ext cx="762000" cy="2286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r>
              <a:rPr lang="en-US" sz="900" b="1">
                <a:latin typeface="MS Reference Sans Serif" pitchFamily="34" charset="0"/>
              </a:rPr>
              <a:t>980613</a:t>
            </a:r>
            <a:endParaRPr lang="en-US" sz="900">
              <a:latin typeface="MS Reference Sans Serif" pitchFamily="34" charset="0"/>
            </a:endParaRPr>
          </a:p>
        </p:txBody>
      </p:sp>
      <p:sp>
        <p:nvSpPr>
          <p:cNvPr id="93246" name="TextBox 476"/>
          <p:cNvSpPr txBox="1">
            <a:spLocks/>
          </p:cNvSpPr>
          <p:nvPr/>
        </p:nvSpPr>
        <p:spPr bwMode="auto">
          <a:xfrm>
            <a:off x="2819400" y="4648200"/>
            <a:ext cx="838200" cy="2286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endParaRPr lang="en-US" sz="1000">
              <a:latin typeface="MS Reference Sans Serif" pitchFamily="34" charset="0"/>
            </a:endParaRPr>
          </a:p>
        </p:txBody>
      </p:sp>
      <p:sp>
        <p:nvSpPr>
          <p:cNvPr id="93247" name="TextBox 477"/>
          <p:cNvSpPr txBox="1">
            <a:spLocks/>
          </p:cNvSpPr>
          <p:nvPr/>
        </p:nvSpPr>
        <p:spPr bwMode="auto">
          <a:xfrm>
            <a:off x="3657600" y="4648200"/>
            <a:ext cx="1295400" cy="2286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endParaRPr lang="en-US" sz="1000">
              <a:latin typeface="MS Reference Sans Serif" pitchFamily="34" charset="0"/>
            </a:endParaRPr>
          </a:p>
        </p:txBody>
      </p:sp>
      <p:sp>
        <p:nvSpPr>
          <p:cNvPr id="93248" name="TextBox 478"/>
          <p:cNvSpPr txBox="1">
            <a:spLocks/>
          </p:cNvSpPr>
          <p:nvPr/>
        </p:nvSpPr>
        <p:spPr bwMode="auto">
          <a:xfrm>
            <a:off x="0" y="4876800"/>
            <a:ext cx="2057400" cy="9906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endParaRPr lang="en-US" sz="1000">
              <a:latin typeface="MS Reference Sans Serif" pitchFamily="34" charset="0"/>
            </a:endParaRPr>
          </a:p>
        </p:txBody>
      </p:sp>
      <p:sp>
        <p:nvSpPr>
          <p:cNvPr id="93249" name="TextBox 479"/>
          <p:cNvSpPr txBox="1">
            <a:spLocks/>
          </p:cNvSpPr>
          <p:nvPr/>
        </p:nvSpPr>
        <p:spPr bwMode="auto">
          <a:xfrm>
            <a:off x="0" y="6019800"/>
            <a:ext cx="1219200" cy="838200"/>
          </a:xfrm>
          <a:prstGeom prst="rect">
            <a:avLst/>
          </a:prstGeom>
          <a:noFill/>
          <a:ln w="19050">
            <a:solidFill>
              <a:schemeClr val="tx1"/>
            </a:solidFill>
            <a:miter lim="800000"/>
            <a:headEnd/>
            <a:tailEnd/>
          </a:ln>
        </p:spPr>
        <p:txBody>
          <a:bodyPr lIns="0" tIns="0" rIns="0" bIns="0" anchor="ctr"/>
          <a:lstStyle/>
          <a:p>
            <a:pPr marL="228600" indent="-228600"/>
            <a:endParaRPr lang="en-US" sz="800">
              <a:latin typeface="MS Reference Sans Serif" pitchFamily="34" charset="0"/>
            </a:endParaRPr>
          </a:p>
          <a:p>
            <a:pPr marL="228600" indent="-228600"/>
            <a:r>
              <a:rPr lang="en-US" sz="800">
                <a:latin typeface="MS Reference Sans Serif" pitchFamily="34" charset="0"/>
              </a:rPr>
              <a:t>1.  </a:t>
            </a:r>
            <a:r>
              <a:rPr lang="en-US" sz="800" b="1">
                <a:latin typeface="MS Reference Sans Serif" pitchFamily="34" charset="0"/>
              </a:rPr>
              <a:t>HS BR CL DIR</a:t>
            </a:r>
          </a:p>
          <a:p>
            <a:pPr marL="228600" indent="-228600"/>
            <a:r>
              <a:rPr lang="en-US" sz="800">
                <a:latin typeface="MS Reference Sans Serif" pitchFamily="34" charset="0"/>
              </a:rPr>
              <a:t>2.  </a:t>
            </a:r>
            <a:r>
              <a:rPr lang="en-US" sz="800" b="1">
                <a:latin typeface="MS Reference Sans Serif" pitchFamily="34" charset="0"/>
              </a:rPr>
              <a:t>PERS PERF OFF</a:t>
            </a:r>
          </a:p>
          <a:p>
            <a:pPr marL="228600" indent="-228600"/>
            <a:r>
              <a:rPr lang="en-US" sz="800">
                <a:latin typeface="MS Reference Sans Serif" pitchFamily="34" charset="0"/>
              </a:rPr>
              <a:t>3.  </a:t>
            </a:r>
            <a:r>
              <a:rPr lang="en-US" sz="800" b="1">
                <a:latin typeface="MS Reference Sans Serif" pitchFamily="34" charset="0"/>
              </a:rPr>
              <a:t>HCA</a:t>
            </a:r>
          </a:p>
          <a:p>
            <a:pPr marL="228600" indent="-228600"/>
            <a:r>
              <a:rPr lang="en-US" sz="800">
                <a:latin typeface="MS Reference Sans Serif" pitchFamily="34" charset="0"/>
              </a:rPr>
              <a:t>4.  </a:t>
            </a:r>
            <a:r>
              <a:rPr lang="en-US" sz="800" b="1">
                <a:latin typeface="MS Reference Sans Serif" pitchFamily="34" charset="0"/>
              </a:rPr>
              <a:t>ADMIN</a:t>
            </a:r>
          </a:p>
          <a:p>
            <a:pPr marL="228600" indent="-228600"/>
            <a:r>
              <a:rPr lang="en-US" sz="800">
                <a:latin typeface="MS Reference Sans Serif" pitchFamily="34" charset="0"/>
              </a:rPr>
              <a:t>5.  </a:t>
            </a:r>
            <a:r>
              <a:rPr lang="en-US" sz="800" b="1">
                <a:latin typeface="MS Reference Sans Serif" pitchFamily="34" charset="0"/>
              </a:rPr>
              <a:t>HS DPTHD</a:t>
            </a:r>
          </a:p>
          <a:p>
            <a:pPr marL="228600" indent="-228600"/>
            <a:r>
              <a:rPr lang="en-US" sz="800">
                <a:latin typeface="MS Reference Sans Serif" pitchFamily="34" charset="0"/>
              </a:rPr>
              <a:t>6.  </a:t>
            </a:r>
            <a:r>
              <a:rPr lang="en-US" sz="800" b="1">
                <a:latin typeface="MS Reference Sans Serif" pitchFamily="34" charset="0"/>
              </a:rPr>
              <a:t>CO FMF CMPY</a:t>
            </a:r>
            <a:endParaRPr lang="en-US" sz="800">
              <a:latin typeface="MS Reference Sans Serif" pitchFamily="34" charset="0"/>
            </a:endParaRPr>
          </a:p>
          <a:p>
            <a:pPr marL="228600" indent="-228600">
              <a:buFontTx/>
              <a:buAutoNum type="arabicPeriod" startAt="2"/>
            </a:pPr>
            <a:endParaRPr lang="en-US" sz="800">
              <a:latin typeface="MS Reference Sans Serif" pitchFamily="34" charset="0"/>
            </a:endParaRPr>
          </a:p>
        </p:txBody>
      </p:sp>
      <p:sp>
        <p:nvSpPr>
          <p:cNvPr id="93250" name="TextBox 480"/>
          <p:cNvSpPr txBox="1">
            <a:spLocks/>
          </p:cNvSpPr>
          <p:nvPr/>
        </p:nvSpPr>
        <p:spPr bwMode="auto">
          <a:xfrm>
            <a:off x="1219200" y="6019800"/>
            <a:ext cx="1219200" cy="838200"/>
          </a:xfrm>
          <a:prstGeom prst="rect">
            <a:avLst/>
          </a:prstGeom>
          <a:noFill/>
          <a:ln w="19050">
            <a:solidFill>
              <a:schemeClr val="tx1"/>
            </a:solidFill>
            <a:miter lim="800000"/>
            <a:headEnd/>
            <a:tailEnd/>
          </a:ln>
        </p:spPr>
        <p:txBody>
          <a:bodyPr lIns="0" tIns="0" rIns="0" bIns="0" anchor="ctr"/>
          <a:lstStyle/>
          <a:p>
            <a:pPr marL="228600" indent="-228600"/>
            <a:r>
              <a:rPr lang="en-US" sz="800">
                <a:latin typeface="MS Reference Sans Serif" pitchFamily="34" charset="0"/>
              </a:rPr>
              <a:t>7.   </a:t>
            </a:r>
            <a:r>
              <a:rPr lang="en-US" sz="800" b="1">
                <a:latin typeface="MS Reference Sans Serif" pitchFamily="34" charset="0"/>
              </a:rPr>
              <a:t>MGDCARECOOR</a:t>
            </a:r>
          </a:p>
          <a:p>
            <a:pPr marL="228600" indent="-228600"/>
            <a:r>
              <a:rPr lang="en-US" sz="800">
                <a:latin typeface="MS Reference Sans Serif" pitchFamily="34" charset="0"/>
              </a:rPr>
              <a:t>8.   </a:t>
            </a:r>
            <a:r>
              <a:rPr lang="en-US" sz="800" b="1">
                <a:latin typeface="MS Reference Sans Serif" pitchFamily="34" charset="0"/>
              </a:rPr>
              <a:t>JPME PHASE1</a:t>
            </a:r>
          </a:p>
          <a:p>
            <a:pPr marL="228600" indent="-228600"/>
            <a:r>
              <a:rPr lang="en-US" sz="800">
                <a:latin typeface="MS Reference Sans Serif" pitchFamily="34" charset="0"/>
              </a:rPr>
              <a:t>9.   </a:t>
            </a:r>
            <a:r>
              <a:rPr lang="en-US" sz="800" b="1">
                <a:latin typeface="MS Reference Sans Serif" pitchFamily="34" charset="0"/>
              </a:rPr>
              <a:t>IA JT MED</a:t>
            </a:r>
          </a:p>
          <a:p>
            <a:pPr marL="228600" indent="-228600"/>
            <a:r>
              <a:rPr lang="en-US" sz="800">
                <a:latin typeface="MS Reference Sans Serif" pitchFamily="34" charset="0"/>
              </a:rPr>
              <a:t>10. </a:t>
            </a:r>
            <a:r>
              <a:rPr lang="en-US" sz="800" b="1">
                <a:latin typeface="MS Reference Sans Serif" pitchFamily="34" charset="0"/>
              </a:rPr>
              <a:t>GM FMF</a:t>
            </a:r>
          </a:p>
          <a:p>
            <a:pPr marL="228600" indent="-228600"/>
            <a:r>
              <a:rPr lang="en-US" sz="800">
                <a:latin typeface="MS Reference Sans Serif" pitchFamily="34" charset="0"/>
              </a:rPr>
              <a:t>11. </a:t>
            </a:r>
            <a:r>
              <a:rPr lang="en-US" sz="800" b="1">
                <a:latin typeface="MS Reference Sans Serif" pitchFamily="34" charset="0"/>
              </a:rPr>
              <a:t>CHRCADMIN</a:t>
            </a:r>
          </a:p>
          <a:p>
            <a:pPr marL="228600" indent="-228600"/>
            <a:r>
              <a:rPr lang="en-US" sz="800">
                <a:latin typeface="MS Reference Sans Serif" pitchFamily="34" charset="0"/>
              </a:rPr>
              <a:t>12. </a:t>
            </a:r>
            <a:r>
              <a:rPr lang="en-US" sz="800" b="1">
                <a:latin typeface="MS Reference Sans Serif" pitchFamily="34" charset="0"/>
              </a:rPr>
              <a:t>NJ BAR</a:t>
            </a:r>
            <a:endParaRPr lang="en-US" sz="800">
              <a:latin typeface="MS Reference Sans Serif" pitchFamily="34" charset="0"/>
            </a:endParaRPr>
          </a:p>
        </p:txBody>
      </p:sp>
      <p:sp>
        <p:nvSpPr>
          <p:cNvPr id="93251" name="TextBox 481"/>
          <p:cNvSpPr txBox="1">
            <a:spLocks/>
          </p:cNvSpPr>
          <p:nvPr/>
        </p:nvSpPr>
        <p:spPr bwMode="auto">
          <a:xfrm>
            <a:off x="2438400" y="6019800"/>
            <a:ext cx="1219200" cy="838200"/>
          </a:xfrm>
          <a:prstGeom prst="rect">
            <a:avLst/>
          </a:prstGeom>
          <a:noFill/>
          <a:ln w="19050">
            <a:solidFill>
              <a:schemeClr val="tx1"/>
            </a:solidFill>
            <a:miter lim="800000"/>
            <a:headEnd/>
            <a:tailEnd/>
          </a:ln>
        </p:spPr>
        <p:txBody>
          <a:bodyPr lIns="0" tIns="0" rIns="0" bIns="0" anchor="ctr"/>
          <a:lstStyle/>
          <a:p>
            <a:pPr marL="228600" indent="-228600"/>
            <a:r>
              <a:rPr lang="en-US" sz="800">
                <a:latin typeface="MS Reference Sans Serif" pitchFamily="34" charset="0"/>
              </a:rPr>
              <a:t>13.  </a:t>
            </a:r>
            <a:r>
              <a:rPr lang="en-US" sz="800" b="1">
                <a:latin typeface="MS Reference Sans Serif" pitchFamily="34" charset="0"/>
              </a:rPr>
              <a:t>NY BAR</a:t>
            </a:r>
          </a:p>
          <a:p>
            <a:pPr marL="228600" indent="-228600"/>
            <a:r>
              <a:rPr lang="en-US" sz="800">
                <a:latin typeface="MS Reference Sans Serif" pitchFamily="34" charset="0"/>
              </a:rPr>
              <a:t>14.  </a:t>
            </a:r>
            <a:r>
              <a:rPr lang="en-US" sz="800" b="1">
                <a:latin typeface="MS Reference Sans Serif" pitchFamily="34" charset="0"/>
              </a:rPr>
              <a:t>EXECUTIVE MED</a:t>
            </a:r>
          </a:p>
          <a:p>
            <a:pPr marL="228600" indent="-228600"/>
            <a:r>
              <a:rPr lang="en-US" sz="800">
                <a:latin typeface="MS Reference Sans Serif" pitchFamily="34" charset="0"/>
              </a:rPr>
              <a:t>15.  </a:t>
            </a:r>
            <a:r>
              <a:rPr lang="en-US" sz="800" b="1">
                <a:latin typeface="MS Reference Sans Serif" pitchFamily="34" charset="0"/>
              </a:rPr>
              <a:t>ACA OFFICER</a:t>
            </a:r>
          </a:p>
          <a:p>
            <a:pPr marL="228600" indent="-228600"/>
            <a:r>
              <a:rPr lang="en-US" sz="800">
                <a:latin typeface="MS Reference Sans Serif" pitchFamily="34" charset="0"/>
              </a:rPr>
              <a:t>16.  </a:t>
            </a:r>
            <a:endParaRPr lang="en-US" sz="800" b="1">
              <a:latin typeface="MS Reference Sans Serif" pitchFamily="34" charset="0"/>
            </a:endParaRPr>
          </a:p>
          <a:p>
            <a:pPr marL="228600" indent="-228600"/>
            <a:r>
              <a:rPr lang="en-US" sz="800">
                <a:latin typeface="MS Reference Sans Serif" pitchFamily="34" charset="0"/>
              </a:rPr>
              <a:t>17.  </a:t>
            </a:r>
            <a:endParaRPr lang="en-US" sz="800" b="1">
              <a:latin typeface="MS Reference Sans Serif" pitchFamily="34" charset="0"/>
            </a:endParaRPr>
          </a:p>
          <a:p>
            <a:pPr marL="228600" indent="-228600"/>
            <a:r>
              <a:rPr lang="en-US" sz="800">
                <a:latin typeface="MS Reference Sans Serif" pitchFamily="34" charset="0"/>
              </a:rPr>
              <a:t>18.  </a:t>
            </a:r>
          </a:p>
        </p:txBody>
      </p:sp>
      <p:sp>
        <p:nvSpPr>
          <p:cNvPr id="93252" name="TextBox 482"/>
          <p:cNvSpPr txBox="1">
            <a:spLocks/>
          </p:cNvSpPr>
          <p:nvPr/>
        </p:nvSpPr>
        <p:spPr bwMode="auto">
          <a:xfrm>
            <a:off x="3657600" y="6019800"/>
            <a:ext cx="1295400" cy="838200"/>
          </a:xfrm>
          <a:prstGeom prst="rect">
            <a:avLst/>
          </a:prstGeom>
          <a:noFill/>
          <a:ln w="19050">
            <a:solidFill>
              <a:schemeClr val="tx1"/>
            </a:solidFill>
            <a:miter lim="800000"/>
            <a:headEnd/>
            <a:tailEnd/>
          </a:ln>
        </p:spPr>
        <p:txBody>
          <a:bodyPr lIns="0" tIns="0" rIns="0" bIns="0" anchor="ctr"/>
          <a:lstStyle/>
          <a:p>
            <a:pPr marL="228600" indent="-228600"/>
            <a:r>
              <a:rPr lang="en-US" sz="800">
                <a:latin typeface="MS Reference Sans Serif" pitchFamily="34" charset="0"/>
              </a:rPr>
              <a:t>19.  </a:t>
            </a:r>
            <a:endParaRPr lang="en-US" sz="800" b="1">
              <a:latin typeface="MS Reference Sans Serif" pitchFamily="34" charset="0"/>
            </a:endParaRPr>
          </a:p>
          <a:p>
            <a:pPr marL="228600" indent="-228600"/>
            <a:r>
              <a:rPr lang="en-US" sz="800">
                <a:latin typeface="MS Reference Sans Serif" pitchFamily="34" charset="0"/>
              </a:rPr>
              <a:t>20.  </a:t>
            </a:r>
            <a:endParaRPr lang="en-US" sz="800" b="1">
              <a:latin typeface="MS Reference Sans Serif" pitchFamily="34" charset="0"/>
            </a:endParaRPr>
          </a:p>
          <a:p>
            <a:pPr marL="228600" indent="-228600"/>
            <a:r>
              <a:rPr lang="en-US" sz="800">
                <a:latin typeface="MS Reference Sans Serif" pitchFamily="34" charset="0"/>
              </a:rPr>
              <a:t>21.  </a:t>
            </a:r>
            <a:endParaRPr lang="en-US" sz="800" b="1">
              <a:latin typeface="MS Reference Sans Serif" pitchFamily="34" charset="0"/>
            </a:endParaRPr>
          </a:p>
          <a:p>
            <a:pPr marL="228600" indent="-228600"/>
            <a:r>
              <a:rPr lang="en-US" sz="800">
                <a:latin typeface="MS Reference Sans Serif" pitchFamily="34" charset="0"/>
              </a:rPr>
              <a:t>22.  </a:t>
            </a:r>
            <a:endParaRPr lang="en-US" sz="800" b="1">
              <a:latin typeface="MS Reference Sans Serif" pitchFamily="34" charset="0"/>
            </a:endParaRPr>
          </a:p>
          <a:p>
            <a:pPr marL="228600" indent="-228600"/>
            <a:r>
              <a:rPr lang="en-US" sz="800">
                <a:latin typeface="MS Reference Sans Serif" pitchFamily="34" charset="0"/>
              </a:rPr>
              <a:t>23.  </a:t>
            </a:r>
            <a:endParaRPr lang="en-US" sz="800" b="1">
              <a:latin typeface="MS Reference Sans Serif" pitchFamily="34" charset="0"/>
            </a:endParaRPr>
          </a:p>
          <a:p>
            <a:pPr marL="228600" indent="-228600"/>
            <a:r>
              <a:rPr lang="en-US" sz="800">
                <a:latin typeface="MS Reference Sans Serif" pitchFamily="34" charset="0"/>
              </a:rPr>
              <a:t>24.  </a:t>
            </a:r>
          </a:p>
        </p:txBody>
      </p:sp>
      <p:sp>
        <p:nvSpPr>
          <p:cNvPr id="93253" name="TextBox 500"/>
          <p:cNvSpPr txBox="1">
            <a:spLocks/>
          </p:cNvSpPr>
          <p:nvPr/>
        </p:nvSpPr>
        <p:spPr bwMode="auto">
          <a:xfrm>
            <a:off x="2057400" y="5029200"/>
            <a:ext cx="1066800" cy="838200"/>
          </a:xfrm>
          <a:prstGeom prst="rect">
            <a:avLst/>
          </a:prstGeom>
          <a:noFill/>
          <a:ln w="19050">
            <a:noFill/>
            <a:miter lim="800000"/>
            <a:headEnd/>
            <a:tailEnd/>
          </a:ln>
        </p:spPr>
        <p:txBody>
          <a:bodyPr lIns="0" tIns="0" rIns="0" bIns="0"/>
          <a:lstStyle/>
          <a:p>
            <a:pPr algn="ctr"/>
            <a:endParaRPr lang="en-US" sz="900">
              <a:latin typeface="MS Reference Sans Serif" pitchFamily="34" charset="0"/>
            </a:endParaRPr>
          </a:p>
          <a:p>
            <a:r>
              <a:rPr lang="en-US" sz="900" b="1">
                <a:latin typeface="MS Reference Sans Serif" pitchFamily="34" charset="0"/>
              </a:rPr>
              <a:t>  MER SVC MDL	</a:t>
            </a:r>
          </a:p>
          <a:p>
            <a:r>
              <a:rPr lang="en-US" sz="900" b="1">
                <a:latin typeface="MS Reference Sans Serif" pitchFamily="34" charset="0"/>
              </a:rPr>
              <a:t>  NAV COM </a:t>
            </a:r>
          </a:p>
          <a:p>
            <a:r>
              <a:rPr lang="en-US" sz="900" b="1">
                <a:latin typeface="MS Reference Sans Serif" pitchFamily="34" charset="0"/>
              </a:rPr>
              <a:t>  NAV ACHV</a:t>
            </a:r>
          </a:p>
        </p:txBody>
      </p:sp>
      <p:sp>
        <p:nvSpPr>
          <p:cNvPr id="93254" name="TextBox 501"/>
          <p:cNvSpPr txBox="1">
            <a:spLocks/>
          </p:cNvSpPr>
          <p:nvPr/>
        </p:nvSpPr>
        <p:spPr bwMode="auto">
          <a:xfrm>
            <a:off x="3200400" y="5029200"/>
            <a:ext cx="1752600" cy="838200"/>
          </a:xfrm>
          <a:prstGeom prst="rect">
            <a:avLst/>
          </a:prstGeom>
          <a:noFill/>
          <a:ln w="19050">
            <a:noFill/>
            <a:miter lim="800000"/>
            <a:headEnd/>
            <a:tailEnd/>
          </a:ln>
        </p:spPr>
        <p:txBody>
          <a:bodyPr lIns="0" tIns="0" rIns="0" bIns="0"/>
          <a:lstStyle/>
          <a:p>
            <a:pPr algn="ctr"/>
            <a:endParaRPr lang="en-US" sz="900">
              <a:latin typeface="MS Reference Sans Serif" pitchFamily="34" charset="0"/>
            </a:endParaRPr>
          </a:p>
          <a:p>
            <a:r>
              <a:rPr lang="en-US" sz="900" b="1">
                <a:latin typeface="MS Reference Sans Serif" pitchFamily="34" charset="0"/>
              </a:rPr>
              <a:t>  02</a:t>
            </a:r>
          </a:p>
          <a:p>
            <a:r>
              <a:rPr lang="en-US" sz="900" b="1">
                <a:latin typeface="MS Reference Sans Serif" pitchFamily="34" charset="0"/>
              </a:rPr>
              <a:t>  03</a:t>
            </a:r>
          </a:p>
          <a:p>
            <a:r>
              <a:rPr lang="en-US" sz="900" b="1">
                <a:latin typeface="MS Reference Sans Serif" pitchFamily="34" charset="0"/>
              </a:rPr>
              <a:t>  02</a:t>
            </a:r>
          </a:p>
        </p:txBody>
      </p:sp>
      <p:sp>
        <p:nvSpPr>
          <p:cNvPr id="93255" name="TextBox 502"/>
          <p:cNvSpPr txBox="1">
            <a:spLocks/>
          </p:cNvSpPr>
          <p:nvPr/>
        </p:nvSpPr>
        <p:spPr bwMode="auto">
          <a:xfrm>
            <a:off x="2057400" y="5029200"/>
            <a:ext cx="2895600" cy="8382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endParaRPr lang="en-US" sz="1000">
              <a:latin typeface="MS Reference Sans Serif" pitchFamily="34" charset="0"/>
            </a:endParaRPr>
          </a:p>
        </p:txBody>
      </p:sp>
      <p:sp>
        <p:nvSpPr>
          <p:cNvPr id="505" name="Oval 504"/>
          <p:cNvSpPr/>
          <p:nvPr/>
        </p:nvSpPr>
        <p:spPr>
          <a:xfrm>
            <a:off x="0" y="3352800"/>
            <a:ext cx="1066800" cy="114300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3257" name="TextBox 505"/>
          <p:cNvSpPr txBox="1">
            <a:spLocks/>
          </p:cNvSpPr>
          <p:nvPr/>
        </p:nvSpPr>
        <p:spPr bwMode="auto">
          <a:xfrm>
            <a:off x="4572000" y="3429000"/>
            <a:ext cx="4419600" cy="9144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endParaRPr lang="en-US" sz="1000">
              <a:latin typeface="MS Reference Sans Serif" pitchFamily="34" charset="0"/>
            </a:endParaRPr>
          </a:p>
        </p:txBody>
      </p:sp>
      <p:sp>
        <p:nvSpPr>
          <p:cNvPr id="93258" name="TextBox 506"/>
          <p:cNvSpPr txBox="1">
            <a:spLocks/>
          </p:cNvSpPr>
          <p:nvPr/>
        </p:nvSpPr>
        <p:spPr bwMode="auto">
          <a:xfrm>
            <a:off x="4953000" y="4495800"/>
            <a:ext cx="4038600" cy="2362200"/>
          </a:xfrm>
          <a:prstGeom prst="rect">
            <a:avLst/>
          </a:prstGeom>
          <a:noFill/>
          <a:ln w="19050">
            <a:solidFill>
              <a:schemeClr val="tx1"/>
            </a:solidFill>
            <a:miter lim="800000"/>
            <a:headEnd/>
            <a:tailEnd/>
          </a:ln>
        </p:spPr>
        <p:txBody>
          <a:bodyPr lIns="0" tIns="0" rIns="0" bIns="0" anchor="ctr" anchorCtr="1"/>
          <a:lstStyle/>
          <a:p>
            <a:r>
              <a:rPr lang="en-US" sz="800">
                <a:latin typeface="MS Reference Sans Serif" pitchFamily="34" charset="0"/>
              </a:rPr>
              <a:t> </a:t>
            </a:r>
            <a:endParaRPr lang="en-US" sz="1000">
              <a:latin typeface="MS Reference Sans Serif" pitchFamily="34" charset="0"/>
            </a:endParaRPr>
          </a:p>
        </p:txBody>
      </p:sp>
      <p:sp>
        <p:nvSpPr>
          <p:cNvPr id="93259" name="TextBox 483"/>
          <p:cNvSpPr txBox="1">
            <a:spLocks/>
          </p:cNvSpPr>
          <p:nvPr/>
        </p:nvSpPr>
        <p:spPr bwMode="auto">
          <a:xfrm>
            <a:off x="4724400" y="3429000"/>
            <a:ext cx="762000" cy="304800"/>
          </a:xfrm>
          <a:prstGeom prst="rect">
            <a:avLst/>
          </a:prstGeom>
          <a:noFill/>
          <a:ln w="19050">
            <a:noFill/>
            <a:miter lim="800000"/>
            <a:headEnd/>
            <a:tailEnd/>
          </a:ln>
        </p:spPr>
        <p:txBody>
          <a:bodyPr lIns="0" tIns="0" rIns="0" bIns="0" anchor="ctr"/>
          <a:lstStyle/>
          <a:p>
            <a:r>
              <a:rPr lang="en-US" sz="800">
                <a:latin typeface="MS Reference Sans Serif" pitchFamily="34" charset="0"/>
              </a:rPr>
              <a:t>COURSE:</a:t>
            </a:r>
          </a:p>
          <a:p>
            <a:r>
              <a:rPr lang="en-US" sz="800">
                <a:latin typeface="MS Reference Sans Serif" pitchFamily="34" charset="0"/>
              </a:rPr>
              <a:t>DATE/WEEKS:</a:t>
            </a:r>
          </a:p>
        </p:txBody>
      </p:sp>
      <p:sp>
        <p:nvSpPr>
          <p:cNvPr id="93260" name="TextBox 484"/>
          <p:cNvSpPr txBox="1">
            <a:spLocks/>
          </p:cNvSpPr>
          <p:nvPr/>
        </p:nvSpPr>
        <p:spPr bwMode="auto">
          <a:xfrm>
            <a:off x="4724400" y="3733800"/>
            <a:ext cx="762000" cy="304800"/>
          </a:xfrm>
          <a:prstGeom prst="rect">
            <a:avLst/>
          </a:prstGeom>
          <a:noFill/>
          <a:ln w="19050">
            <a:noFill/>
            <a:miter lim="800000"/>
            <a:headEnd/>
            <a:tailEnd/>
          </a:ln>
        </p:spPr>
        <p:txBody>
          <a:bodyPr lIns="0" tIns="0" rIns="0" bIns="0" anchor="ctr"/>
          <a:lstStyle/>
          <a:p>
            <a:r>
              <a:rPr lang="en-US" sz="800">
                <a:latin typeface="MS Reference Sans Serif" pitchFamily="34" charset="0"/>
              </a:rPr>
              <a:t>COURSE:</a:t>
            </a:r>
          </a:p>
          <a:p>
            <a:r>
              <a:rPr lang="en-US" sz="800">
                <a:latin typeface="MS Reference Sans Serif" pitchFamily="34" charset="0"/>
              </a:rPr>
              <a:t>DATE/WEEKS:</a:t>
            </a:r>
          </a:p>
        </p:txBody>
      </p:sp>
      <p:sp>
        <p:nvSpPr>
          <p:cNvPr id="93261" name="TextBox 486"/>
          <p:cNvSpPr txBox="1">
            <a:spLocks/>
          </p:cNvSpPr>
          <p:nvPr/>
        </p:nvSpPr>
        <p:spPr bwMode="auto">
          <a:xfrm>
            <a:off x="4724400" y="4038600"/>
            <a:ext cx="762000" cy="304800"/>
          </a:xfrm>
          <a:prstGeom prst="rect">
            <a:avLst/>
          </a:prstGeom>
          <a:noFill/>
          <a:ln w="19050">
            <a:noFill/>
            <a:miter lim="800000"/>
            <a:headEnd/>
            <a:tailEnd/>
          </a:ln>
        </p:spPr>
        <p:txBody>
          <a:bodyPr lIns="0" tIns="0" rIns="0" bIns="0" anchor="ctr"/>
          <a:lstStyle/>
          <a:p>
            <a:r>
              <a:rPr lang="en-US" sz="800">
                <a:latin typeface="MS Reference Sans Serif" pitchFamily="34" charset="0"/>
              </a:rPr>
              <a:t>COURSE:</a:t>
            </a:r>
          </a:p>
          <a:p>
            <a:r>
              <a:rPr lang="en-US" sz="800">
                <a:latin typeface="MS Reference Sans Serif" pitchFamily="34" charset="0"/>
              </a:rPr>
              <a:t>DATE/WEEKS:</a:t>
            </a:r>
          </a:p>
        </p:txBody>
      </p:sp>
      <p:sp>
        <p:nvSpPr>
          <p:cNvPr id="93262" name="TextBox 488"/>
          <p:cNvSpPr txBox="1">
            <a:spLocks/>
          </p:cNvSpPr>
          <p:nvPr/>
        </p:nvSpPr>
        <p:spPr bwMode="auto">
          <a:xfrm>
            <a:off x="5562600" y="3429000"/>
            <a:ext cx="1066800" cy="304800"/>
          </a:xfrm>
          <a:prstGeom prst="rect">
            <a:avLst/>
          </a:prstGeom>
          <a:noFill/>
          <a:ln w="19050">
            <a:noFill/>
            <a:miter lim="800000"/>
            <a:headEnd/>
            <a:tailEnd/>
          </a:ln>
        </p:spPr>
        <p:txBody>
          <a:bodyPr lIns="0" tIns="0" rIns="0" bIns="0" anchor="ctr"/>
          <a:lstStyle/>
          <a:p>
            <a:r>
              <a:rPr lang="en-US" sz="900" b="1">
                <a:latin typeface="MS Reference Sans Serif" pitchFamily="34" charset="0"/>
              </a:rPr>
              <a:t>AIR COMD STAFF</a:t>
            </a:r>
          </a:p>
          <a:p>
            <a:r>
              <a:rPr lang="en-US" sz="900" b="1">
                <a:latin typeface="MS Reference Sans Serif" pitchFamily="34" charset="0"/>
              </a:rPr>
              <a:t>1101          CC</a:t>
            </a:r>
          </a:p>
        </p:txBody>
      </p:sp>
      <p:sp>
        <p:nvSpPr>
          <p:cNvPr id="93263" name="TextBox 489"/>
          <p:cNvSpPr txBox="1">
            <a:spLocks/>
          </p:cNvSpPr>
          <p:nvPr/>
        </p:nvSpPr>
        <p:spPr bwMode="auto">
          <a:xfrm>
            <a:off x="5562600" y="3733800"/>
            <a:ext cx="1066800" cy="304800"/>
          </a:xfrm>
          <a:prstGeom prst="rect">
            <a:avLst/>
          </a:prstGeom>
          <a:noFill/>
          <a:ln w="19050">
            <a:noFill/>
            <a:miter lim="800000"/>
            <a:headEnd/>
            <a:tailEnd/>
          </a:ln>
        </p:spPr>
        <p:txBody>
          <a:bodyPr lIns="0" tIns="0" rIns="0" bIns="0" anchor="ctr"/>
          <a:lstStyle/>
          <a:p>
            <a:r>
              <a:rPr lang="en-US" sz="900" b="1">
                <a:latin typeface="MS Reference Sans Serif" pitchFamily="34" charset="0"/>
              </a:rPr>
              <a:t>AMDOC</a:t>
            </a:r>
          </a:p>
          <a:p>
            <a:r>
              <a:rPr lang="en-US" sz="900" b="1">
                <a:latin typeface="MS Reference Sans Serif" pitchFamily="34" charset="0"/>
              </a:rPr>
              <a:t>0705          02</a:t>
            </a:r>
          </a:p>
        </p:txBody>
      </p:sp>
      <p:sp>
        <p:nvSpPr>
          <p:cNvPr id="93264" name="TextBox 490"/>
          <p:cNvSpPr txBox="1">
            <a:spLocks/>
          </p:cNvSpPr>
          <p:nvPr/>
        </p:nvSpPr>
        <p:spPr bwMode="auto">
          <a:xfrm>
            <a:off x="5562600" y="4038600"/>
            <a:ext cx="1143000" cy="304800"/>
          </a:xfrm>
          <a:prstGeom prst="rect">
            <a:avLst/>
          </a:prstGeom>
          <a:noFill/>
          <a:ln w="19050">
            <a:noFill/>
            <a:miter lim="800000"/>
            <a:headEnd/>
            <a:tailEnd/>
          </a:ln>
        </p:spPr>
        <p:txBody>
          <a:bodyPr lIns="0" tIns="0" rIns="0" bIns="0" anchor="ctr"/>
          <a:lstStyle/>
          <a:p>
            <a:r>
              <a:rPr lang="en-US" sz="900" b="1">
                <a:latin typeface="MS Reference Sans Serif" pitchFamily="34" charset="0"/>
              </a:rPr>
              <a:t>MED REGULATION</a:t>
            </a:r>
          </a:p>
          <a:p>
            <a:r>
              <a:rPr lang="en-US" sz="900" b="1">
                <a:latin typeface="MS Reference Sans Serif" pitchFamily="34" charset="0"/>
              </a:rPr>
              <a:t>0608          00</a:t>
            </a:r>
          </a:p>
        </p:txBody>
      </p:sp>
      <p:sp>
        <p:nvSpPr>
          <p:cNvPr id="93265" name="TextBox 491"/>
          <p:cNvSpPr txBox="1">
            <a:spLocks/>
          </p:cNvSpPr>
          <p:nvPr/>
        </p:nvSpPr>
        <p:spPr bwMode="auto">
          <a:xfrm>
            <a:off x="6858000" y="3429000"/>
            <a:ext cx="762000" cy="304800"/>
          </a:xfrm>
          <a:prstGeom prst="rect">
            <a:avLst/>
          </a:prstGeom>
          <a:noFill/>
          <a:ln w="19050">
            <a:noFill/>
            <a:miter lim="800000"/>
            <a:headEnd/>
            <a:tailEnd/>
          </a:ln>
        </p:spPr>
        <p:txBody>
          <a:bodyPr lIns="0" tIns="0" rIns="0" bIns="0" anchor="ctr"/>
          <a:lstStyle/>
          <a:p>
            <a:r>
              <a:rPr lang="en-US" sz="800">
                <a:latin typeface="MS Reference Sans Serif" pitchFamily="34" charset="0"/>
              </a:rPr>
              <a:t>COURSE:</a:t>
            </a:r>
          </a:p>
          <a:p>
            <a:r>
              <a:rPr lang="en-US" sz="800">
                <a:latin typeface="MS Reference Sans Serif" pitchFamily="34" charset="0"/>
              </a:rPr>
              <a:t>DATE/WEEKS:</a:t>
            </a:r>
          </a:p>
        </p:txBody>
      </p:sp>
      <p:sp>
        <p:nvSpPr>
          <p:cNvPr id="93266" name="TextBox 492"/>
          <p:cNvSpPr txBox="1">
            <a:spLocks/>
          </p:cNvSpPr>
          <p:nvPr/>
        </p:nvSpPr>
        <p:spPr bwMode="auto">
          <a:xfrm>
            <a:off x="6858000" y="3733800"/>
            <a:ext cx="762000" cy="304800"/>
          </a:xfrm>
          <a:prstGeom prst="rect">
            <a:avLst/>
          </a:prstGeom>
          <a:noFill/>
          <a:ln w="19050">
            <a:noFill/>
            <a:miter lim="800000"/>
            <a:headEnd/>
            <a:tailEnd/>
          </a:ln>
        </p:spPr>
        <p:txBody>
          <a:bodyPr lIns="0" tIns="0" rIns="0" bIns="0" anchor="ctr"/>
          <a:lstStyle/>
          <a:p>
            <a:r>
              <a:rPr lang="en-US" sz="800">
                <a:latin typeface="MS Reference Sans Serif" pitchFamily="34" charset="0"/>
              </a:rPr>
              <a:t>COURSE:</a:t>
            </a:r>
          </a:p>
          <a:p>
            <a:r>
              <a:rPr lang="en-US" sz="800">
                <a:latin typeface="MS Reference Sans Serif" pitchFamily="34" charset="0"/>
              </a:rPr>
              <a:t>DATE/WEEKS:</a:t>
            </a:r>
          </a:p>
        </p:txBody>
      </p:sp>
      <p:sp>
        <p:nvSpPr>
          <p:cNvPr id="93267" name="TextBox 493"/>
          <p:cNvSpPr txBox="1">
            <a:spLocks/>
          </p:cNvSpPr>
          <p:nvPr/>
        </p:nvSpPr>
        <p:spPr bwMode="auto">
          <a:xfrm>
            <a:off x="6858000" y="4038600"/>
            <a:ext cx="762000" cy="304800"/>
          </a:xfrm>
          <a:prstGeom prst="rect">
            <a:avLst/>
          </a:prstGeom>
          <a:noFill/>
          <a:ln w="19050">
            <a:noFill/>
            <a:miter lim="800000"/>
            <a:headEnd/>
            <a:tailEnd/>
          </a:ln>
        </p:spPr>
        <p:txBody>
          <a:bodyPr lIns="0" tIns="0" rIns="0" bIns="0" anchor="ctr"/>
          <a:lstStyle/>
          <a:p>
            <a:r>
              <a:rPr lang="en-US" sz="800">
                <a:latin typeface="MS Reference Sans Serif" pitchFamily="34" charset="0"/>
              </a:rPr>
              <a:t>COURSE:</a:t>
            </a:r>
          </a:p>
          <a:p>
            <a:r>
              <a:rPr lang="en-US" sz="800">
                <a:latin typeface="MS Reference Sans Serif" pitchFamily="34" charset="0"/>
              </a:rPr>
              <a:t>DATE/WEEKS:</a:t>
            </a:r>
          </a:p>
        </p:txBody>
      </p:sp>
      <p:sp>
        <p:nvSpPr>
          <p:cNvPr id="93268" name="TextBox 494"/>
          <p:cNvSpPr txBox="1">
            <a:spLocks/>
          </p:cNvSpPr>
          <p:nvPr/>
        </p:nvSpPr>
        <p:spPr bwMode="auto">
          <a:xfrm>
            <a:off x="7696200" y="3429000"/>
            <a:ext cx="1219200" cy="304800"/>
          </a:xfrm>
          <a:prstGeom prst="rect">
            <a:avLst/>
          </a:prstGeom>
          <a:noFill/>
          <a:ln w="19050">
            <a:noFill/>
            <a:miter lim="800000"/>
            <a:headEnd/>
            <a:tailEnd/>
          </a:ln>
        </p:spPr>
        <p:txBody>
          <a:bodyPr lIns="0" tIns="0" rIns="0" bIns="0" anchor="ctr"/>
          <a:lstStyle/>
          <a:p>
            <a:r>
              <a:rPr lang="en-US" sz="900" b="1">
                <a:latin typeface="MS Reference Sans Serif" pitchFamily="34" charset="0"/>
              </a:rPr>
              <a:t>MIL JUS NON LA</a:t>
            </a:r>
          </a:p>
          <a:p>
            <a:r>
              <a:rPr lang="en-US" sz="900" b="1">
                <a:latin typeface="MS Reference Sans Serif" pitchFamily="34" charset="0"/>
              </a:rPr>
              <a:t>0301          05</a:t>
            </a:r>
          </a:p>
        </p:txBody>
      </p:sp>
      <p:sp>
        <p:nvSpPr>
          <p:cNvPr id="93269" name="TextBox 495"/>
          <p:cNvSpPr txBox="1">
            <a:spLocks/>
          </p:cNvSpPr>
          <p:nvPr/>
        </p:nvSpPr>
        <p:spPr bwMode="auto">
          <a:xfrm>
            <a:off x="7696200" y="3733800"/>
            <a:ext cx="1219200" cy="304800"/>
          </a:xfrm>
          <a:prstGeom prst="rect">
            <a:avLst/>
          </a:prstGeom>
          <a:noFill/>
          <a:ln w="19050">
            <a:noFill/>
            <a:miter lim="800000"/>
            <a:headEnd/>
            <a:tailEnd/>
          </a:ln>
        </p:spPr>
        <p:txBody>
          <a:bodyPr lIns="0" tIns="0" rIns="0" bIns="0" anchor="ctr"/>
          <a:lstStyle/>
          <a:p>
            <a:r>
              <a:rPr lang="en-US" sz="900" b="1">
                <a:latin typeface="MS Reference Sans Serif" pitchFamily="34" charset="0"/>
              </a:rPr>
              <a:t>POMI</a:t>
            </a:r>
          </a:p>
          <a:p>
            <a:r>
              <a:rPr lang="en-US" sz="900" b="1">
                <a:latin typeface="MS Reference Sans Serif" pitchFamily="34" charset="0"/>
              </a:rPr>
              <a:t>0109          02</a:t>
            </a:r>
          </a:p>
        </p:txBody>
      </p:sp>
      <p:sp>
        <p:nvSpPr>
          <p:cNvPr id="93270" name="TextBox 496"/>
          <p:cNvSpPr txBox="1">
            <a:spLocks/>
          </p:cNvSpPr>
          <p:nvPr/>
        </p:nvSpPr>
        <p:spPr bwMode="auto">
          <a:xfrm>
            <a:off x="7696200" y="4038600"/>
            <a:ext cx="1219200" cy="304800"/>
          </a:xfrm>
          <a:prstGeom prst="rect">
            <a:avLst/>
          </a:prstGeom>
          <a:noFill/>
          <a:ln w="19050">
            <a:noFill/>
            <a:miter lim="800000"/>
            <a:headEnd/>
            <a:tailEnd/>
          </a:ln>
        </p:spPr>
        <p:txBody>
          <a:bodyPr lIns="0" tIns="0" rIns="0" bIns="0" anchor="ctr"/>
          <a:lstStyle/>
          <a:p>
            <a:r>
              <a:rPr lang="en-US" sz="900" b="1">
                <a:latin typeface="MS Reference Sans Serif" pitchFamily="34" charset="0"/>
              </a:rPr>
              <a:t>INT LDRSHP</a:t>
            </a:r>
          </a:p>
          <a:p>
            <a:r>
              <a:rPr lang="en-US" sz="900" b="1">
                <a:latin typeface="MS Reference Sans Serif" pitchFamily="34" charset="0"/>
              </a:rPr>
              <a:t>0106          02</a:t>
            </a:r>
          </a:p>
        </p:txBody>
      </p:sp>
      <p:sp>
        <p:nvSpPr>
          <p:cNvPr id="93271" name="TextBox 507"/>
          <p:cNvSpPr txBox="1">
            <a:spLocks noChangeArrowheads="1"/>
          </p:cNvSpPr>
          <p:nvPr/>
        </p:nvSpPr>
        <p:spPr bwMode="auto">
          <a:xfrm>
            <a:off x="5029200" y="4572000"/>
            <a:ext cx="3810000" cy="1016000"/>
          </a:xfrm>
          <a:prstGeom prst="rect">
            <a:avLst/>
          </a:prstGeom>
          <a:noFill/>
          <a:ln w="9525">
            <a:noFill/>
            <a:miter lim="800000"/>
            <a:headEnd/>
            <a:tailEnd/>
          </a:ln>
        </p:spPr>
        <p:txBody>
          <a:bodyPr>
            <a:spAutoFit/>
          </a:bodyPr>
          <a:lstStyle/>
          <a:p>
            <a:r>
              <a:rPr lang="en-US" sz="1200" b="1">
                <a:solidFill>
                  <a:srgbClr val="0000CC"/>
                </a:solidFill>
              </a:rPr>
              <a:t>LTB is RECs from SG and CO, NH Naples.</a:t>
            </a:r>
          </a:p>
          <a:p>
            <a:r>
              <a:rPr lang="en-US" sz="1200" b="1">
                <a:solidFill>
                  <a:srgbClr val="0000CC"/>
                </a:solidFill>
              </a:rPr>
              <a:t>Updated awards</a:t>
            </a:r>
          </a:p>
          <a:p>
            <a:r>
              <a:rPr lang="en-US" sz="1200" b="1">
                <a:solidFill>
                  <a:srgbClr val="0000CC"/>
                </a:solidFill>
              </a:rPr>
              <a:t>#1 of all Line and Staff at NAVPERS.</a:t>
            </a:r>
          </a:p>
          <a:p>
            <a:r>
              <a:rPr lang="en-US" sz="1200" b="1">
                <a:solidFill>
                  <a:srgbClr val="0000CC"/>
                </a:solidFill>
              </a:rPr>
              <a:t>Good diversity of leadership tours.</a:t>
            </a:r>
          </a:p>
          <a:p>
            <a:endParaRPr lang="en-US" sz="1200" b="1">
              <a:solidFill>
                <a:srgbClr val="0000CC"/>
              </a:solidFill>
            </a:endParaRPr>
          </a:p>
        </p:txBody>
      </p:sp>
      <p:sp>
        <p:nvSpPr>
          <p:cNvPr id="93272" name="TextBox 508"/>
          <p:cNvSpPr txBox="1">
            <a:spLocks noChangeArrowheads="1"/>
          </p:cNvSpPr>
          <p:nvPr/>
        </p:nvSpPr>
        <p:spPr bwMode="auto">
          <a:xfrm>
            <a:off x="0" y="1371600"/>
            <a:ext cx="914400" cy="369888"/>
          </a:xfrm>
          <a:prstGeom prst="rect">
            <a:avLst/>
          </a:prstGeom>
          <a:noFill/>
          <a:ln w="9525">
            <a:noFill/>
            <a:miter lim="800000"/>
            <a:headEnd/>
            <a:tailEnd/>
          </a:ln>
        </p:spPr>
        <p:txBody>
          <a:bodyPr>
            <a:spAutoFit/>
          </a:bodyPr>
          <a:lstStyle/>
          <a:p>
            <a:r>
              <a:rPr lang="en-US" sz="1800" b="1">
                <a:solidFill>
                  <a:srgbClr val="0000CC"/>
                </a:solidFill>
              </a:rPr>
              <a:t>3: A-</a:t>
            </a:r>
          </a:p>
        </p:txBody>
      </p:sp>
      <p:sp>
        <p:nvSpPr>
          <p:cNvPr id="510" name="TextBox 509"/>
          <p:cNvSpPr txBox="1"/>
          <p:nvPr/>
        </p:nvSpPr>
        <p:spPr>
          <a:xfrm>
            <a:off x="0" y="4953000"/>
            <a:ext cx="2057400" cy="738188"/>
          </a:xfrm>
          <a:prstGeom prst="rect">
            <a:avLst/>
          </a:prstGeom>
          <a:noFill/>
        </p:spPr>
        <p:txBody>
          <a:bodyPr>
            <a:spAutoFit/>
          </a:bodyPr>
          <a:lstStyle/>
          <a:p>
            <a:pPr>
              <a:defRPr/>
            </a:pPr>
            <a:r>
              <a:rPr lang="en-US" sz="1400" b="1" dirty="0">
                <a:solidFill>
                  <a:schemeClr val="bg1">
                    <a:lumMod val="75000"/>
                  </a:schemeClr>
                </a:solidFill>
              </a:rPr>
              <a:t>LETTER TO BOARD</a:t>
            </a:r>
          </a:p>
          <a:p>
            <a:pPr>
              <a:defRPr/>
            </a:pPr>
            <a:endParaRPr lang="en-US" sz="1400" b="1" dirty="0">
              <a:solidFill>
                <a:schemeClr val="bg1">
                  <a:lumMod val="75000"/>
                </a:schemeClr>
              </a:solidFill>
            </a:endParaRPr>
          </a:p>
          <a:p>
            <a:pPr>
              <a:defRPr/>
            </a:pPr>
            <a:r>
              <a:rPr lang="en-US" sz="1400" b="1" dirty="0">
                <a:solidFill>
                  <a:schemeClr val="bg1">
                    <a:lumMod val="75000"/>
                  </a:schemeClr>
                </a:solidFill>
              </a:rPr>
              <a:t>IZ</a:t>
            </a:r>
          </a:p>
        </p:txBody>
      </p:sp>
      <p:sp>
        <p:nvSpPr>
          <p:cNvPr id="91" name="TextBox 90"/>
          <p:cNvSpPr txBox="1">
            <a:spLocks noChangeArrowheads="1"/>
          </p:cNvSpPr>
          <p:nvPr/>
        </p:nvSpPr>
        <p:spPr bwMode="auto">
          <a:xfrm>
            <a:off x="5029200" y="5410200"/>
            <a:ext cx="3733800" cy="923925"/>
          </a:xfrm>
          <a:prstGeom prst="rect">
            <a:avLst/>
          </a:prstGeom>
          <a:noFill/>
          <a:ln w="9525">
            <a:noFill/>
            <a:miter lim="800000"/>
            <a:headEnd/>
            <a:tailEnd/>
          </a:ln>
        </p:spPr>
        <p:txBody>
          <a:bodyPr>
            <a:spAutoFit/>
          </a:bodyPr>
          <a:lstStyle/>
          <a:p>
            <a:r>
              <a:rPr lang="en-US" sz="1800">
                <a:solidFill>
                  <a:srgbClr val="ECA6F8"/>
                </a:solidFill>
              </a:rPr>
              <a:t>Tough Jobs</a:t>
            </a:r>
          </a:p>
          <a:p>
            <a:r>
              <a:rPr lang="en-US" sz="1800">
                <a:solidFill>
                  <a:srgbClr val="ECA6F8"/>
                </a:solidFill>
              </a:rPr>
              <a:t>Passed NY and NJ Bar exams</a:t>
            </a:r>
          </a:p>
          <a:p>
            <a:r>
              <a:rPr lang="en-US" sz="1800">
                <a:solidFill>
                  <a:srgbClr val="ECA6F8"/>
                </a:solidFill>
              </a:rPr>
              <a:t>JPME Phase 1</a:t>
            </a:r>
          </a:p>
        </p:txBody>
      </p:sp>
      <p:sp>
        <p:nvSpPr>
          <p:cNvPr id="92" name="Oval 91"/>
          <p:cNvSpPr/>
          <p:nvPr/>
        </p:nvSpPr>
        <p:spPr>
          <a:xfrm>
            <a:off x="5181600" y="3276600"/>
            <a:ext cx="3581400" cy="1219200"/>
          </a:xfrm>
          <a:prstGeom prst="ellipse">
            <a:avLst/>
          </a:prstGeom>
          <a:solidFill>
            <a:srgbClr val="ECA6F8">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3" name="Oval 92"/>
          <p:cNvSpPr/>
          <p:nvPr/>
        </p:nvSpPr>
        <p:spPr>
          <a:xfrm>
            <a:off x="228600" y="5638800"/>
            <a:ext cx="3581400" cy="1219200"/>
          </a:xfrm>
          <a:prstGeom prst="ellipse">
            <a:avLst/>
          </a:prstGeom>
          <a:solidFill>
            <a:srgbClr val="ECA6F8">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4" name="Smiley Face 93"/>
          <p:cNvSpPr/>
          <p:nvPr/>
        </p:nvSpPr>
        <p:spPr>
          <a:xfrm>
            <a:off x="3657600" y="5105400"/>
            <a:ext cx="838200" cy="609600"/>
          </a:xfrm>
          <a:prstGeom prst="smileyFace">
            <a:avLst/>
          </a:prstGeom>
          <a:noFill/>
          <a:ln>
            <a:solidFill>
              <a:srgbClr val="ECA6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ECA6F8"/>
              </a:solidFill>
            </a:endParaRPr>
          </a:p>
        </p:txBody>
      </p:sp>
      <p:sp>
        <p:nvSpPr>
          <p:cNvPr id="95" name="TextBox 94"/>
          <p:cNvSpPr txBox="1">
            <a:spLocks noChangeArrowheads="1"/>
          </p:cNvSpPr>
          <p:nvPr/>
        </p:nvSpPr>
        <p:spPr bwMode="auto">
          <a:xfrm>
            <a:off x="609600" y="1371600"/>
            <a:ext cx="1447800" cy="369888"/>
          </a:xfrm>
          <a:prstGeom prst="rect">
            <a:avLst/>
          </a:prstGeom>
          <a:noFill/>
          <a:ln w="9525">
            <a:noFill/>
            <a:miter lim="800000"/>
            <a:headEnd/>
            <a:tailEnd/>
          </a:ln>
        </p:spPr>
        <p:txBody>
          <a:bodyPr>
            <a:spAutoFit/>
          </a:bodyPr>
          <a:lstStyle/>
          <a:p>
            <a:r>
              <a:rPr lang="en-US" sz="1800" b="1">
                <a:solidFill>
                  <a:srgbClr val="ECA6F8"/>
                </a:solidFill>
              </a:rPr>
              <a:t>1: A+</a:t>
            </a:r>
          </a:p>
        </p:txBody>
      </p:sp>
      <p:sp>
        <p:nvSpPr>
          <p:cNvPr id="97" name="TextBox 96"/>
          <p:cNvSpPr txBox="1">
            <a:spLocks noChangeArrowheads="1"/>
          </p:cNvSpPr>
          <p:nvPr/>
        </p:nvSpPr>
        <p:spPr bwMode="auto">
          <a:xfrm>
            <a:off x="0" y="5181600"/>
            <a:ext cx="2362200" cy="523875"/>
          </a:xfrm>
          <a:prstGeom prst="rect">
            <a:avLst/>
          </a:prstGeom>
          <a:noFill/>
          <a:ln w="9525">
            <a:noFill/>
            <a:miter lim="800000"/>
            <a:headEnd/>
            <a:tailEnd/>
          </a:ln>
        </p:spPr>
        <p:txBody>
          <a:bodyPr>
            <a:spAutoFit/>
          </a:bodyPr>
          <a:lstStyle/>
          <a:p>
            <a:r>
              <a:rPr lang="en-US" sz="2800">
                <a:solidFill>
                  <a:srgbClr val="ECA6F8"/>
                </a:solidFill>
              </a:rPr>
              <a:t>PRESS 100</a:t>
            </a:r>
          </a:p>
        </p:txBody>
      </p:sp>
      <p:sp>
        <p:nvSpPr>
          <p:cNvPr id="3" name="Title 2"/>
          <p:cNvSpPr>
            <a:spLocks noGrp="1"/>
          </p:cNvSpPr>
          <p:nvPr>
            <p:ph type="title"/>
          </p:nvPr>
        </p:nvSpPr>
        <p:spPr/>
        <p:txBody>
          <a:bodyPr/>
          <a:lstStyle/>
          <a:p>
            <a:endParaRPr lang="en-US"/>
          </a:p>
        </p:txBody>
      </p:sp>
      <p:sp>
        <p:nvSpPr>
          <p:cNvPr id="5" name="Text Placeholder 4"/>
          <p:cNvSpPr>
            <a:spLocks noGrp="1"/>
          </p:cNvSpPr>
          <p:nvPr>
            <p:ph type="body" idx="2"/>
          </p:nvPr>
        </p:nvSpPr>
        <p:spPr/>
        <p:txBody>
          <a:bodyPr/>
          <a:lstStyle/>
          <a:p>
            <a:endParaRPr lang="en-US"/>
          </a:p>
        </p:txBody>
      </p:sp>
      <p:sp>
        <p:nvSpPr>
          <p:cNvPr id="101" name="Title 1"/>
          <p:cNvSpPr txBox="1">
            <a:spLocks/>
          </p:cNvSpPr>
          <p:nvPr/>
        </p:nvSpPr>
        <p:spPr>
          <a:xfrm>
            <a:off x="457200" y="274638"/>
            <a:ext cx="8229600" cy="948395"/>
          </a:xfrm>
          <a:prstGeom prst="rect">
            <a:avLst/>
          </a:prstGeom>
        </p:spPr>
        <p:txBody>
          <a:bodyPr vert="horz" anchor="t">
            <a:noAutofit/>
            <a:scene3d>
              <a:camera prst="orthographicFront"/>
              <a:lightRig rig="soft" dir="t"/>
            </a:scene3d>
            <a:sp3d prstMaterial="softEdge">
              <a:bevelT w="0" h="0"/>
            </a:sp3d>
          </a:bodyPr>
          <a:lstStyle>
            <a:lvl1pPr algn="r" rtl="0" eaLnBrk="0" fontAlgn="base" hangingPunct="0">
              <a:spcBef>
                <a:spcPct val="0"/>
              </a:spcBef>
              <a:spcAft>
                <a:spcPct val="0"/>
              </a:spcAft>
              <a:buNone/>
              <a:defRPr sz="2500" b="0" kern="1200">
                <a:solidFill>
                  <a:schemeClr val="accent1"/>
                </a:solidFill>
                <a:effectLst/>
                <a:latin typeface="+mj-lt"/>
                <a:ea typeface="ＭＳ Ｐゴシック" charset="0"/>
                <a:cs typeface="+mj-cs"/>
              </a:defRPr>
            </a:lvl1pPr>
            <a:lvl2pPr algn="l" rtl="0" eaLnBrk="0" fontAlgn="base" hangingPunct="0">
              <a:spcBef>
                <a:spcPct val="0"/>
              </a:spcBef>
              <a:spcAft>
                <a:spcPct val="0"/>
              </a:spcAft>
              <a:defRPr sz="4100" b="1">
                <a:solidFill>
                  <a:schemeClr val="tx2"/>
                </a:solidFill>
                <a:latin typeface="Lucida Sans Unicode" pitchFamily="34" charset="0"/>
                <a:ea typeface="ＭＳ Ｐゴシック" charset="0"/>
              </a:defRPr>
            </a:lvl2pPr>
            <a:lvl3pPr algn="l" rtl="0" eaLnBrk="0" fontAlgn="base" hangingPunct="0">
              <a:spcBef>
                <a:spcPct val="0"/>
              </a:spcBef>
              <a:spcAft>
                <a:spcPct val="0"/>
              </a:spcAft>
              <a:defRPr sz="4100" b="1">
                <a:solidFill>
                  <a:schemeClr val="tx2"/>
                </a:solidFill>
                <a:latin typeface="Lucida Sans Unicode" pitchFamily="34" charset="0"/>
                <a:ea typeface="ＭＳ Ｐゴシック" charset="0"/>
              </a:defRPr>
            </a:lvl3pPr>
            <a:lvl4pPr algn="l" rtl="0" eaLnBrk="0" fontAlgn="base" hangingPunct="0">
              <a:spcBef>
                <a:spcPct val="0"/>
              </a:spcBef>
              <a:spcAft>
                <a:spcPct val="0"/>
              </a:spcAft>
              <a:defRPr sz="4100" b="1">
                <a:solidFill>
                  <a:schemeClr val="tx2"/>
                </a:solidFill>
                <a:latin typeface="Lucida Sans Unicode" pitchFamily="34" charset="0"/>
                <a:ea typeface="ＭＳ Ｐゴシック" charset="0"/>
              </a:defRPr>
            </a:lvl4pPr>
            <a:lvl5pPr algn="l" rtl="0" eaLnBrk="0" fontAlgn="base" hangingPunct="0">
              <a:spcBef>
                <a:spcPct val="0"/>
              </a:spcBef>
              <a:spcAft>
                <a:spcPct val="0"/>
              </a:spcAft>
              <a:defRPr sz="4100" b="1">
                <a:solidFill>
                  <a:schemeClr val="tx2"/>
                </a:solidFill>
                <a:latin typeface="Lucida Sans Unicode" pitchFamily="34" charset="0"/>
                <a:ea typeface="ＭＳ Ｐゴシック"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l"/>
            <a:r>
              <a:rPr lang="en-US" sz="3600" dirty="0">
                <a:solidFill>
                  <a:srgbClr val="464646"/>
                </a:solidFill>
              </a:rPr>
              <a:t>OSR Markup After Record Review</a:t>
            </a:r>
          </a:p>
        </p:txBody>
      </p:sp>
    </p:spTree>
    <p:extLst>
      <p:ext uri="{BB962C8B-B14F-4D97-AF65-F5344CB8AC3E}">
        <p14:creationId xmlns:p14="http://schemas.microsoft.com/office/powerpoint/2010/main" val="222573762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Performance Summary Report</a:t>
            </a:r>
          </a:p>
        </p:txBody>
      </p:sp>
      <p:grpSp>
        <p:nvGrpSpPr>
          <p:cNvPr id="2" name="Group 3"/>
          <p:cNvGrpSpPr>
            <a:grpSpLocks/>
          </p:cNvGrpSpPr>
          <p:nvPr/>
        </p:nvGrpSpPr>
        <p:grpSpPr bwMode="auto">
          <a:xfrm>
            <a:off x="457200" y="1828800"/>
            <a:ext cx="8231188" cy="4496370"/>
            <a:chOff x="336" y="1104"/>
            <a:chExt cx="5185" cy="2567"/>
          </a:xfrm>
        </p:grpSpPr>
        <p:graphicFrame>
          <p:nvGraphicFramePr>
            <p:cNvPr id="153604" name="Object 4"/>
            <p:cNvGraphicFramePr>
              <a:graphicFrameLocks/>
            </p:cNvGraphicFramePr>
            <p:nvPr/>
          </p:nvGraphicFramePr>
          <p:xfrm>
            <a:off x="336" y="1104"/>
            <a:ext cx="5185" cy="2353"/>
          </p:xfrm>
          <a:graphic>
            <a:graphicData uri="http://schemas.openxmlformats.org/presentationml/2006/ole">
              <mc:AlternateContent xmlns:mc="http://schemas.openxmlformats.org/markup-compatibility/2006">
                <mc:Choice xmlns:v="urn:schemas-microsoft-com:vml" Requires="v">
                  <p:oleObj spid="_x0000_s57551" name="Document" r:id="rId4" imgW="8045280" imgH="3506760" progId="Word.Document.8">
                    <p:embed/>
                  </p:oleObj>
                </mc:Choice>
                <mc:Fallback>
                  <p:oleObj name="Document" r:id="rId4" imgW="8045280" imgH="3506760" progId="Word.Documen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 y="1104"/>
                          <a:ext cx="5185" cy="235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53610" name="Rectangle 5"/>
            <p:cNvSpPr>
              <a:spLocks noChangeArrowheads="1"/>
            </p:cNvSpPr>
            <p:nvPr/>
          </p:nvSpPr>
          <p:spPr bwMode="auto">
            <a:xfrm>
              <a:off x="1152" y="3408"/>
              <a:ext cx="1001" cy="261"/>
            </a:xfrm>
            <a:prstGeom prst="rect">
              <a:avLst/>
            </a:prstGeom>
            <a:noFill/>
            <a:ln w="9525">
              <a:noFill/>
              <a:miter lim="800000"/>
              <a:headEnd/>
              <a:tailEnd/>
            </a:ln>
          </p:spPr>
          <p:txBody>
            <a:bodyPr lIns="92075" tIns="46038" rIns="92075" bIns="46038">
              <a:spAutoFit/>
            </a:bodyPr>
            <a:lstStyle/>
            <a:p>
              <a:pPr eaLnBrk="0" fontAlgn="base" hangingPunct="0">
                <a:spcBef>
                  <a:spcPct val="0"/>
                </a:spcBef>
                <a:spcAft>
                  <a:spcPct val="0"/>
                </a:spcAft>
              </a:pPr>
              <a:r>
                <a:rPr lang="en-US" sz="1200" b="1" dirty="0">
                  <a:solidFill>
                    <a:srgbClr val="FF0000"/>
                  </a:solidFill>
                  <a:latin typeface="Arial" pitchFamily="34" charset="0"/>
                  <a:cs typeface="Times New Roman" pitchFamily="18" charset="0"/>
                </a:rPr>
                <a:t>INDIVIDUAL TRAIT </a:t>
              </a:r>
            </a:p>
            <a:p>
              <a:pPr eaLnBrk="0" fontAlgn="base" hangingPunct="0">
                <a:spcBef>
                  <a:spcPct val="0"/>
                </a:spcBef>
                <a:spcAft>
                  <a:spcPct val="0"/>
                </a:spcAft>
              </a:pPr>
              <a:r>
                <a:rPr lang="en-US" sz="1200" b="1" dirty="0">
                  <a:solidFill>
                    <a:srgbClr val="FF0000"/>
                  </a:solidFill>
                  <a:latin typeface="Arial" pitchFamily="34" charset="0"/>
                  <a:cs typeface="Times New Roman" pitchFamily="18" charset="0"/>
                </a:rPr>
                <a:t>      AVERAGE</a:t>
              </a:r>
            </a:p>
          </p:txBody>
        </p:sp>
        <p:sp>
          <p:nvSpPr>
            <p:cNvPr id="153611" name="Rectangle 6"/>
            <p:cNvSpPr>
              <a:spLocks noChangeArrowheads="1"/>
            </p:cNvSpPr>
            <p:nvPr/>
          </p:nvSpPr>
          <p:spPr bwMode="auto">
            <a:xfrm>
              <a:off x="2386" y="3410"/>
              <a:ext cx="990" cy="261"/>
            </a:xfrm>
            <a:prstGeom prst="rect">
              <a:avLst/>
            </a:prstGeom>
            <a:noFill/>
            <a:ln w="9525">
              <a:noFill/>
              <a:miter lim="800000"/>
              <a:headEnd/>
              <a:tailEnd/>
            </a:ln>
          </p:spPr>
          <p:txBody>
            <a:bodyPr wrap="none" lIns="92075" tIns="46038" rIns="92075" bIns="46038">
              <a:spAutoFit/>
            </a:bodyPr>
            <a:lstStyle/>
            <a:p>
              <a:pPr eaLnBrk="0" fontAlgn="base" hangingPunct="0">
                <a:spcBef>
                  <a:spcPct val="0"/>
                </a:spcBef>
                <a:spcAft>
                  <a:spcPct val="0"/>
                </a:spcAft>
              </a:pPr>
              <a:r>
                <a:rPr lang="en-US" sz="1200" b="1" dirty="0">
                  <a:solidFill>
                    <a:srgbClr val="FF0000"/>
                  </a:solidFill>
                  <a:latin typeface="Arial" pitchFamily="34" charset="0"/>
                  <a:cs typeface="Times New Roman" pitchFamily="18" charset="0"/>
                </a:rPr>
                <a:t>SUMMARY GROUP</a:t>
              </a:r>
            </a:p>
            <a:p>
              <a:pPr eaLnBrk="0" fontAlgn="base" hangingPunct="0">
                <a:spcBef>
                  <a:spcPct val="0"/>
                </a:spcBef>
                <a:spcAft>
                  <a:spcPct val="0"/>
                </a:spcAft>
              </a:pPr>
              <a:r>
                <a:rPr lang="en-US" sz="1200" b="1" dirty="0">
                  <a:solidFill>
                    <a:srgbClr val="FF0000"/>
                  </a:solidFill>
                  <a:latin typeface="Arial" pitchFamily="34" charset="0"/>
                  <a:cs typeface="Times New Roman" pitchFamily="18" charset="0"/>
                </a:rPr>
                <a:t> TRAIT AVERAGE</a:t>
              </a:r>
            </a:p>
          </p:txBody>
        </p:sp>
        <p:sp>
          <p:nvSpPr>
            <p:cNvPr id="153612" name="Line 7"/>
            <p:cNvSpPr>
              <a:spLocks noChangeShapeType="1"/>
            </p:cNvSpPr>
            <p:nvPr/>
          </p:nvSpPr>
          <p:spPr bwMode="auto">
            <a:xfrm flipV="1">
              <a:off x="2112" y="2161"/>
              <a:ext cx="1873" cy="1343"/>
            </a:xfrm>
            <a:prstGeom prst="line">
              <a:avLst/>
            </a:prstGeom>
            <a:noFill/>
            <a:ln w="12700">
              <a:solidFill>
                <a:srgbClr val="FF3300"/>
              </a:solidFill>
              <a:round/>
              <a:headEnd type="none" w="sm" len="sm"/>
              <a:tailEnd type="stealth" w="med" len="lg"/>
            </a:ln>
          </p:spPr>
          <p:txBody>
            <a:bodyPr wrap="none" anchor="ctr"/>
            <a:lstStyle/>
            <a:p>
              <a:pPr fontAlgn="base">
                <a:spcBef>
                  <a:spcPct val="0"/>
                </a:spcBef>
                <a:spcAft>
                  <a:spcPct val="0"/>
                </a:spcAft>
              </a:pPr>
              <a:endParaRPr lang="en-US" dirty="0">
                <a:solidFill>
                  <a:srgbClr val="000000"/>
                </a:solidFill>
                <a:latin typeface="Arial" pitchFamily="34" charset="0"/>
              </a:endParaRPr>
            </a:p>
          </p:txBody>
        </p:sp>
        <p:sp>
          <p:nvSpPr>
            <p:cNvPr id="153613" name="Line 8"/>
            <p:cNvSpPr>
              <a:spLocks noChangeShapeType="1"/>
            </p:cNvSpPr>
            <p:nvPr/>
          </p:nvSpPr>
          <p:spPr bwMode="auto">
            <a:xfrm flipV="1">
              <a:off x="2976" y="2305"/>
              <a:ext cx="1105" cy="1055"/>
            </a:xfrm>
            <a:prstGeom prst="line">
              <a:avLst/>
            </a:prstGeom>
            <a:noFill/>
            <a:ln w="12700">
              <a:solidFill>
                <a:srgbClr val="FF3300"/>
              </a:solidFill>
              <a:round/>
              <a:headEnd type="none" w="sm" len="sm"/>
              <a:tailEnd type="stealth" w="med" len="lg"/>
            </a:ln>
          </p:spPr>
          <p:txBody>
            <a:bodyPr wrap="none" anchor="ctr"/>
            <a:lstStyle/>
            <a:p>
              <a:pPr fontAlgn="base">
                <a:spcBef>
                  <a:spcPct val="0"/>
                </a:spcBef>
                <a:spcAft>
                  <a:spcPct val="0"/>
                </a:spcAft>
              </a:pPr>
              <a:endParaRPr lang="en-US" dirty="0">
                <a:solidFill>
                  <a:srgbClr val="000000"/>
                </a:solidFill>
                <a:latin typeface="Arial" pitchFamily="34" charset="0"/>
              </a:endParaRPr>
            </a:p>
          </p:txBody>
        </p:sp>
        <p:sp>
          <p:nvSpPr>
            <p:cNvPr id="153614" name="Line 9"/>
            <p:cNvSpPr>
              <a:spLocks noChangeShapeType="1"/>
            </p:cNvSpPr>
            <p:nvPr/>
          </p:nvSpPr>
          <p:spPr bwMode="auto">
            <a:xfrm flipH="1" flipV="1">
              <a:off x="4369" y="2305"/>
              <a:ext cx="95" cy="982"/>
            </a:xfrm>
            <a:prstGeom prst="line">
              <a:avLst/>
            </a:prstGeom>
            <a:noFill/>
            <a:ln w="12700">
              <a:solidFill>
                <a:srgbClr val="FF3300"/>
              </a:solidFill>
              <a:round/>
              <a:headEnd type="none" w="sm" len="sm"/>
              <a:tailEnd type="stealth" w="med" len="lg"/>
            </a:ln>
          </p:spPr>
          <p:txBody>
            <a:bodyPr wrap="none" anchor="ctr"/>
            <a:lstStyle/>
            <a:p>
              <a:pPr fontAlgn="base">
                <a:spcBef>
                  <a:spcPct val="0"/>
                </a:spcBef>
                <a:spcAft>
                  <a:spcPct val="0"/>
                </a:spcAft>
              </a:pPr>
              <a:endParaRPr lang="en-US" dirty="0">
                <a:solidFill>
                  <a:srgbClr val="000000"/>
                </a:solidFill>
                <a:latin typeface="Arial" pitchFamily="34" charset="0"/>
              </a:endParaRPr>
            </a:p>
          </p:txBody>
        </p:sp>
      </p:grpSp>
      <p:sp>
        <p:nvSpPr>
          <p:cNvPr id="153607" name="Text Box 10"/>
          <p:cNvSpPr txBox="1">
            <a:spLocks noChangeArrowheads="1"/>
          </p:cNvSpPr>
          <p:nvPr/>
        </p:nvSpPr>
        <p:spPr bwMode="auto">
          <a:xfrm>
            <a:off x="5867400" y="5651777"/>
            <a:ext cx="3200400" cy="761747"/>
          </a:xfrm>
          <a:prstGeom prst="rect">
            <a:avLst/>
          </a:prstGeom>
          <a:noFill/>
          <a:ln w="9525">
            <a:noFill/>
            <a:miter lim="800000"/>
            <a:headEnd/>
            <a:tailEnd/>
          </a:ln>
        </p:spPr>
        <p:txBody>
          <a:bodyPr wrap="square">
            <a:spAutoFit/>
          </a:bodyPr>
          <a:lstStyle/>
          <a:p>
            <a:pPr eaLnBrk="0" fontAlgn="base" hangingPunct="0">
              <a:spcBef>
                <a:spcPct val="0"/>
              </a:spcBef>
              <a:spcAft>
                <a:spcPct val="0"/>
              </a:spcAft>
            </a:pPr>
            <a:r>
              <a:rPr lang="en-US" sz="1050" b="1" dirty="0">
                <a:solidFill>
                  <a:srgbClr val="3497AE"/>
                </a:solidFill>
                <a:latin typeface="Arial" pitchFamily="34" charset="0"/>
                <a:cs typeface="Times New Roman" pitchFamily="18" charset="0"/>
              </a:rPr>
              <a:t>REPORTING SENIOR</a:t>
            </a:r>
          </a:p>
          <a:p>
            <a:pPr eaLnBrk="0" fontAlgn="base" hangingPunct="0">
              <a:spcBef>
                <a:spcPct val="0"/>
              </a:spcBef>
              <a:spcAft>
                <a:spcPct val="0"/>
              </a:spcAft>
            </a:pPr>
            <a:r>
              <a:rPr lang="en-US" sz="1050" b="1" dirty="0">
                <a:solidFill>
                  <a:srgbClr val="3497AE"/>
                </a:solidFill>
                <a:latin typeface="Arial" pitchFamily="34" charset="0"/>
                <a:cs typeface="Times New Roman" pitchFamily="18" charset="0"/>
              </a:rPr>
              <a:t>CUMULATIVE AVERAGE</a:t>
            </a:r>
          </a:p>
          <a:p>
            <a:pPr eaLnBrk="0" fontAlgn="base" hangingPunct="0">
              <a:spcBef>
                <a:spcPct val="0"/>
              </a:spcBef>
              <a:spcAft>
                <a:spcPct val="0"/>
              </a:spcAft>
            </a:pPr>
            <a:r>
              <a:rPr lang="en-US" sz="1050" b="1" dirty="0">
                <a:solidFill>
                  <a:srgbClr val="3497AE"/>
                </a:solidFill>
                <a:latin typeface="Arial" pitchFamily="34" charset="0"/>
                <a:cs typeface="Times New Roman" pitchFamily="18" charset="0"/>
              </a:rPr>
              <a:t>All officers of that grade (regardless of designator) that the reporting senior has rated.</a:t>
            </a:r>
          </a:p>
        </p:txBody>
      </p:sp>
    </p:spTree>
    <p:extLst>
      <p:ext uri="{BB962C8B-B14F-4D97-AF65-F5344CB8AC3E}">
        <p14:creationId xmlns:p14="http://schemas.microsoft.com/office/powerpoint/2010/main" val="341647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103922" r="-103922"/>
          <a:stretch>
            <a:fillRect/>
          </a:stretch>
        </p:blipFill>
        <p:spPr/>
      </p:pic>
      <p:sp>
        <p:nvSpPr>
          <p:cNvPr id="2" name="Title 1"/>
          <p:cNvSpPr>
            <a:spLocks noGrp="1"/>
          </p:cNvSpPr>
          <p:nvPr>
            <p:ph type="title"/>
          </p:nvPr>
        </p:nvSpPr>
        <p:spPr/>
        <p:txBody>
          <a:bodyPr/>
          <a:lstStyle/>
          <a:p>
            <a:r>
              <a:rPr lang="en-US" dirty="0"/>
              <a:t>“Breaking Out to the Right”</a:t>
            </a:r>
          </a:p>
        </p:txBody>
      </p:sp>
    </p:spTree>
    <p:extLst>
      <p:ext uri="{BB962C8B-B14F-4D97-AF65-F5344CB8AC3E}">
        <p14:creationId xmlns:p14="http://schemas.microsoft.com/office/powerpoint/2010/main" val="1982121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113225" r="-113225"/>
          <a:stretch>
            <a:fillRect/>
          </a:stretch>
        </p:blipFill>
        <p:spPr/>
      </p:pic>
      <p:sp>
        <p:nvSpPr>
          <p:cNvPr id="2" name="Title 1"/>
          <p:cNvSpPr>
            <a:spLocks noGrp="1"/>
          </p:cNvSpPr>
          <p:nvPr>
            <p:ph type="title"/>
          </p:nvPr>
        </p:nvSpPr>
        <p:spPr/>
        <p:txBody>
          <a:bodyPr/>
          <a:lstStyle/>
          <a:p>
            <a:r>
              <a:rPr lang="en-US" dirty="0"/>
              <a:t>“Moving to the Left”</a:t>
            </a:r>
          </a:p>
        </p:txBody>
      </p:sp>
    </p:spTree>
    <p:extLst>
      <p:ext uri="{BB962C8B-B14F-4D97-AF65-F5344CB8AC3E}">
        <p14:creationId xmlns:p14="http://schemas.microsoft.com/office/powerpoint/2010/main" val="94394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9181230" cy="68579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5" name="Straight Connector 4"/>
          <p:cNvCxnSpPr/>
          <p:nvPr/>
        </p:nvCxnSpPr>
        <p:spPr>
          <a:xfrm>
            <a:off x="2" y="4038600"/>
            <a:ext cx="9067798" cy="0"/>
          </a:xfrm>
          <a:prstGeom prst="line">
            <a:avLst/>
          </a:prstGeom>
          <a:ln w="317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6718" y="3276600"/>
            <a:ext cx="9011080" cy="0"/>
          </a:xfrm>
          <a:prstGeom prst="line">
            <a:avLst/>
          </a:prstGeom>
          <a:ln w="317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5105400"/>
            <a:ext cx="9067798" cy="0"/>
          </a:xfrm>
          <a:prstGeom prst="line">
            <a:avLst/>
          </a:prstGeom>
          <a:ln w="3175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7543800" y="3657600"/>
            <a:ext cx="609600" cy="3810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0" name="TextBox 9"/>
          <p:cNvSpPr txBox="1"/>
          <p:nvPr/>
        </p:nvSpPr>
        <p:spPr>
          <a:xfrm>
            <a:off x="4724400" y="4396859"/>
            <a:ext cx="787395" cy="369332"/>
          </a:xfrm>
          <a:prstGeom prst="rect">
            <a:avLst/>
          </a:prstGeom>
          <a:noFill/>
        </p:spPr>
        <p:txBody>
          <a:bodyPr wrap="none" rtlCol="0">
            <a:spAutoFit/>
          </a:bodyPr>
          <a:lstStyle/>
          <a:p>
            <a:r>
              <a:rPr lang="en-US" dirty="0">
                <a:solidFill>
                  <a:srgbClr val="0000FF"/>
                </a:solidFill>
                <a:latin typeface="Calibri"/>
              </a:rPr>
              <a:t>DUINS</a:t>
            </a:r>
          </a:p>
        </p:txBody>
      </p:sp>
      <p:cxnSp>
        <p:nvCxnSpPr>
          <p:cNvPr id="12" name="Straight Arrow Connector 11"/>
          <p:cNvCxnSpPr/>
          <p:nvPr/>
        </p:nvCxnSpPr>
        <p:spPr>
          <a:xfrm>
            <a:off x="5905500" y="2209800"/>
            <a:ext cx="419100" cy="283029"/>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867400" y="3276600"/>
            <a:ext cx="476250" cy="26670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7105650" y="5257800"/>
            <a:ext cx="685800" cy="68580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8153400" y="1600200"/>
            <a:ext cx="457200" cy="6096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22" name="Straight Arrow Connector 21"/>
          <p:cNvCxnSpPr/>
          <p:nvPr/>
        </p:nvCxnSpPr>
        <p:spPr>
          <a:xfrm>
            <a:off x="5924550" y="5257800"/>
            <a:ext cx="552450" cy="19050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924550" y="5600700"/>
            <a:ext cx="552450" cy="26670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flipV="1">
            <a:off x="5905500" y="5867400"/>
            <a:ext cx="571500" cy="34290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5838825" y="6210300"/>
            <a:ext cx="571500" cy="34290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20" name="Smiley Face 19"/>
          <p:cNvSpPr/>
          <p:nvPr/>
        </p:nvSpPr>
        <p:spPr>
          <a:xfrm>
            <a:off x="8382000" y="5591175"/>
            <a:ext cx="685800" cy="609600"/>
          </a:xfrm>
          <a:prstGeom prst="smileyFac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1" name="TextBox 20"/>
          <p:cNvSpPr txBox="1"/>
          <p:nvPr/>
        </p:nvSpPr>
        <p:spPr>
          <a:xfrm>
            <a:off x="7747050" y="3326368"/>
            <a:ext cx="1269899" cy="369332"/>
          </a:xfrm>
          <a:prstGeom prst="rect">
            <a:avLst/>
          </a:prstGeom>
          <a:noFill/>
        </p:spPr>
        <p:txBody>
          <a:bodyPr wrap="none" rtlCol="0">
            <a:spAutoFit/>
          </a:bodyPr>
          <a:lstStyle/>
          <a:p>
            <a:r>
              <a:rPr lang="en-US" dirty="0">
                <a:solidFill>
                  <a:srgbClr val="0000FF"/>
                </a:solidFill>
                <a:latin typeface="Calibri"/>
              </a:rPr>
              <a:t>Air Bubble?</a:t>
            </a:r>
          </a:p>
        </p:txBody>
      </p:sp>
      <p:cxnSp>
        <p:nvCxnSpPr>
          <p:cNvPr id="26" name="Straight Arrow Connector 25"/>
          <p:cNvCxnSpPr/>
          <p:nvPr/>
        </p:nvCxnSpPr>
        <p:spPr>
          <a:xfrm>
            <a:off x="5924550" y="2536371"/>
            <a:ext cx="419100" cy="283029"/>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flipV="1">
            <a:off x="5867400" y="2895600"/>
            <a:ext cx="457200" cy="304801"/>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867400" y="3619500"/>
            <a:ext cx="476250" cy="26670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123918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Grp="1" noChangeAspect="1" noChangeArrowheads="1"/>
          </p:cNvPicPr>
          <p:nvPr>
            <p:ph idx="1"/>
          </p:nvPr>
        </p:nvPicPr>
        <p:blipFill>
          <a:blip r:embed="rId3" cstate="screen"/>
          <a:srcRect t="9880" b="9880"/>
          <a:stretch>
            <a:fillRect/>
          </a:stretch>
        </p:blipFill>
        <p:spPr bwMode="auto">
          <a:prstGeom prst="rect">
            <a:avLst/>
          </a:prstGeom>
          <a:noFill/>
          <a:ln w="9525">
            <a:noFill/>
            <a:miter lim="800000"/>
            <a:headEnd/>
            <a:tailEnd/>
          </a:ln>
        </p:spPr>
      </p:pic>
      <p:sp>
        <p:nvSpPr>
          <p:cNvPr id="5" name="Title 4"/>
          <p:cNvSpPr>
            <a:spLocks noGrp="1"/>
          </p:cNvSpPr>
          <p:nvPr>
            <p:ph type="title"/>
          </p:nvPr>
        </p:nvSpPr>
        <p:spPr/>
        <p:txBody>
          <a:bodyPr/>
          <a:lstStyle/>
          <a:p>
            <a:r>
              <a:rPr lang="en-US" dirty="0"/>
              <a:t>Voting Apparatus</a:t>
            </a:r>
          </a:p>
        </p:txBody>
      </p:sp>
    </p:spTree>
    <p:extLst>
      <p:ext uri="{BB962C8B-B14F-4D97-AF65-F5344CB8AC3E}">
        <p14:creationId xmlns:p14="http://schemas.microsoft.com/office/powerpoint/2010/main" val="5160057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886200" y="5334000"/>
            <a:ext cx="1505605" cy="369332"/>
          </a:xfrm>
          <a:prstGeom prst="rect">
            <a:avLst/>
          </a:prstGeom>
          <a:solidFill>
            <a:schemeClr val="bg1"/>
          </a:solidFill>
        </p:spPr>
        <p:txBody>
          <a:bodyPr wrap="none" rtlCol="0">
            <a:spAutoFit/>
          </a:bodyPr>
          <a:lstStyle/>
          <a:p>
            <a:pPr fontAlgn="base">
              <a:spcBef>
                <a:spcPct val="0"/>
              </a:spcBef>
              <a:spcAft>
                <a:spcPct val="0"/>
              </a:spcAft>
            </a:pPr>
            <a:r>
              <a:rPr lang="en-US" dirty="0">
                <a:solidFill>
                  <a:srgbClr val="FF0000"/>
                </a:solidFill>
                <a:latin typeface="Arial" pitchFamily="34" charset="0"/>
              </a:rPr>
              <a:t>Vote Screen </a:t>
            </a:r>
          </a:p>
        </p:txBody>
      </p:sp>
      <p:sp>
        <p:nvSpPr>
          <p:cNvPr id="7" name="TextBox 6"/>
          <p:cNvSpPr txBox="1"/>
          <p:nvPr/>
        </p:nvSpPr>
        <p:spPr>
          <a:xfrm>
            <a:off x="6781800" y="6096000"/>
            <a:ext cx="1295400" cy="276999"/>
          </a:xfrm>
          <a:prstGeom prst="rect">
            <a:avLst/>
          </a:prstGeom>
          <a:solidFill>
            <a:schemeClr val="bg1"/>
          </a:solidFill>
        </p:spPr>
        <p:txBody>
          <a:bodyPr wrap="square" rtlCol="0">
            <a:spAutoFit/>
          </a:bodyPr>
          <a:lstStyle/>
          <a:p>
            <a:pPr fontAlgn="base">
              <a:spcBef>
                <a:spcPct val="0"/>
              </a:spcBef>
              <a:spcAft>
                <a:spcPct val="0"/>
              </a:spcAft>
            </a:pPr>
            <a:r>
              <a:rPr lang="en-US" sz="1200" dirty="0">
                <a:solidFill>
                  <a:srgbClr val="FF0000"/>
                </a:solidFill>
                <a:latin typeface="Arial" pitchFamily="34" charset="0"/>
              </a:rPr>
              <a:t>Not a real board</a:t>
            </a:r>
          </a:p>
        </p:txBody>
      </p:sp>
      <p:sp>
        <p:nvSpPr>
          <p:cNvPr id="8" name="Title 7"/>
          <p:cNvSpPr>
            <a:spLocks noGrp="1"/>
          </p:cNvSpPr>
          <p:nvPr>
            <p:ph type="title"/>
          </p:nvPr>
        </p:nvSpPr>
        <p:spPr/>
        <p:txBody>
          <a:bodyPr>
            <a:normAutofit/>
          </a:bodyPr>
          <a:lstStyle/>
          <a:p>
            <a:r>
              <a:rPr lang="en-US" dirty="0"/>
              <a:t>Voting Screen</a:t>
            </a:r>
          </a:p>
        </p:txBody>
      </p:sp>
      <p:pic>
        <p:nvPicPr>
          <p:cNvPr id="10" name="Picture 2" descr="D:\Documents and Settings\robert.t.mcmahon\Desktop\photos\Vote Screen with Vote.JPG"/>
          <p:cNvPicPr>
            <a:picLocks noGrp="1" noChangeAspect="1" noChangeArrowheads="1"/>
          </p:cNvPicPr>
          <p:nvPr>
            <p:ph idx="1"/>
          </p:nvPr>
        </p:nvPicPr>
        <p:blipFill>
          <a:blip r:embed="rId3" cstate="screen"/>
          <a:srcRect l="-18187" r="-18187"/>
          <a:stretch>
            <a:fillRect/>
          </a:stretch>
        </p:blipFill>
        <p:spPr bwMode="auto">
          <a:prstGeom prst="rect">
            <a:avLst/>
          </a:prstGeom>
          <a:noFill/>
        </p:spPr>
      </p:pic>
    </p:spTree>
    <p:extLst>
      <p:ext uri="{BB962C8B-B14F-4D97-AF65-F5344CB8AC3E}">
        <p14:creationId xmlns:p14="http://schemas.microsoft.com/office/powerpoint/2010/main" val="30872382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Scattergram</a:t>
            </a:r>
            <a:endParaRPr lang="en-US" dirty="0"/>
          </a:p>
        </p:txBody>
      </p:sp>
      <p:pic>
        <p:nvPicPr>
          <p:cNvPr id="6" name="Picture 2"/>
          <p:cNvPicPr>
            <a:picLocks noGrp="1" noChangeAspect="1" noChangeArrowheads="1"/>
          </p:cNvPicPr>
          <p:nvPr>
            <p:ph idx="1"/>
          </p:nvPr>
        </p:nvPicPr>
        <p:blipFill>
          <a:blip r:embed="rId3" cstate="screen"/>
          <a:srcRect l="-27447" r="-27447"/>
          <a:stretch>
            <a:fillRect/>
          </a:stretch>
        </p:blipFill>
        <p:spPr bwMode="auto">
          <a:prstGeom prst="rect">
            <a:avLst/>
          </a:prstGeom>
          <a:noFill/>
          <a:ln w="9525">
            <a:noFill/>
            <a:miter lim="800000"/>
            <a:headEnd/>
            <a:tailEnd/>
          </a:ln>
        </p:spPr>
      </p:pic>
    </p:spTree>
    <p:extLst>
      <p:ext uri="{BB962C8B-B14F-4D97-AF65-F5344CB8AC3E}">
        <p14:creationId xmlns:p14="http://schemas.microsoft.com/office/powerpoint/2010/main" val="2241191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89" name="Picture 2"/>
          <p:cNvPicPr>
            <a:picLocks noChangeAspect="1" noChangeArrowheads="1"/>
          </p:cNvPicPr>
          <p:nvPr/>
        </p:nvPicPr>
        <p:blipFill>
          <a:blip r:embed="rId3" cstate="screen"/>
          <a:srcRect/>
          <a:stretch>
            <a:fillRect/>
          </a:stretch>
        </p:blipFill>
        <p:spPr bwMode="auto">
          <a:xfrm>
            <a:off x="609600" y="1905000"/>
            <a:ext cx="8382000" cy="4238625"/>
          </a:xfrm>
          <a:prstGeom prst="rect">
            <a:avLst/>
          </a:prstGeom>
          <a:noFill/>
          <a:ln w="9525">
            <a:noFill/>
            <a:miter lim="800000"/>
            <a:headEnd/>
            <a:tailEnd/>
          </a:ln>
        </p:spPr>
      </p:pic>
      <p:sp>
        <p:nvSpPr>
          <p:cNvPr id="7" name="Title 6"/>
          <p:cNvSpPr>
            <a:spLocks noGrp="1"/>
          </p:cNvSpPr>
          <p:nvPr>
            <p:ph type="title"/>
          </p:nvPr>
        </p:nvSpPr>
        <p:spPr/>
        <p:txBody>
          <a:bodyPr/>
          <a:lstStyle/>
          <a:p>
            <a:r>
              <a:rPr lang="en-US" dirty="0" err="1"/>
              <a:t>Scattergram</a:t>
            </a:r>
            <a:r>
              <a:rPr lang="en-US" dirty="0"/>
              <a:t> Post-Motions</a:t>
            </a:r>
          </a:p>
        </p:txBody>
      </p:sp>
    </p:spTree>
    <p:extLst>
      <p:ext uri="{BB962C8B-B14F-4D97-AF65-F5344CB8AC3E}">
        <p14:creationId xmlns:p14="http://schemas.microsoft.com/office/powerpoint/2010/main" val="2936688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72DC58-7008-2743-8E3F-BE0E1E133C8F}"/>
              </a:ext>
            </a:extLst>
          </p:cNvPr>
          <p:cNvSpPr>
            <a:spLocks noGrp="1"/>
          </p:cNvSpPr>
          <p:nvPr>
            <p:ph idx="1"/>
          </p:nvPr>
        </p:nvSpPr>
        <p:spPr/>
        <p:txBody>
          <a:bodyPr/>
          <a:lstStyle/>
          <a:p>
            <a:r>
              <a:rPr lang="en-US" dirty="0"/>
              <a:t>Allows boards to move up to 15% of selects to the top of the promotion order</a:t>
            </a:r>
          </a:p>
          <a:p>
            <a:r>
              <a:rPr lang="en-US" dirty="0"/>
              <a:t>“Officers of particular merit are those officers whose records contain documented performance consistently superior to the performance of other officers recommended for promotion by this board.”</a:t>
            </a:r>
          </a:p>
          <a:p>
            <a:r>
              <a:rPr lang="en-US" dirty="0"/>
              <a:t>Optional and not required</a:t>
            </a:r>
          </a:p>
        </p:txBody>
      </p:sp>
      <p:sp>
        <p:nvSpPr>
          <p:cNvPr id="3" name="Title 2">
            <a:extLst>
              <a:ext uri="{FF2B5EF4-FFF2-40B4-BE49-F238E27FC236}">
                <a16:creationId xmlns:a16="http://schemas.microsoft.com/office/drawing/2014/main" id="{4417B923-21C3-7F47-8379-CEA491A55403}"/>
              </a:ext>
            </a:extLst>
          </p:cNvPr>
          <p:cNvSpPr>
            <a:spLocks noGrp="1"/>
          </p:cNvSpPr>
          <p:nvPr>
            <p:ph type="title"/>
          </p:nvPr>
        </p:nvSpPr>
        <p:spPr/>
        <p:txBody>
          <a:bodyPr/>
          <a:lstStyle/>
          <a:p>
            <a:r>
              <a:rPr lang="en-US" dirty="0"/>
              <a:t>Merit </a:t>
            </a:r>
            <a:r>
              <a:rPr lang="en-US"/>
              <a:t>Reorder Process</a:t>
            </a:r>
          </a:p>
        </p:txBody>
      </p:sp>
    </p:spTree>
    <p:extLst>
      <p:ext uri="{BB962C8B-B14F-4D97-AF65-F5344CB8AC3E}">
        <p14:creationId xmlns:p14="http://schemas.microsoft.com/office/powerpoint/2010/main" val="33109824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3"/>
          <p:cNvSpPr>
            <a:spLocks noGrp="1" noChangeArrowheads="1"/>
          </p:cNvSpPr>
          <p:nvPr>
            <p:ph idx="1"/>
          </p:nvPr>
        </p:nvSpPr>
        <p:spPr/>
        <p:txBody>
          <a:bodyPr/>
          <a:lstStyle/>
          <a:p>
            <a:pPr eaLnBrk="1" hangingPunct="1">
              <a:lnSpc>
                <a:spcPct val="80000"/>
              </a:lnSpc>
            </a:pPr>
            <a:r>
              <a:rPr lang="en-US" sz="2800" dirty="0"/>
              <a:t>Approximately 3 months after board</a:t>
            </a:r>
          </a:p>
          <a:p>
            <a:pPr eaLnBrk="1" hangingPunct="1">
              <a:lnSpc>
                <a:spcPct val="80000"/>
              </a:lnSpc>
            </a:pPr>
            <a:r>
              <a:rPr lang="en-US" sz="2800" dirty="0"/>
              <a:t>Name can be removed along the way</a:t>
            </a:r>
          </a:p>
          <a:p>
            <a:pPr eaLnBrk="1" hangingPunct="1">
              <a:lnSpc>
                <a:spcPct val="80000"/>
              </a:lnSpc>
            </a:pPr>
            <a:r>
              <a:rPr lang="en-US" sz="2800" dirty="0"/>
              <a:t>Select – CONGRATULATIONS!</a:t>
            </a:r>
          </a:p>
          <a:p>
            <a:pPr lvl="1" eaLnBrk="1" hangingPunct="1">
              <a:lnSpc>
                <a:spcPct val="80000"/>
              </a:lnSpc>
            </a:pPr>
            <a:r>
              <a:rPr lang="en-US" sz="2400" dirty="0"/>
              <a:t>Strongly consider taking orders to a new command</a:t>
            </a:r>
          </a:p>
          <a:p>
            <a:pPr eaLnBrk="1" hangingPunct="1">
              <a:lnSpc>
                <a:spcPct val="80000"/>
              </a:lnSpc>
            </a:pPr>
            <a:r>
              <a:rPr lang="en-US" sz="2800" dirty="0"/>
              <a:t>Fail to Select – Time to regroup</a:t>
            </a:r>
          </a:p>
          <a:p>
            <a:pPr lvl="1" eaLnBrk="1" hangingPunct="1">
              <a:lnSpc>
                <a:spcPct val="80000"/>
              </a:lnSpc>
            </a:pPr>
            <a:r>
              <a:rPr lang="en-US" sz="2400" dirty="0"/>
              <a:t>Review record with Detailer and Specialty Leader</a:t>
            </a:r>
          </a:p>
          <a:p>
            <a:pPr lvl="1" eaLnBrk="1" hangingPunct="1">
              <a:lnSpc>
                <a:spcPct val="80000"/>
              </a:lnSpc>
            </a:pPr>
            <a:r>
              <a:rPr lang="en-US" sz="2400" dirty="0"/>
              <a:t>Plan next move</a:t>
            </a:r>
          </a:p>
          <a:p>
            <a:pPr lvl="1" eaLnBrk="1" hangingPunct="1">
              <a:lnSpc>
                <a:spcPct val="80000"/>
              </a:lnSpc>
            </a:pPr>
            <a:r>
              <a:rPr lang="en-US" sz="2400" dirty="0"/>
              <a:t>FOS for LCDR – out after obligation served</a:t>
            </a:r>
          </a:p>
          <a:p>
            <a:pPr lvl="2" eaLnBrk="1" hangingPunct="1">
              <a:lnSpc>
                <a:spcPct val="80000"/>
              </a:lnSpc>
            </a:pPr>
            <a:r>
              <a:rPr lang="en-US" sz="2000" dirty="0"/>
              <a:t>Retirement if eligible</a:t>
            </a:r>
          </a:p>
          <a:p>
            <a:pPr lvl="2" eaLnBrk="1" hangingPunct="1">
              <a:lnSpc>
                <a:spcPct val="80000"/>
              </a:lnSpc>
            </a:pPr>
            <a:r>
              <a:rPr lang="en-US" sz="2000" dirty="0"/>
              <a:t>Separation:  7 months after release of results</a:t>
            </a:r>
          </a:p>
          <a:p>
            <a:pPr lvl="1" eaLnBrk="1" hangingPunct="1">
              <a:lnSpc>
                <a:spcPct val="80000"/>
              </a:lnSpc>
            </a:pPr>
            <a:r>
              <a:rPr lang="en-US" sz="2200" dirty="0"/>
              <a:t>FOS for CDR – can stay 20 years</a:t>
            </a:r>
          </a:p>
          <a:p>
            <a:pPr lvl="1" eaLnBrk="1" hangingPunct="1">
              <a:lnSpc>
                <a:spcPct val="80000"/>
              </a:lnSpc>
            </a:pPr>
            <a:r>
              <a:rPr lang="en-US" sz="2200" dirty="0"/>
              <a:t>FOS for CAPT – can stay 28 years</a:t>
            </a:r>
          </a:p>
          <a:p>
            <a:pPr lvl="1" eaLnBrk="1" hangingPunct="1">
              <a:lnSpc>
                <a:spcPct val="80000"/>
              </a:lnSpc>
            </a:pPr>
            <a:endParaRPr lang="en-US" sz="2400" dirty="0"/>
          </a:p>
        </p:txBody>
      </p:sp>
      <p:sp>
        <p:nvSpPr>
          <p:cNvPr id="3" name="Title 2"/>
          <p:cNvSpPr>
            <a:spLocks noGrp="1"/>
          </p:cNvSpPr>
          <p:nvPr>
            <p:ph type="title"/>
          </p:nvPr>
        </p:nvSpPr>
        <p:spPr/>
        <p:txBody>
          <a:bodyPr/>
          <a:lstStyle/>
          <a:p>
            <a:r>
              <a:rPr lang="en-US" dirty="0"/>
              <a:t>Board Results</a:t>
            </a:r>
          </a:p>
        </p:txBody>
      </p:sp>
    </p:spTree>
    <p:extLst>
      <p:ext uri="{BB962C8B-B14F-4D97-AF65-F5344CB8AC3E}">
        <p14:creationId xmlns:p14="http://schemas.microsoft.com/office/powerpoint/2010/main" val="36310742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p:txBody>
          <a:bodyPr>
            <a:normAutofit/>
          </a:bodyPr>
          <a:lstStyle/>
          <a:p>
            <a:pPr eaLnBrk="1" hangingPunct="1">
              <a:lnSpc>
                <a:spcPct val="90000"/>
              </a:lnSpc>
              <a:buFontTx/>
              <a:buNone/>
            </a:pPr>
            <a:endParaRPr lang="en-US" sz="2800" dirty="0">
              <a:latin typeface="Calibri" pitchFamily="34" charset="0"/>
            </a:endParaRPr>
          </a:p>
          <a:p>
            <a:pPr lvl="1" eaLnBrk="1" hangingPunct="1">
              <a:lnSpc>
                <a:spcPct val="90000"/>
              </a:lnSpc>
              <a:buFontTx/>
              <a:buNone/>
            </a:pPr>
            <a:endParaRPr lang="en-US" dirty="0">
              <a:latin typeface="Calibri" pitchFamily="34" charset="0"/>
            </a:endParaRPr>
          </a:p>
          <a:p>
            <a:pPr lvl="1" eaLnBrk="1" hangingPunct="1">
              <a:lnSpc>
                <a:spcPct val="90000"/>
              </a:lnSpc>
              <a:buFontTx/>
              <a:buNone/>
            </a:pPr>
            <a:endParaRPr lang="en-US" dirty="0">
              <a:latin typeface="Calibri" pitchFamily="34" charset="0"/>
            </a:endParaRPr>
          </a:p>
        </p:txBody>
      </p:sp>
      <p:sp>
        <p:nvSpPr>
          <p:cNvPr id="34818" name="Rectangle 2"/>
          <p:cNvSpPr>
            <a:spLocks noGrp="1" noChangeArrowheads="1"/>
          </p:cNvSpPr>
          <p:nvPr>
            <p:ph type="title"/>
          </p:nvPr>
        </p:nvSpPr>
        <p:spPr/>
        <p:txBody>
          <a:bodyPr>
            <a:noAutofit/>
          </a:bodyPr>
          <a:lstStyle/>
          <a:p>
            <a:pPr eaLnBrk="1" hangingPunct="1"/>
            <a:r>
              <a:rPr lang="en-US" sz="3200" dirty="0"/>
              <a:t>Recent Selection Board Observations</a:t>
            </a:r>
          </a:p>
        </p:txBody>
      </p:sp>
      <p:sp>
        <p:nvSpPr>
          <p:cNvPr id="4" name="Slide Number Placeholder 3"/>
          <p:cNvSpPr>
            <a:spLocks noGrp="1"/>
          </p:cNvSpPr>
          <p:nvPr>
            <p:ph type="sldNum" sz="quarter" idx="12"/>
          </p:nvPr>
        </p:nvSpPr>
        <p:spPr>
          <a:prstGeom prst="rect">
            <a:avLst/>
          </a:prstGeom>
        </p:spPr>
        <p:txBody>
          <a:bodyPr/>
          <a:lstStyle/>
          <a:p>
            <a:fld id="{0CA5A7A3-4F0E-40F6-B762-78FFBF9EAB94}" type="slidenum">
              <a:rPr lang="en-US" smtClean="0">
                <a:solidFill>
                  <a:prstClr val="black">
                    <a:tint val="75000"/>
                  </a:prstClr>
                </a:solidFill>
                <a:latin typeface="Calibri"/>
              </a:rPr>
              <a:pPr/>
              <a:t>35</a:t>
            </a:fld>
            <a:endParaRPr lang="en-US" dirty="0">
              <a:solidFill>
                <a:prstClr val="black">
                  <a:tint val="75000"/>
                </a:prstClr>
              </a:solidFill>
              <a:latin typeface="Calibri"/>
            </a:endParaRPr>
          </a:p>
        </p:txBody>
      </p:sp>
      <p:sp>
        <p:nvSpPr>
          <p:cNvPr id="2" name="TextBox 1"/>
          <p:cNvSpPr txBox="1"/>
          <p:nvPr/>
        </p:nvSpPr>
        <p:spPr>
          <a:xfrm>
            <a:off x="457200" y="1143000"/>
            <a:ext cx="8305800" cy="4431983"/>
          </a:xfrm>
          <a:prstGeom prst="rect">
            <a:avLst/>
          </a:prstGeom>
          <a:noFill/>
        </p:spPr>
        <p:txBody>
          <a:bodyPr wrap="square" rtlCol="0">
            <a:spAutoFit/>
          </a:bodyPr>
          <a:lstStyle/>
          <a:p>
            <a:pPr marL="285750" indent="-285750">
              <a:buFont typeface="Arial" panose="020B0604020202020204" pitchFamily="34" charset="0"/>
              <a:buChar char="•"/>
            </a:pPr>
            <a:r>
              <a:rPr lang="en-US" sz="2400" dirty="0"/>
              <a:t>Soft breakout if 1/1 EP - “My #1 LCDR out of 25 of all designators.”</a:t>
            </a:r>
          </a:p>
          <a:p>
            <a:pPr marL="285750" indent="-285750">
              <a:buFont typeface="Arial" panose="020B0604020202020204" pitchFamily="34" charset="0"/>
              <a:buChar char="•"/>
            </a:pPr>
            <a:r>
              <a:rPr lang="en-US" sz="2400" dirty="0"/>
              <a:t>Forced distribution - “My #1 MP, would have been EP but ranked against highly competitive senior officers.”</a:t>
            </a:r>
            <a:endParaRPr lang="en-US" sz="2400" dirty="0">
              <a:solidFill>
                <a:prstClr val="black"/>
              </a:solidFill>
              <a:cs typeface="Calibri"/>
            </a:endParaRPr>
          </a:p>
          <a:p>
            <a:pPr marL="285750" indent="-285750">
              <a:buFont typeface="Arial" panose="020B0604020202020204" pitchFamily="34" charset="0"/>
              <a:buChar char="•"/>
            </a:pPr>
            <a:r>
              <a:rPr lang="en-US" sz="2400" dirty="0">
                <a:solidFill>
                  <a:prstClr val="black"/>
                </a:solidFill>
              </a:rPr>
              <a:t>If not getting the EP (air bubble) explain in the narrative (CO’s policy)</a:t>
            </a:r>
          </a:p>
          <a:p>
            <a:pPr marL="285750" indent="-285750">
              <a:buFont typeface="Arial" panose="020B0604020202020204" pitchFamily="34" charset="0"/>
              <a:buChar char="•"/>
            </a:pPr>
            <a:r>
              <a:rPr lang="en-US" sz="2400" dirty="0">
                <a:solidFill>
                  <a:prstClr val="black"/>
                </a:solidFill>
              </a:rPr>
              <a:t>Make sure your board certification is reflected in subspecialty code (K)</a:t>
            </a:r>
          </a:p>
          <a:p>
            <a:pPr marL="285750" indent="-285750">
              <a:buFont typeface="Arial" panose="020B0604020202020204" pitchFamily="34" charset="0"/>
              <a:buChar char="•"/>
            </a:pPr>
            <a:r>
              <a:rPr lang="en-US" sz="2400" dirty="0">
                <a:solidFill>
                  <a:prstClr val="black"/>
                </a:solidFill>
              </a:rPr>
              <a:t>Most important duty in block 29 box</a:t>
            </a:r>
          </a:p>
          <a:p>
            <a:pPr marL="285750" indent="-285750">
              <a:buFont typeface="Arial" panose="020B0604020202020204" pitchFamily="34" charset="0"/>
              <a:buChar char="•"/>
            </a:pPr>
            <a:r>
              <a:rPr lang="en-US" sz="2400" dirty="0">
                <a:solidFill>
                  <a:prstClr val="black"/>
                </a:solidFill>
              </a:rPr>
              <a:t>New language emphasizing operational experience</a:t>
            </a:r>
          </a:p>
          <a:p>
            <a:pPr marL="285750" indent="-285750">
              <a:buFont typeface="Arial" panose="020B0604020202020204" pitchFamily="34" charset="0"/>
              <a:buChar char="•"/>
            </a:pPr>
            <a:endParaRPr lang="en-US" dirty="0">
              <a:solidFill>
                <a:prstClr val="black"/>
              </a:solidFill>
              <a:latin typeface="Calibri"/>
            </a:endParaRPr>
          </a:p>
        </p:txBody>
      </p:sp>
    </p:spTree>
    <p:extLst>
      <p:ext uri="{BB962C8B-B14F-4D97-AF65-F5344CB8AC3E}">
        <p14:creationId xmlns:p14="http://schemas.microsoft.com/office/powerpoint/2010/main" val="28133285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Placeholder 2"/>
          <p:cNvSpPr>
            <a:spLocks noGrp="1"/>
          </p:cNvSpPr>
          <p:nvPr>
            <p:ph idx="1"/>
          </p:nvPr>
        </p:nvSpPr>
        <p:spPr/>
        <p:txBody>
          <a:bodyPr/>
          <a:lstStyle/>
          <a:p>
            <a:pPr eaLnBrk="1" hangingPunct="1">
              <a:lnSpc>
                <a:spcPct val="80000"/>
              </a:lnSpc>
            </a:pPr>
            <a:r>
              <a:rPr lang="en-US" sz="2000" b="1" dirty="0"/>
              <a:t>Short opening statement – </a:t>
            </a:r>
            <a:r>
              <a:rPr lang="en-US" sz="2000" b="1" u="sng" dirty="0"/>
              <a:t>Breakout</a:t>
            </a:r>
            <a:r>
              <a:rPr lang="en-US" sz="2000" b="1" dirty="0"/>
              <a:t>!</a:t>
            </a:r>
          </a:p>
          <a:p>
            <a:pPr lvl="1" eaLnBrk="1" hangingPunct="1">
              <a:lnSpc>
                <a:spcPct val="80000"/>
              </a:lnSpc>
            </a:pPr>
            <a:r>
              <a:rPr lang="en-US" sz="2000" b="1" dirty="0"/>
              <a:t>“#3 of 15 LCDRs regardless of designator.”</a:t>
            </a:r>
          </a:p>
          <a:p>
            <a:pPr lvl="1" eaLnBrk="1" hangingPunct="1">
              <a:lnSpc>
                <a:spcPct val="80000"/>
              </a:lnSpc>
            </a:pPr>
            <a:r>
              <a:rPr lang="en-US" sz="2000" b="1" dirty="0"/>
              <a:t>“If not for forced distribution and being junior LT…”</a:t>
            </a:r>
          </a:p>
          <a:p>
            <a:pPr algn="ctr" eaLnBrk="1" hangingPunct="1">
              <a:lnSpc>
                <a:spcPct val="80000"/>
              </a:lnSpc>
              <a:buFontTx/>
              <a:buNone/>
            </a:pPr>
            <a:endParaRPr lang="en-US" sz="2000" b="1" dirty="0"/>
          </a:p>
          <a:p>
            <a:pPr algn="ctr" eaLnBrk="1" hangingPunct="1">
              <a:lnSpc>
                <a:spcPct val="80000"/>
              </a:lnSpc>
              <a:buFontTx/>
              <a:buNone/>
            </a:pPr>
            <a:r>
              <a:rPr lang="en-US" sz="2000" b="1" i="1" dirty="0">
                <a:solidFill>
                  <a:srgbClr val="C00000"/>
                </a:solidFill>
              </a:rPr>
              <a:t>White space </a:t>
            </a:r>
          </a:p>
          <a:p>
            <a:pPr algn="ctr" eaLnBrk="1" hangingPunct="1">
              <a:lnSpc>
                <a:spcPct val="80000"/>
              </a:lnSpc>
              <a:buFontTx/>
              <a:buNone/>
            </a:pPr>
            <a:endParaRPr lang="en-US" sz="2000" b="1" dirty="0"/>
          </a:p>
          <a:p>
            <a:pPr eaLnBrk="1" hangingPunct="1">
              <a:lnSpc>
                <a:spcPct val="80000"/>
              </a:lnSpc>
            </a:pPr>
            <a:r>
              <a:rPr lang="en-US" sz="2000" b="1" dirty="0"/>
              <a:t>Several bullets with most important listed first</a:t>
            </a:r>
          </a:p>
          <a:p>
            <a:pPr lvl="1" eaLnBrk="1" hangingPunct="1">
              <a:lnSpc>
                <a:spcPct val="80000"/>
              </a:lnSpc>
            </a:pPr>
            <a:r>
              <a:rPr lang="en-US" sz="2000" b="1" dirty="0"/>
              <a:t>Cause and effect (impact) bullets</a:t>
            </a:r>
          </a:p>
          <a:p>
            <a:pPr eaLnBrk="1" hangingPunct="1">
              <a:lnSpc>
                <a:spcPct val="80000"/>
              </a:lnSpc>
              <a:buFontTx/>
              <a:buNone/>
            </a:pPr>
            <a:endParaRPr lang="en-US" sz="2000" b="1" dirty="0"/>
          </a:p>
          <a:p>
            <a:pPr algn="ctr" eaLnBrk="1" hangingPunct="1">
              <a:lnSpc>
                <a:spcPct val="80000"/>
              </a:lnSpc>
              <a:buFontTx/>
              <a:buNone/>
            </a:pPr>
            <a:r>
              <a:rPr lang="en-US" sz="2000" b="1" i="1" dirty="0">
                <a:solidFill>
                  <a:srgbClr val="C00000"/>
                </a:solidFill>
              </a:rPr>
              <a:t>White space</a:t>
            </a:r>
          </a:p>
          <a:p>
            <a:pPr algn="ctr" eaLnBrk="1" hangingPunct="1">
              <a:lnSpc>
                <a:spcPct val="80000"/>
              </a:lnSpc>
              <a:buFontTx/>
              <a:buNone/>
            </a:pPr>
            <a:endParaRPr lang="en-US" sz="2000" b="1" dirty="0"/>
          </a:p>
          <a:p>
            <a:pPr eaLnBrk="1" hangingPunct="1">
              <a:lnSpc>
                <a:spcPct val="80000"/>
              </a:lnSpc>
            </a:pPr>
            <a:r>
              <a:rPr lang="en-US" sz="2000" b="1" dirty="0"/>
              <a:t>Closing statement with promotion recommendation.</a:t>
            </a:r>
          </a:p>
          <a:p>
            <a:pPr lvl="1" eaLnBrk="1" hangingPunct="1">
              <a:lnSpc>
                <a:spcPct val="80000"/>
              </a:lnSpc>
            </a:pPr>
            <a:r>
              <a:rPr lang="en-US" sz="2000" b="1" dirty="0"/>
              <a:t>Command recommendation if up for CAPT</a:t>
            </a:r>
          </a:p>
        </p:txBody>
      </p:sp>
      <p:sp>
        <p:nvSpPr>
          <p:cNvPr id="2" name="Title 1"/>
          <p:cNvSpPr>
            <a:spLocks noGrp="1"/>
          </p:cNvSpPr>
          <p:nvPr>
            <p:ph type="title"/>
          </p:nvPr>
        </p:nvSpPr>
        <p:spPr/>
        <p:txBody>
          <a:bodyPr/>
          <a:lstStyle/>
          <a:p>
            <a:r>
              <a:rPr lang="en-US" dirty="0"/>
              <a:t>Make </a:t>
            </a:r>
            <a:r>
              <a:rPr lang="en-US" dirty="0" err="1"/>
              <a:t>Fitreps</a:t>
            </a:r>
            <a:r>
              <a:rPr lang="en-US" dirty="0"/>
              <a:t> Easy to Read</a:t>
            </a:r>
          </a:p>
        </p:txBody>
      </p:sp>
      <p:sp>
        <p:nvSpPr>
          <p:cNvPr id="5" name="Rectangle 7"/>
          <p:cNvSpPr txBox="1">
            <a:spLocks noChangeArrowheads="1"/>
          </p:cNvSpPr>
          <p:nvPr/>
        </p:nvSpPr>
        <p:spPr>
          <a:xfrm>
            <a:off x="0" y="152400"/>
            <a:ext cx="8229600" cy="664797"/>
          </a:xfrm>
          <a:prstGeom prst="rect">
            <a:avLst/>
          </a:prstGeom>
          <a:noFill/>
        </p:spPr>
        <p:txBody>
          <a:bodyPr/>
          <a:lstStyle/>
          <a:p>
            <a:pPr marL="0" marR="0" lvl="0" indent="0" algn="l" defTabSz="912813" rtl="0" eaLnBrk="0" fontAlgn="base" latinLnBrk="0" hangingPunct="0">
              <a:lnSpc>
                <a:spcPct val="90000"/>
              </a:lnSpc>
              <a:spcBef>
                <a:spcPct val="0"/>
              </a:spcBef>
              <a:spcAft>
                <a:spcPct val="0"/>
              </a:spcAft>
              <a:buClrTx/>
              <a:buSzTx/>
              <a:buFontTx/>
              <a:buNone/>
              <a:tabLst/>
              <a:defRPr/>
            </a:pPr>
            <a:endParaRPr kumimoji="0" lang="en-US" sz="6000" b="1" i="1" u="none" strike="noStrike" kern="1200" cap="none" spc="-150" normalizeH="0" baseline="0" noProof="0" dirty="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uLnTx/>
              <a:uFillTx/>
              <a:latin typeface="+mj-lt"/>
              <a:ea typeface="+mn-ea"/>
              <a:cs typeface="Arial" charset="0"/>
            </a:endParaRPr>
          </a:p>
        </p:txBody>
      </p:sp>
    </p:spTree>
    <p:extLst>
      <p:ext uri="{BB962C8B-B14F-4D97-AF65-F5344CB8AC3E}">
        <p14:creationId xmlns:p14="http://schemas.microsoft.com/office/powerpoint/2010/main" val="4448938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Not getting an EP when you are 1/1</a:t>
            </a:r>
          </a:p>
          <a:p>
            <a:r>
              <a:rPr lang="en-US" dirty="0"/>
              <a:t>No one getting the EP</a:t>
            </a:r>
          </a:p>
          <a:p>
            <a:r>
              <a:rPr lang="en-US" dirty="0"/>
              <a:t>Declining from an EP to an MP without changing competitive groups (“moving to the left”)</a:t>
            </a:r>
          </a:p>
          <a:p>
            <a:r>
              <a:rPr lang="en-US" dirty="0"/>
              <a:t>Not getting a 5.0 in Leadership</a:t>
            </a:r>
          </a:p>
          <a:p>
            <a:r>
              <a:rPr lang="en-US" dirty="0"/>
              <a:t>Giving yourself a lower trait average than the </a:t>
            </a:r>
            <a:r>
              <a:rPr lang="en-US"/>
              <a:t>reporting senior’s average</a:t>
            </a:r>
            <a:endParaRPr lang="en-US" dirty="0"/>
          </a:p>
        </p:txBody>
      </p:sp>
      <p:sp>
        <p:nvSpPr>
          <p:cNvPr id="3" name="Title 2"/>
          <p:cNvSpPr>
            <a:spLocks noGrp="1"/>
          </p:cNvSpPr>
          <p:nvPr>
            <p:ph type="title"/>
          </p:nvPr>
        </p:nvSpPr>
        <p:spPr/>
        <p:txBody>
          <a:bodyPr/>
          <a:lstStyle/>
          <a:p>
            <a:r>
              <a:rPr lang="en-US" dirty="0"/>
              <a:t>Critical </a:t>
            </a:r>
            <a:r>
              <a:rPr lang="en-US" dirty="0" err="1"/>
              <a:t>Fitrep</a:t>
            </a:r>
            <a:r>
              <a:rPr lang="en-US" dirty="0"/>
              <a:t> Mistakes</a:t>
            </a:r>
          </a:p>
        </p:txBody>
      </p:sp>
    </p:spTree>
    <p:extLst>
      <p:ext uri="{BB962C8B-B14F-4D97-AF65-F5344CB8AC3E}">
        <p14:creationId xmlns:p14="http://schemas.microsoft.com/office/powerpoint/2010/main" val="6506199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Performance Summary Report</a:t>
            </a:r>
          </a:p>
        </p:txBody>
      </p:sp>
      <p:grpSp>
        <p:nvGrpSpPr>
          <p:cNvPr id="2" name="Group 3"/>
          <p:cNvGrpSpPr>
            <a:grpSpLocks/>
          </p:cNvGrpSpPr>
          <p:nvPr/>
        </p:nvGrpSpPr>
        <p:grpSpPr bwMode="auto">
          <a:xfrm>
            <a:off x="457200" y="1828800"/>
            <a:ext cx="8231188" cy="4496370"/>
            <a:chOff x="336" y="1104"/>
            <a:chExt cx="5185" cy="2567"/>
          </a:xfrm>
        </p:grpSpPr>
        <p:graphicFrame>
          <p:nvGraphicFramePr>
            <p:cNvPr id="153604" name="Object 4"/>
            <p:cNvGraphicFramePr>
              <a:graphicFrameLocks/>
            </p:cNvGraphicFramePr>
            <p:nvPr/>
          </p:nvGraphicFramePr>
          <p:xfrm>
            <a:off x="336" y="1104"/>
            <a:ext cx="5185" cy="2353"/>
          </p:xfrm>
          <a:graphic>
            <a:graphicData uri="http://schemas.openxmlformats.org/presentationml/2006/ole">
              <mc:AlternateContent xmlns:mc="http://schemas.openxmlformats.org/markup-compatibility/2006">
                <mc:Choice xmlns:v="urn:schemas-microsoft-com:vml" Requires="v">
                  <p:oleObj spid="_x0000_s1070" name="Document" r:id="rId4" imgW="8045280" imgH="3506760" progId="Word.Document.8">
                    <p:embed/>
                  </p:oleObj>
                </mc:Choice>
                <mc:Fallback>
                  <p:oleObj name="Document" r:id="rId4" imgW="8045280" imgH="3506760" progId="Word.Documen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 y="1104"/>
                          <a:ext cx="5185" cy="235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53610" name="Rectangle 5"/>
            <p:cNvSpPr>
              <a:spLocks noChangeArrowheads="1"/>
            </p:cNvSpPr>
            <p:nvPr/>
          </p:nvSpPr>
          <p:spPr bwMode="auto">
            <a:xfrm>
              <a:off x="1152" y="3408"/>
              <a:ext cx="1001" cy="261"/>
            </a:xfrm>
            <a:prstGeom prst="rect">
              <a:avLst/>
            </a:prstGeom>
            <a:noFill/>
            <a:ln w="9525">
              <a:noFill/>
              <a:miter lim="800000"/>
              <a:headEnd/>
              <a:tailEnd/>
            </a:ln>
          </p:spPr>
          <p:txBody>
            <a:bodyPr lIns="92075" tIns="46038" rIns="92075" bIns="46038">
              <a:spAutoFit/>
            </a:bodyPr>
            <a:lstStyle/>
            <a:p>
              <a:pPr eaLnBrk="0" fontAlgn="base" hangingPunct="0">
                <a:spcBef>
                  <a:spcPct val="0"/>
                </a:spcBef>
                <a:spcAft>
                  <a:spcPct val="0"/>
                </a:spcAft>
              </a:pPr>
              <a:r>
                <a:rPr lang="en-US" sz="1200" b="1" dirty="0">
                  <a:solidFill>
                    <a:srgbClr val="FF0000"/>
                  </a:solidFill>
                  <a:latin typeface="Arial" pitchFamily="34" charset="0"/>
                  <a:cs typeface="Times New Roman" pitchFamily="18" charset="0"/>
                </a:rPr>
                <a:t>INDIVIDUAL TRAIT </a:t>
              </a:r>
            </a:p>
            <a:p>
              <a:pPr eaLnBrk="0" fontAlgn="base" hangingPunct="0">
                <a:spcBef>
                  <a:spcPct val="0"/>
                </a:spcBef>
                <a:spcAft>
                  <a:spcPct val="0"/>
                </a:spcAft>
              </a:pPr>
              <a:r>
                <a:rPr lang="en-US" sz="1200" b="1" dirty="0">
                  <a:solidFill>
                    <a:srgbClr val="FF0000"/>
                  </a:solidFill>
                  <a:latin typeface="Arial" pitchFamily="34" charset="0"/>
                  <a:cs typeface="Times New Roman" pitchFamily="18" charset="0"/>
                </a:rPr>
                <a:t>      AVERAGE</a:t>
              </a:r>
            </a:p>
          </p:txBody>
        </p:sp>
        <p:sp>
          <p:nvSpPr>
            <p:cNvPr id="153611" name="Rectangle 6"/>
            <p:cNvSpPr>
              <a:spLocks noChangeArrowheads="1"/>
            </p:cNvSpPr>
            <p:nvPr/>
          </p:nvSpPr>
          <p:spPr bwMode="auto">
            <a:xfrm>
              <a:off x="2386" y="3410"/>
              <a:ext cx="990" cy="261"/>
            </a:xfrm>
            <a:prstGeom prst="rect">
              <a:avLst/>
            </a:prstGeom>
            <a:noFill/>
            <a:ln w="9525">
              <a:noFill/>
              <a:miter lim="800000"/>
              <a:headEnd/>
              <a:tailEnd/>
            </a:ln>
          </p:spPr>
          <p:txBody>
            <a:bodyPr wrap="none" lIns="92075" tIns="46038" rIns="92075" bIns="46038">
              <a:spAutoFit/>
            </a:bodyPr>
            <a:lstStyle/>
            <a:p>
              <a:pPr eaLnBrk="0" fontAlgn="base" hangingPunct="0">
                <a:spcBef>
                  <a:spcPct val="0"/>
                </a:spcBef>
                <a:spcAft>
                  <a:spcPct val="0"/>
                </a:spcAft>
              </a:pPr>
              <a:r>
                <a:rPr lang="en-US" sz="1200" b="1" dirty="0">
                  <a:solidFill>
                    <a:srgbClr val="FF0000"/>
                  </a:solidFill>
                  <a:latin typeface="Arial" pitchFamily="34" charset="0"/>
                  <a:cs typeface="Times New Roman" pitchFamily="18" charset="0"/>
                </a:rPr>
                <a:t>SUMMARY GROUP</a:t>
              </a:r>
            </a:p>
            <a:p>
              <a:pPr eaLnBrk="0" fontAlgn="base" hangingPunct="0">
                <a:spcBef>
                  <a:spcPct val="0"/>
                </a:spcBef>
                <a:spcAft>
                  <a:spcPct val="0"/>
                </a:spcAft>
              </a:pPr>
              <a:r>
                <a:rPr lang="en-US" sz="1200" b="1" dirty="0">
                  <a:solidFill>
                    <a:srgbClr val="FF0000"/>
                  </a:solidFill>
                  <a:latin typeface="Arial" pitchFamily="34" charset="0"/>
                  <a:cs typeface="Times New Roman" pitchFamily="18" charset="0"/>
                </a:rPr>
                <a:t> TRAIT AVERAGE</a:t>
              </a:r>
            </a:p>
          </p:txBody>
        </p:sp>
        <p:sp>
          <p:nvSpPr>
            <p:cNvPr id="153612" name="Line 7"/>
            <p:cNvSpPr>
              <a:spLocks noChangeShapeType="1"/>
            </p:cNvSpPr>
            <p:nvPr/>
          </p:nvSpPr>
          <p:spPr bwMode="auto">
            <a:xfrm flipV="1">
              <a:off x="2112" y="2161"/>
              <a:ext cx="1873" cy="1343"/>
            </a:xfrm>
            <a:prstGeom prst="line">
              <a:avLst/>
            </a:prstGeom>
            <a:noFill/>
            <a:ln w="12700">
              <a:solidFill>
                <a:srgbClr val="FF3300"/>
              </a:solidFill>
              <a:round/>
              <a:headEnd type="none" w="sm" len="sm"/>
              <a:tailEnd type="stealth" w="med" len="lg"/>
            </a:ln>
          </p:spPr>
          <p:txBody>
            <a:bodyPr wrap="none" anchor="ctr"/>
            <a:lstStyle/>
            <a:p>
              <a:pPr fontAlgn="base">
                <a:spcBef>
                  <a:spcPct val="0"/>
                </a:spcBef>
                <a:spcAft>
                  <a:spcPct val="0"/>
                </a:spcAft>
              </a:pPr>
              <a:endParaRPr lang="en-US" dirty="0">
                <a:solidFill>
                  <a:srgbClr val="000000"/>
                </a:solidFill>
                <a:latin typeface="Arial" pitchFamily="34" charset="0"/>
              </a:endParaRPr>
            </a:p>
          </p:txBody>
        </p:sp>
        <p:sp>
          <p:nvSpPr>
            <p:cNvPr id="153613" name="Line 8"/>
            <p:cNvSpPr>
              <a:spLocks noChangeShapeType="1"/>
            </p:cNvSpPr>
            <p:nvPr/>
          </p:nvSpPr>
          <p:spPr bwMode="auto">
            <a:xfrm flipV="1">
              <a:off x="2976" y="2305"/>
              <a:ext cx="1105" cy="1055"/>
            </a:xfrm>
            <a:prstGeom prst="line">
              <a:avLst/>
            </a:prstGeom>
            <a:noFill/>
            <a:ln w="12700">
              <a:solidFill>
                <a:srgbClr val="FF3300"/>
              </a:solidFill>
              <a:round/>
              <a:headEnd type="none" w="sm" len="sm"/>
              <a:tailEnd type="stealth" w="med" len="lg"/>
            </a:ln>
          </p:spPr>
          <p:txBody>
            <a:bodyPr wrap="none" anchor="ctr"/>
            <a:lstStyle/>
            <a:p>
              <a:pPr fontAlgn="base">
                <a:spcBef>
                  <a:spcPct val="0"/>
                </a:spcBef>
                <a:spcAft>
                  <a:spcPct val="0"/>
                </a:spcAft>
              </a:pPr>
              <a:endParaRPr lang="en-US" dirty="0">
                <a:solidFill>
                  <a:srgbClr val="000000"/>
                </a:solidFill>
                <a:latin typeface="Arial" pitchFamily="34" charset="0"/>
              </a:endParaRPr>
            </a:p>
          </p:txBody>
        </p:sp>
        <p:sp>
          <p:nvSpPr>
            <p:cNvPr id="153614" name="Line 9"/>
            <p:cNvSpPr>
              <a:spLocks noChangeShapeType="1"/>
            </p:cNvSpPr>
            <p:nvPr/>
          </p:nvSpPr>
          <p:spPr bwMode="auto">
            <a:xfrm flipH="1" flipV="1">
              <a:off x="4369" y="2305"/>
              <a:ext cx="95" cy="982"/>
            </a:xfrm>
            <a:prstGeom prst="line">
              <a:avLst/>
            </a:prstGeom>
            <a:noFill/>
            <a:ln w="12700">
              <a:solidFill>
                <a:srgbClr val="FF3300"/>
              </a:solidFill>
              <a:round/>
              <a:headEnd type="none" w="sm" len="sm"/>
              <a:tailEnd type="stealth" w="med" len="lg"/>
            </a:ln>
          </p:spPr>
          <p:txBody>
            <a:bodyPr wrap="none" anchor="ctr"/>
            <a:lstStyle/>
            <a:p>
              <a:pPr fontAlgn="base">
                <a:spcBef>
                  <a:spcPct val="0"/>
                </a:spcBef>
                <a:spcAft>
                  <a:spcPct val="0"/>
                </a:spcAft>
              </a:pPr>
              <a:endParaRPr lang="en-US" dirty="0">
                <a:solidFill>
                  <a:srgbClr val="000000"/>
                </a:solidFill>
                <a:latin typeface="Arial" pitchFamily="34" charset="0"/>
              </a:endParaRPr>
            </a:p>
          </p:txBody>
        </p:sp>
      </p:grpSp>
      <p:sp>
        <p:nvSpPr>
          <p:cNvPr id="153607" name="Text Box 10"/>
          <p:cNvSpPr txBox="1">
            <a:spLocks noChangeArrowheads="1"/>
          </p:cNvSpPr>
          <p:nvPr/>
        </p:nvSpPr>
        <p:spPr bwMode="auto">
          <a:xfrm>
            <a:off x="5867400" y="5651777"/>
            <a:ext cx="3200400" cy="761747"/>
          </a:xfrm>
          <a:prstGeom prst="rect">
            <a:avLst/>
          </a:prstGeom>
          <a:noFill/>
          <a:ln w="9525">
            <a:noFill/>
            <a:miter lim="800000"/>
            <a:headEnd/>
            <a:tailEnd/>
          </a:ln>
        </p:spPr>
        <p:txBody>
          <a:bodyPr wrap="square">
            <a:spAutoFit/>
          </a:bodyPr>
          <a:lstStyle/>
          <a:p>
            <a:pPr eaLnBrk="0" fontAlgn="base" hangingPunct="0">
              <a:spcBef>
                <a:spcPct val="0"/>
              </a:spcBef>
              <a:spcAft>
                <a:spcPct val="0"/>
              </a:spcAft>
            </a:pPr>
            <a:r>
              <a:rPr lang="en-US" sz="1050" b="1" dirty="0">
                <a:solidFill>
                  <a:srgbClr val="3497AE"/>
                </a:solidFill>
                <a:latin typeface="Arial" pitchFamily="34" charset="0"/>
                <a:cs typeface="Times New Roman" pitchFamily="18" charset="0"/>
              </a:rPr>
              <a:t>REPORTING SENIOR</a:t>
            </a:r>
          </a:p>
          <a:p>
            <a:pPr eaLnBrk="0" fontAlgn="base" hangingPunct="0">
              <a:spcBef>
                <a:spcPct val="0"/>
              </a:spcBef>
              <a:spcAft>
                <a:spcPct val="0"/>
              </a:spcAft>
            </a:pPr>
            <a:r>
              <a:rPr lang="en-US" sz="1050" b="1" dirty="0">
                <a:solidFill>
                  <a:srgbClr val="3497AE"/>
                </a:solidFill>
                <a:latin typeface="Arial" pitchFamily="34" charset="0"/>
                <a:cs typeface="Times New Roman" pitchFamily="18" charset="0"/>
              </a:rPr>
              <a:t>CUMULATIVE AVERAGE</a:t>
            </a:r>
          </a:p>
          <a:p>
            <a:pPr eaLnBrk="0" fontAlgn="base" hangingPunct="0">
              <a:spcBef>
                <a:spcPct val="0"/>
              </a:spcBef>
              <a:spcAft>
                <a:spcPct val="0"/>
              </a:spcAft>
            </a:pPr>
            <a:r>
              <a:rPr lang="en-US" sz="1050" b="1" dirty="0">
                <a:solidFill>
                  <a:srgbClr val="3497AE"/>
                </a:solidFill>
                <a:latin typeface="Arial" pitchFamily="34" charset="0"/>
                <a:cs typeface="Times New Roman" pitchFamily="18" charset="0"/>
              </a:rPr>
              <a:t>All officers of that grade (regardless of designator) that the reporting senior has rated.</a:t>
            </a:r>
          </a:p>
        </p:txBody>
      </p:sp>
    </p:spTree>
    <p:extLst>
      <p:ext uri="{BB962C8B-B14F-4D97-AF65-F5344CB8AC3E}">
        <p14:creationId xmlns:p14="http://schemas.microsoft.com/office/powerpoint/2010/main" val="13147861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rcRect l="-40915" r="-40915"/>
          <a:stretch>
            <a:fillRect/>
          </a:stretch>
        </p:blipFill>
        <p:spPr/>
      </p:pic>
      <p:sp>
        <p:nvSpPr>
          <p:cNvPr id="5" name="Title 4"/>
          <p:cNvSpPr>
            <a:spLocks noGrp="1"/>
          </p:cNvSpPr>
          <p:nvPr>
            <p:ph type="title"/>
          </p:nvPr>
        </p:nvSpPr>
        <p:spPr/>
        <p:txBody>
          <a:bodyPr>
            <a:normAutofit/>
          </a:bodyPr>
          <a:lstStyle/>
          <a:p>
            <a:r>
              <a:rPr lang="en-US" dirty="0"/>
              <a:t>Questions About “The Tank”?</a:t>
            </a:r>
          </a:p>
        </p:txBody>
      </p:sp>
    </p:spTree>
    <p:extLst>
      <p:ext uri="{BB962C8B-B14F-4D97-AF65-F5344CB8AC3E}">
        <p14:creationId xmlns:p14="http://schemas.microsoft.com/office/powerpoint/2010/main" val="12176943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65968" name="Rectangle 48"/>
          <p:cNvSpPr>
            <a:spLocks noGrp="1" noChangeArrowheads="1"/>
          </p:cNvSpPr>
          <p:nvPr>
            <p:ph type="title"/>
          </p:nvPr>
        </p:nvSpPr>
        <p:spPr/>
        <p:txBody>
          <a:bodyPr>
            <a:normAutofit/>
          </a:bodyPr>
          <a:lstStyle/>
          <a:p>
            <a:r>
              <a:rPr lang="en-US" sz="3900" dirty="0">
                <a:solidFill>
                  <a:srgbClr val="000000"/>
                </a:solidFill>
              </a:rPr>
              <a:t>Pace of Play - Career Progression</a:t>
            </a:r>
          </a:p>
        </p:txBody>
      </p:sp>
      <p:grpSp>
        <p:nvGrpSpPr>
          <p:cNvPr id="124" name="Group 57"/>
          <p:cNvGrpSpPr>
            <a:grpSpLocks/>
          </p:cNvGrpSpPr>
          <p:nvPr/>
        </p:nvGrpSpPr>
        <p:grpSpPr bwMode="auto">
          <a:xfrm>
            <a:off x="497709" y="1498823"/>
            <a:ext cx="8199438" cy="4657725"/>
            <a:chOff x="240" y="1200"/>
            <a:chExt cx="5165" cy="2934"/>
          </a:xfrm>
        </p:grpSpPr>
        <p:grpSp>
          <p:nvGrpSpPr>
            <p:cNvPr id="125" name="Group 3"/>
            <p:cNvGrpSpPr>
              <a:grpSpLocks/>
            </p:cNvGrpSpPr>
            <p:nvPr/>
          </p:nvGrpSpPr>
          <p:grpSpPr bwMode="auto">
            <a:xfrm>
              <a:off x="240" y="1200"/>
              <a:ext cx="5157" cy="2934"/>
              <a:chOff x="552" y="902"/>
              <a:chExt cx="4656" cy="2986"/>
            </a:xfrm>
          </p:grpSpPr>
          <p:sp>
            <p:nvSpPr>
              <p:cNvPr id="157" name="Rectangle 4"/>
              <p:cNvSpPr>
                <a:spLocks noChangeArrowheads="1"/>
              </p:cNvSpPr>
              <p:nvPr/>
            </p:nvSpPr>
            <p:spPr bwMode="auto">
              <a:xfrm>
                <a:off x="552" y="2198"/>
                <a:ext cx="4656" cy="432"/>
              </a:xfrm>
              <a:prstGeom prst="rect">
                <a:avLst/>
              </a:prstGeom>
              <a:solidFill>
                <a:srgbClr val="FFCC99"/>
              </a:solidFill>
              <a:ln w="9525">
                <a:solidFill>
                  <a:schemeClr val="tx1"/>
                </a:solidFill>
                <a:miter lim="800000"/>
                <a:headEnd/>
                <a:tailEnd/>
              </a:ln>
              <a:effectLst/>
            </p:spPr>
            <p:txBody>
              <a:bodyPr wrap="none" anchor="ctr"/>
              <a:lstStyle/>
              <a:p>
                <a:endParaRPr lang="en-US"/>
              </a:p>
            </p:txBody>
          </p:sp>
          <p:sp>
            <p:nvSpPr>
              <p:cNvPr id="158" name="Rectangle 5"/>
              <p:cNvSpPr>
                <a:spLocks noChangeArrowheads="1"/>
              </p:cNvSpPr>
              <p:nvPr/>
            </p:nvSpPr>
            <p:spPr bwMode="auto">
              <a:xfrm>
                <a:off x="552" y="2630"/>
                <a:ext cx="4656" cy="432"/>
              </a:xfrm>
              <a:prstGeom prst="rect">
                <a:avLst/>
              </a:prstGeom>
              <a:solidFill>
                <a:srgbClr val="FFCC99"/>
              </a:solidFill>
              <a:ln w="9525">
                <a:solidFill>
                  <a:schemeClr val="tx1"/>
                </a:solidFill>
                <a:miter lim="800000"/>
                <a:headEnd/>
                <a:tailEnd/>
              </a:ln>
              <a:effectLst/>
            </p:spPr>
            <p:txBody>
              <a:bodyPr wrap="none" anchor="ctr"/>
              <a:lstStyle/>
              <a:p>
                <a:endParaRPr lang="en-US"/>
              </a:p>
            </p:txBody>
          </p:sp>
          <p:sp>
            <p:nvSpPr>
              <p:cNvPr id="159" name="Rectangle 6"/>
              <p:cNvSpPr>
                <a:spLocks noChangeArrowheads="1"/>
              </p:cNvSpPr>
              <p:nvPr/>
            </p:nvSpPr>
            <p:spPr bwMode="auto">
              <a:xfrm>
                <a:off x="552" y="3062"/>
                <a:ext cx="4656" cy="432"/>
              </a:xfrm>
              <a:prstGeom prst="rect">
                <a:avLst/>
              </a:prstGeom>
              <a:solidFill>
                <a:srgbClr val="FFCC99"/>
              </a:solidFill>
              <a:ln w="9525">
                <a:solidFill>
                  <a:schemeClr val="tx1"/>
                </a:solidFill>
                <a:miter lim="800000"/>
                <a:headEnd/>
                <a:tailEnd/>
              </a:ln>
              <a:effectLst/>
            </p:spPr>
            <p:txBody>
              <a:bodyPr wrap="none" anchor="ctr"/>
              <a:lstStyle/>
              <a:p>
                <a:endParaRPr lang="en-US"/>
              </a:p>
            </p:txBody>
          </p:sp>
          <p:sp>
            <p:nvSpPr>
              <p:cNvPr id="160" name="Rectangle 7"/>
              <p:cNvSpPr>
                <a:spLocks noChangeArrowheads="1"/>
              </p:cNvSpPr>
              <p:nvPr/>
            </p:nvSpPr>
            <p:spPr bwMode="auto">
              <a:xfrm>
                <a:off x="552" y="3456"/>
                <a:ext cx="4656" cy="432"/>
              </a:xfrm>
              <a:prstGeom prst="rect">
                <a:avLst/>
              </a:prstGeom>
              <a:solidFill>
                <a:srgbClr val="FFCC99"/>
              </a:solidFill>
              <a:ln w="9525">
                <a:solidFill>
                  <a:schemeClr val="tx1"/>
                </a:solidFill>
                <a:miter lim="800000"/>
                <a:headEnd/>
                <a:tailEnd/>
              </a:ln>
              <a:effectLst/>
            </p:spPr>
            <p:txBody>
              <a:bodyPr wrap="none" anchor="ctr"/>
              <a:lstStyle/>
              <a:p>
                <a:endParaRPr lang="en-US"/>
              </a:p>
            </p:txBody>
          </p:sp>
          <p:sp>
            <p:nvSpPr>
              <p:cNvPr id="161" name="Rectangle 8"/>
              <p:cNvSpPr>
                <a:spLocks noChangeArrowheads="1"/>
              </p:cNvSpPr>
              <p:nvPr/>
            </p:nvSpPr>
            <p:spPr bwMode="auto">
              <a:xfrm>
                <a:off x="552" y="1766"/>
                <a:ext cx="4656" cy="432"/>
              </a:xfrm>
              <a:prstGeom prst="rect">
                <a:avLst/>
              </a:prstGeom>
              <a:solidFill>
                <a:srgbClr val="FFCC99"/>
              </a:solidFill>
              <a:ln w="9525">
                <a:solidFill>
                  <a:schemeClr val="tx1"/>
                </a:solidFill>
                <a:miter lim="800000"/>
                <a:headEnd/>
                <a:tailEnd/>
              </a:ln>
              <a:effectLst/>
            </p:spPr>
            <p:txBody>
              <a:bodyPr wrap="none" anchor="ctr"/>
              <a:lstStyle/>
              <a:p>
                <a:endParaRPr lang="en-US"/>
              </a:p>
            </p:txBody>
          </p:sp>
          <p:sp>
            <p:nvSpPr>
              <p:cNvPr id="162" name="Rectangle 9"/>
              <p:cNvSpPr>
                <a:spLocks noChangeArrowheads="1"/>
              </p:cNvSpPr>
              <p:nvPr/>
            </p:nvSpPr>
            <p:spPr bwMode="auto">
              <a:xfrm>
                <a:off x="552" y="1334"/>
                <a:ext cx="4656" cy="432"/>
              </a:xfrm>
              <a:prstGeom prst="rect">
                <a:avLst/>
              </a:prstGeom>
              <a:solidFill>
                <a:srgbClr val="FFCC99"/>
              </a:solidFill>
              <a:ln w="9525">
                <a:solidFill>
                  <a:schemeClr val="tx1"/>
                </a:solidFill>
                <a:miter lim="800000"/>
                <a:headEnd/>
                <a:tailEnd/>
              </a:ln>
              <a:effectLst/>
            </p:spPr>
            <p:txBody>
              <a:bodyPr wrap="none" anchor="ctr"/>
              <a:lstStyle/>
              <a:p>
                <a:endParaRPr lang="en-US"/>
              </a:p>
            </p:txBody>
          </p:sp>
          <p:sp>
            <p:nvSpPr>
              <p:cNvPr id="163" name="Rectangle 10"/>
              <p:cNvSpPr>
                <a:spLocks noChangeArrowheads="1"/>
              </p:cNvSpPr>
              <p:nvPr/>
            </p:nvSpPr>
            <p:spPr bwMode="auto">
              <a:xfrm>
                <a:off x="552" y="902"/>
                <a:ext cx="4656" cy="432"/>
              </a:xfrm>
              <a:prstGeom prst="rect">
                <a:avLst/>
              </a:prstGeom>
              <a:solidFill>
                <a:srgbClr val="FFCC99"/>
              </a:solidFill>
              <a:ln w="9525">
                <a:solidFill>
                  <a:schemeClr val="tx1"/>
                </a:solidFill>
                <a:miter lim="800000"/>
                <a:headEnd/>
                <a:tailEnd/>
              </a:ln>
              <a:effectLst/>
            </p:spPr>
            <p:txBody>
              <a:bodyPr wrap="none" anchor="ctr"/>
              <a:lstStyle/>
              <a:p>
                <a:endParaRPr lang="en-US"/>
              </a:p>
            </p:txBody>
          </p:sp>
        </p:grpSp>
        <p:sp>
          <p:nvSpPr>
            <p:cNvPr id="126" name="Text Box 11"/>
            <p:cNvSpPr txBox="1">
              <a:spLocks noChangeArrowheads="1"/>
            </p:cNvSpPr>
            <p:nvPr/>
          </p:nvSpPr>
          <p:spPr bwMode="auto">
            <a:xfrm>
              <a:off x="284" y="1222"/>
              <a:ext cx="849" cy="366"/>
            </a:xfrm>
            <a:prstGeom prst="rect">
              <a:avLst/>
            </a:prstGeom>
            <a:solidFill>
              <a:srgbClr val="FFCC99"/>
            </a:solidFill>
            <a:ln w="9525">
              <a:noFill/>
              <a:miter lim="800000"/>
              <a:headEnd/>
              <a:tailEnd/>
            </a:ln>
            <a:effectLst/>
          </p:spPr>
          <p:txBody>
            <a:bodyPr wrap="none">
              <a:spAutoFit/>
            </a:bodyPr>
            <a:lstStyle/>
            <a:p>
              <a:pPr eaLnBrk="0" hangingPunct="0"/>
              <a:r>
                <a:rPr lang="en-US" sz="1600" b="1"/>
                <a:t>Promotion</a:t>
              </a:r>
            </a:p>
            <a:p>
              <a:pPr eaLnBrk="0" hangingPunct="0"/>
              <a:r>
                <a:rPr lang="en-US" sz="1600" b="1"/>
                <a:t>Opportunity</a:t>
              </a:r>
              <a:endParaRPr lang="en-US" sz="1600"/>
            </a:p>
          </p:txBody>
        </p:sp>
        <p:sp>
          <p:nvSpPr>
            <p:cNvPr id="127" name="Text Box 12"/>
            <p:cNvSpPr txBox="1">
              <a:spLocks noChangeArrowheads="1"/>
            </p:cNvSpPr>
            <p:nvPr/>
          </p:nvSpPr>
          <p:spPr bwMode="auto">
            <a:xfrm>
              <a:off x="4969" y="1242"/>
              <a:ext cx="436" cy="366"/>
            </a:xfrm>
            <a:prstGeom prst="rect">
              <a:avLst/>
            </a:prstGeom>
            <a:solidFill>
              <a:srgbClr val="FFCC99"/>
            </a:solidFill>
            <a:ln w="9525">
              <a:noFill/>
              <a:miter lim="800000"/>
              <a:headEnd/>
              <a:tailEnd/>
            </a:ln>
            <a:effectLst/>
          </p:spPr>
          <p:txBody>
            <a:bodyPr wrap="none">
              <a:spAutoFit/>
            </a:bodyPr>
            <a:lstStyle/>
            <a:p>
              <a:pPr eaLnBrk="0" hangingPunct="0"/>
              <a:r>
                <a:rPr lang="en-US" sz="1600" b="1"/>
                <a:t>Flow</a:t>
              </a:r>
            </a:p>
            <a:p>
              <a:pPr eaLnBrk="0" hangingPunct="0"/>
              <a:r>
                <a:rPr lang="en-US" sz="1600" b="1"/>
                <a:t>Point</a:t>
              </a:r>
              <a:endParaRPr lang="en-US" sz="1600"/>
            </a:p>
          </p:txBody>
        </p:sp>
        <p:sp>
          <p:nvSpPr>
            <p:cNvPr id="128" name="Text Box 13"/>
            <p:cNvSpPr txBox="1">
              <a:spLocks noChangeArrowheads="1"/>
            </p:cNvSpPr>
            <p:nvPr/>
          </p:nvSpPr>
          <p:spPr bwMode="auto">
            <a:xfrm>
              <a:off x="284" y="1755"/>
              <a:ext cx="605" cy="213"/>
            </a:xfrm>
            <a:prstGeom prst="rect">
              <a:avLst/>
            </a:prstGeom>
            <a:solidFill>
              <a:srgbClr val="FFCC99"/>
            </a:solidFill>
            <a:ln w="9525">
              <a:noFill/>
              <a:miter lim="800000"/>
              <a:headEnd/>
              <a:tailEnd/>
            </a:ln>
            <a:effectLst/>
          </p:spPr>
          <p:txBody>
            <a:bodyPr wrap="none">
              <a:spAutoFit/>
            </a:bodyPr>
            <a:lstStyle/>
            <a:p>
              <a:pPr eaLnBrk="0" hangingPunct="0"/>
              <a:r>
                <a:rPr lang="en-US" sz="1600" dirty="0"/>
                <a:t>50-91%</a:t>
              </a:r>
            </a:p>
          </p:txBody>
        </p:sp>
        <p:sp>
          <p:nvSpPr>
            <p:cNvPr id="129" name="Text Box 14"/>
            <p:cNvSpPr txBox="1">
              <a:spLocks noChangeArrowheads="1"/>
            </p:cNvSpPr>
            <p:nvPr/>
          </p:nvSpPr>
          <p:spPr bwMode="auto">
            <a:xfrm>
              <a:off x="284" y="2171"/>
              <a:ext cx="605" cy="213"/>
            </a:xfrm>
            <a:prstGeom prst="rect">
              <a:avLst/>
            </a:prstGeom>
            <a:solidFill>
              <a:srgbClr val="FFCC99"/>
            </a:solidFill>
            <a:ln w="9525">
              <a:noFill/>
              <a:miter lim="800000"/>
              <a:headEnd/>
              <a:tailEnd/>
            </a:ln>
            <a:effectLst/>
          </p:spPr>
          <p:txBody>
            <a:bodyPr wrap="none">
              <a:spAutoFit/>
            </a:bodyPr>
            <a:lstStyle/>
            <a:p>
              <a:pPr eaLnBrk="0" hangingPunct="0"/>
              <a:r>
                <a:rPr lang="en-US" sz="1600" dirty="0"/>
                <a:t>65-85%</a:t>
              </a:r>
            </a:p>
          </p:txBody>
        </p:sp>
        <p:sp>
          <p:nvSpPr>
            <p:cNvPr id="130" name="Text Box 15"/>
            <p:cNvSpPr txBox="1">
              <a:spLocks noChangeArrowheads="1"/>
            </p:cNvSpPr>
            <p:nvPr/>
          </p:nvSpPr>
          <p:spPr bwMode="auto">
            <a:xfrm>
              <a:off x="284" y="2589"/>
              <a:ext cx="448" cy="213"/>
            </a:xfrm>
            <a:prstGeom prst="rect">
              <a:avLst/>
            </a:prstGeom>
            <a:solidFill>
              <a:srgbClr val="FFCC99"/>
            </a:solidFill>
            <a:ln w="9525">
              <a:noFill/>
              <a:miter lim="800000"/>
              <a:headEnd/>
              <a:tailEnd/>
            </a:ln>
            <a:effectLst/>
          </p:spPr>
          <p:txBody>
            <a:bodyPr wrap="none">
              <a:spAutoFit/>
            </a:bodyPr>
            <a:lstStyle/>
            <a:p>
              <a:pPr eaLnBrk="0" hangingPunct="0"/>
              <a:r>
                <a:rPr lang="en-US" sz="1600" dirty="0"/>
                <a:t>100%</a:t>
              </a:r>
            </a:p>
          </p:txBody>
        </p:sp>
        <p:sp>
          <p:nvSpPr>
            <p:cNvPr id="131" name="Text Box 16"/>
            <p:cNvSpPr txBox="1">
              <a:spLocks noChangeArrowheads="1"/>
            </p:cNvSpPr>
            <p:nvPr/>
          </p:nvSpPr>
          <p:spPr bwMode="auto">
            <a:xfrm>
              <a:off x="284" y="3003"/>
              <a:ext cx="116" cy="213"/>
            </a:xfrm>
            <a:prstGeom prst="rect">
              <a:avLst/>
            </a:prstGeom>
            <a:solidFill>
              <a:srgbClr val="FFCC99"/>
            </a:solidFill>
            <a:ln w="9525">
              <a:noFill/>
              <a:miter lim="800000"/>
              <a:headEnd/>
              <a:tailEnd/>
            </a:ln>
            <a:effectLst/>
          </p:spPr>
          <p:txBody>
            <a:bodyPr wrap="none">
              <a:spAutoFit/>
            </a:bodyPr>
            <a:lstStyle/>
            <a:p>
              <a:pPr eaLnBrk="0" hangingPunct="0"/>
              <a:endParaRPr lang="en-US" sz="1600" dirty="0"/>
            </a:p>
          </p:txBody>
        </p:sp>
        <p:sp>
          <p:nvSpPr>
            <p:cNvPr id="132" name="Text Box 17"/>
            <p:cNvSpPr txBox="1">
              <a:spLocks noChangeArrowheads="1"/>
            </p:cNvSpPr>
            <p:nvPr/>
          </p:nvSpPr>
          <p:spPr bwMode="auto">
            <a:xfrm>
              <a:off x="284" y="3414"/>
              <a:ext cx="116" cy="213"/>
            </a:xfrm>
            <a:prstGeom prst="rect">
              <a:avLst/>
            </a:prstGeom>
            <a:solidFill>
              <a:srgbClr val="FFCC99"/>
            </a:solidFill>
            <a:ln w="9525">
              <a:noFill/>
              <a:miter lim="800000"/>
              <a:headEnd/>
              <a:tailEnd/>
            </a:ln>
            <a:effectLst/>
          </p:spPr>
          <p:txBody>
            <a:bodyPr wrap="none">
              <a:spAutoFit/>
            </a:bodyPr>
            <a:lstStyle/>
            <a:p>
              <a:pPr eaLnBrk="0" hangingPunct="0"/>
              <a:endParaRPr lang="en-US" sz="1600" dirty="0"/>
            </a:p>
          </p:txBody>
        </p:sp>
        <p:sp>
          <p:nvSpPr>
            <p:cNvPr id="133" name="Text Box 18"/>
            <p:cNvSpPr txBox="1">
              <a:spLocks noChangeArrowheads="1"/>
            </p:cNvSpPr>
            <p:nvPr/>
          </p:nvSpPr>
          <p:spPr bwMode="auto">
            <a:xfrm>
              <a:off x="4919" y="1728"/>
              <a:ext cx="431" cy="213"/>
            </a:xfrm>
            <a:prstGeom prst="rect">
              <a:avLst/>
            </a:prstGeom>
            <a:solidFill>
              <a:srgbClr val="FFCC99"/>
            </a:solidFill>
            <a:ln w="9525">
              <a:noFill/>
              <a:miter lim="800000"/>
              <a:headEnd/>
              <a:tailEnd/>
            </a:ln>
            <a:effectLst/>
          </p:spPr>
          <p:txBody>
            <a:bodyPr wrap="none">
              <a:spAutoFit/>
            </a:bodyPr>
            <a:lstStyle/>
            <a:p>
              <a:pPr eaLnBrk="0" hangingPunct="0"/>
              <a:r>
                <a:rPr lang="en-US" sz="1600" dirty="0"/>
                <a:t>18 </a:t>
              </a:r>
              <a:r>
                <a:rPr lang="en-US" sz="1600" dirty="0" err="1"/>
                <a:t>yrs</a:t>
              </a:r>
              <a:endParaRPr lang="en-US" sz="1600" dirty="0"/>
            </a:p>
          </p:txBody>
        </p:sp>
        <p:sp>
          <p:nvSpPr>
            <p:cNvPr id="134" name="Text Box 19"/>
            <p:cNvSpPr txBox="1">
              <a:spLocks noChangeArrowheads="1"/>
            </p:cNvSpPr>
            <p:nvPr/>
          </p:nvSpPr>
          <p:spPr bwMode="auto">
            <a:xfrm>
              <a:off x="4919" y="2160"/>
              <a:ext cx="431" cy="213"/>
            </a:xfrm>
            <a:prstGeom prst="rect">
              <a:avLst/>
            </a:prstGeom>
            <a:solidFill>
              <a:srgbClr val="FFCC99"/>
            </a:solidFill>
            <a:ln w="9525">
              <a:noFill/>
              <a:miter lim="800000"/>
              <a:headEnd/>
              <a:tailEnd/>
            </a:ln>
            <a:effectLst/>
          </p:spPr>
          <p:txBody>
            <a:bodyPr wrap="none">
              <a:spAutoFit/>
            </a:bodyPr>
            <a:lstStyle/>
            <a:p>
              <a:pPr eaLnBrk="0" hangingPunct="0"/>
              <a:r>
                <a:rPr lang="en-US" sz="1600" dirty="0"/>
                <a:t>12 </a:t>
              </a:r>
              <a:r>
                <a:rPr lang="en-US" sz="1600" dirty="0" err="1"/>
                <a:t>yrs</a:t>
              </a:r>
              <a:endParaRPr lang="en-US" sz="1600" dirty="0"/>
            </a:p>
          </p:txBody>
        </p:sp>
        <p:sp>
          <p:nvSpPr>
            <p:cNvPr id="135" name="Text Box 20"/>
            <p:cNvSpPr txBox="1">
              <a:spLocks noChangeArrowheads="1"/>
            </p:cNvSpPr>
            <p:nvPr/>
          </p:nvSpPr>
          <p:spPr bwMode="auto">
            <a:xfrm>
              <a:off x="4969" y="2592"/>
              <a:ext cx="367" cy="213"/>
            </a:xfrm>
            <a:prstGeom prst="rect">
              <a:avLst/>
            </a:prstGeom>
            <a:solidFill>
              <a:srgbClr val="FFCC99"/>
            </a:solidFill>
            <a:ln w="9525">
              <a:noFill/>
              <a:miter lim="800000"/>
              <a:headEnd/>
              <a:tailEnd/>
            </a:ln>
            <a:effectLst/>
          </p:spPr>
          <p:txBody>
            <a:bodyPr wrap="none">
              <a:spAutoFit/>
            </a:bodyPr>
            <a:lstStyle/>
            <a:p>
              <a:pPr eaLnBrk="0" hangingPunct="0"/>
              <a:r>
                <a:rPr lang="en-US" sz="1600" dirty="0"/>
                <a:t>6 </a:t>
              </a:r>
              <a:r>
                <a:rPr lang="en-US" sz="1600" dirty="0" err="1"/>
                <a:t>yrs</a:t>
              </a:r>
              <a:endParaRPr lang="en-US" sz="1600" dirty="0"/>
            </a:p>
          </p:txBody>
        </p:sp>
        <p:sp>
          <p:nvSpPr>
            <p:cNvPr id="136" name="Text Box 21"/>
            <p:cNvSpPr txBox="1">
              <a:spLocks noChangeArrowheads="1"/>
            </p:cNvSpPr>
            <p:nvPr/>
          </p:nvSpPr>
          <p:spPr bwMode="auto">
            <a:xfrm>
              <a:off x="4944" y="2976"/>
              <a:ext cx="116" cy="213"/>
            </a:xfrm>
            <a:prstGeom prst="rect">
              <a:avLst/>
            </a:prstGeom>
            <a:solidFill>
              <a:srgbClr val="FFCC99"/>
            </a:solidFill>
            <a:ln w="9525">
              <a:noFill/>
              <a:miter lim="800000"/>
              <a:headEnd/>
              <a:tailEnd/>
            </a:ln>
            <a:effectLst/>
          </p:spPr>
          <p:txBody>
            <a:bodyPr wrap="none">
              <a:spAutoFit/>
            </a:bodyPr>
            <a:lstStyle/>
            <a:p>
              <a:pPr eaLnBrk="0" hangingPunct="0"/>
              <a:endParaRPr lang="en-US" sz="1600" dirty="0"/>
            </a:p>
          </p:txBody>
        </p:sp>
        <p:sp>
          <p:nvSpPr>
            <p:cNvPr id="137" name="AutoShape 25"/>
            <p:cNvSpPr>
              <a:spLocks noChangeArrowheads="1"/>
            </p:cNvSpPr>
            <p:nvPr/>
          </p:nvSpPr>
          <p:spPr bwMode="auto">
            <a:xfrm>
              <a:off x="816" y="1204"/>
              <a:ext cx="4117" cy="2913"/>
            </a:xfrm>
            <a:prstGeom prst="triangle">
              <a:avLst>
                <a:gd name="adj" fmla="val 50000"/>
              </a:avLst>
            </a:prstGeom>
            <a:solidFill>
              <a:srgbClr val="99CCFF"/>
            </a:solidFill>
            <a:ln w="9525">
              <a:solidFill>
                <a:schemeClr val="tx1"/>
              </a:solidFill>
              <a:miter lim="800000"/>
              <a:headEnd/>
              <a:tailEnd/>
            </a:ln>
            <a:effectLst/>
          </p:spPr>
          <p:txBody>
            <a:bodyPr wrap="none" anchor="ctr"/>
            <a:lstStyle/>
            <a:p>
              <a:endParaRPr lang="en-US"/>
            </a:p>
          </p:txBody>
        </p:sp>
        <p:sp>
          <p:nvSpPr>
            <p:cNvPr id="138" name="AutoShape 27"/>
            <p:cNvSpPr>
              <a:spLocks noChangeArrowheads="1"/>
            </p:cNvSpPr>
            <p:nvPr/>
          </p:nvSpPr>
          <p:spPr bwMode="auto">
            <a:xfrm>
              <a:off x="2577" y="1202"/>
              <a:ext cx="594" cy="421"/>
            </a:xfrm>
            <a:prstGeom prst="triangle">
              <a:avLst>
                <a:gd name="adj" fmla="val 50000"/>
              </a:avLst>
            </a:prstGeom>
            <a:solidFill>
              <a:srgbClr val="FFCC00"/>
            </a:solidFill>
            <a:ln w="9525">
              <a:solidFill>
                <a:schemeClr val="tx1"/>
              </a:solidFill>
              <a:miter lim="800000"/>
              <a:headEnd/>
              <a:tailEnd/>
            </a:ln>
            <a:effectLst/>
          </p:spPr>
          <p:txBody>
            <a:bodyPr wrap="none" anchor="ctr"/>
            <a:lstStyle/>
            <a:p>
              <a:endParaRPr lang="en-US"/>
            </a:p>
          </p:txBody>
        </p:sp>
        <p:sp>
          <p:nvSpPr>
            <p:cNvPr id="139" name="AutoShape 28"/>
            <p:cNvSpPr>
              <a:spLocks noChangeArrowheads="1"/>
            </p:cNvSpPr>
            <p:nvPr/>
          </p:nvSpPr>
          <p:spPr bwMode="auto">
            <a:xfrm>
              <a:off x="2698" y="1431"/>
              <a:ext cx="155" cy="155"/>
            </a:xfrm>
            <a:prstGeom prst="star5">
              <a:avLst/>
            </a:prstGeom>
            <a:solidFill>
              <a:srgbClr val="0000FF"/>
            </a:solidFill>
            <a:ln w="9525">
              <a:solidFill>
                <a:schemeClr val="tx1"/>
              </a:solidFill>
              <a:miter lim="800000"/>
              <a:headEnd/>
              <a:tailEnd/>
            </a:ln>
            <a:effectLst/>
          </p:spPr>
          <p:txBody>
            <a:bodyPr wrap="none" anchor="ctr"/>
            <a:lstStyle/>
            <a:p>
              <a:endParaRPr lang="en-US"/>
            </a:p>
          </p:txBody>
        </p:sp>
        <p:sp>
          <p:nvSpPr>
            <p:cNvPr id="140" name="AutoShape 29"/>
            <p:cNvSpPr>
              <a:spLocks noChangeArrowheads="1"/>
            </p:cNvSpPr>
            <p:nvPr/>
          </p:nvSpPr>
          <p:spPr bwMode="auto">
            <a:xfrm>
              <a:off x="2887" y="1431"/>
              <a:ext cx="155" cy="155"/>
            </a:xfrm>
            <a:prstGeom prst="star5">
              <a:avLst/>
            </a:prstGeom>
            <a:solidFill>
              <a:srgbClr val="0000FF"/>
            </a:solidFill>
            <a:ln w="9525">
              <a:solidFill>
                <a:schemeClr val="tx1"/>
              </a:solidFill>
              <a:miter lim="800000"/>
              <a:headEnd/>
              <a:tailEnd/>
            </a:ln>
            <a:effectLst/>
          </p:spPr>
          <p:txBody>
            <a:bodyPr wrap="none" anchor="ctr"/>
            <a:lstStyle/>
            <a:p>
              <a:endParaRPr lang="en-US"/>
            </a:p>
          </p:txBody>
        </p:sp>
        <p:sp>
          <p:nvSpPr>
            <p:cNvPr id="141" name="AutoShape 30"/>
            <p:cNvSpPr>
              <a:spLocks noChangeArrowheads="1"/>
            </p:cNvSpPr>
            <p:nvPr/>
          </p:nvSpPr>
          <p:spPr bwMode="auto">
            <a:xfrm>
              <a:off x="2796" y="1283"/>
              <a:ext cx="155" cy="155"/>
            </a:xfrm>
            <a:prstGeom prst="star5">
              <a:avLst/>
            </a:prstGeom>
            <a:solidFill>
              <a:srgbClr val="0000FF"/>
            </a:solidFill>
            <a:ln w="9525">
              <a:solidFill>
                <a:schemeClr val="tx1"/>
              </a:solidFill>
              <a:miter lim="800000"/>
              <a:headEnd/>
              <a:tailEnd/>
            </a:ln>
            <a:effectLst/>
          </p:spPr>
          <p:txBody>
            <a:bodyPr wrap="none" anchor="ctr"/>
            <a:lstStyle/>
            <a:p>
              <a:endParaRPr lang="en-US"/>
            </a:p>
          </p:txBody>
        </p:sp>
        <p:sp>
          <p:nvSpPr>
            <p:cNvPr id="142" name="Line 33"/>
            <p:cNvSpPr>
              <a:spLocks noChangeShapeType="1"/>
            </p:cNvSpPr>
            <p:nvPr/>
          </p:nvSpPr>
          <p:spPr bwMode="auto">
            <a:xfrm flipV="1">
              <a:off x="820" y="1200"/>
              <a:ext cx="2057" cy="2926"/>
            </a:xfrm>
            <a:prstGeom prst="line">
              <a:avLst/>
            </a:prstGeom>
            <a:noFill/>
            <a:ln w="38100">
              <a:solidFill>
                <a:schemeClr val="tx1"/>
              </a:solidFill>
              <a:round/>
              <a:headEnd/>
              <a:tailEnd/>
            </a:ln>
            <a:effectLst/>
          </p:spPr>
          <p:txBody>
            <a:bodyPr wrap="none" anchor="ctr"/>
            <a:lstStyle/>
            <a:p>
              <a:endParaRPr lang="en-US"/>
            </a:p>
          </p:txBody>
        </p:sp>
        <p:sp>
          <p:nvSpPr>
            <p:cNvPr id="143" name="Line 34"/>
            <p:cNvSpPr>
              <a:spLocks noChangeShapeType="1"/>
            </p:cNvSpPr>
            <p:nvPr/>
          </p:nvSpPr>
          <p:spPr bwMode="auto">
            <a:xfrm flipH="1" flipV="1">
              <a:off x="2877" y="1200"/>
              <a:ext cx="2057" cy="2926"/>
            </a:xfrm>
            <a:prstGeom prst="line">
              <a:avLst/>
            </a:prstGeom>
            <a:noFill/>
            <a:ln w="38100">
              <a:solidFill>
                <a:schemeClr val="tx1"/>
              </a:solidFill>
              <a:round/>
              <a:headEnd/>
              <a:tailEnd/>
            </a:ln>
            <a:effectLst/>
          </p:spPr>
          <p:txBody>
            <a:bodyPr wrap="none" anchor="ctr"/>
            <a:lstStyle/>
            <a:p>
              <a:endParaRPr lang="en-US"/>
            </a:p>
          </p:txBody>
        </p:sp>
        <p:sp>
          <p:nvSpPr>
            <p:cNvPr id="144" name="Line 35"/>
            <p:cNvSpPr>
              <a:spLocks noChangeShapeType="1"/>
            </p:cNvSpPr>
            <p:nvPr/>
          </p:nvSpPr>
          <p:spPr bwMode="auto">
            <a:xfrm>
              <a:off x="2579" y="1623"/>
              <a:ext cx="594" cy="0"/>
            </a:xfrm>
            <a:prstGeom prst="line">
              <a:avLst/>
            </a:prstGeom>
            <a:noFill/>
            <a:ln w="38100">
              <a:solidFill>
                <a:schemeClr val="tx1"/>
              </a:solidFill>
              <a:round/>
              <a:headEnd/>
              <a:tailEnd/>
            </a:ln>
            <a:effectLst/>
          </p:spPr>
          <p:txBody>
            <a:bodyPr wrap="none" anchor="ctr"/>
            <a:lstStyle/>
            <a:p>
              <a:endParaRPr lang="en-US"/>
            </a:p>
          </p:txBody>
        </p:sp>
        <p:sp>
          <p:nvSpPr>
            <p:cNvPr id="145" name="Line 36"/>
            <p:cNvSpPr>
              <a:spLocks noChangeShapeType="1"/>
            </p:cNvSpPr>
            <p:nvPr/>
          </p:nvSpPr>
          <p:spPr bwMode="auto">
            <a:xfrm>
              <a:off x="2278" y="2047"/>
              <a:ext cx="1192" cy="0"/>
            </a:xfrm>
            <a:prstGeom prst="line">
              <a:avLst/>
            </a:prstGeom>
            <a:noFill/>
            <a:ln w="38100">
              <a:solidFill>
                <a:schemeClr val="tx1"/>
              </a:solidFill>
              <a:round/>
              <a:headEnd/>
              <a:tailEnd/>
            </a:ln>
            <a:effectLst/>
          </p:spPr>
          <p:txBody>
            <a:bodyPr wrap="none" anchor="ctr"/>
            <a:lstStyle/>
            <a:p>
              <a:endParaRPr lang="en-US"/>
            </a:p>
          </p:txBody>
        </p:sp>
        <p:sp>
          <p:nvSpPr>
            <p:cNvPr id="146" name="Line 37"/>
            <p:cNvSpPr>
              <a:spLocks noChangeShapeType="1"/>
            </p:cNvSpPr>
            <p:nvPr/>
          </p:nvSpPr>
          <p:spPr bwMode="auto">
            <a:xfrm>
              <a:off x="1985" y="2470"/>
              <a:ext cx="1784" cy="0"/>
            </a:xfrm>
            <a:prstGeom prst="line">
              <a:avLst/>
            </a:prstGeom>
            <a:noFill/>
            <a:ln w="38100">
              <a:solidFill>
                <a:schemeClr val="tx1"/>
              </a:solidFill>
              <a:round/>
              <a:headEnd/>
              <a:tailEnd/>
            </a:ln>
            <a:effectLst/>
          </p:spPr>
          <p:txBody>
            <a:bodyPr wrap="none" anchor="ctr"/>
            <a:lstStyle/>
            <a:p>
              <a:endParaRPr lang="en-US"/>
            </a:p>
          </p:txBody>
        </p:sp>
        <p:sp>
          <p:nvSpPr>
            <p:cNvPr id="147" name="Line 38"/>
            <p:cNvSpPr>
              <a:spLocks noChangeShapeType="1"/>
            </p:cNvSpPr>
            <p:nvPr/>
          </p:nvSpPr>
          <p:spPr bwMode="auto">
            <a:xfrm>
              <a:off x="1688" y="2893"/>
              <a:ext cx="2372" cy="0"/>
            </a:xfrm>
            <a:prstGeom prst="line">
              <a:avLst/>
            </a:prstGeom>
            <a:noFill/>
            <a:ln w="38100">
              <a:solidFill>
                <a:schemeClr val="tx1"/>
              </a:solidFill>
              <a:round/>
              <a:headEnd/>
              <a:tailEnd/>
            </a:ln>
            <a:effectLst/>
          </p:spPr>
          <p:txBody>
            <a:bodyPr wrap="none" anchor="ctr"/>
            <a:lstStyle/>
            <a:p>
              <a:endParaRPr lang="en-US"/>
            </a:p>
          </p:txBody>
        </p:sp>
        <p:sp>
          <p:nvSpPr>
            <p:cNvPr id="148" name="Line 39"/>
            <p:cNvSpPr>
              <a:spLocks noChangeShapeType="1"/>
            </p:cNvSpPr>
            <p:nvPr/>
          </p:nvSpPr>
          <p:spPr bwMode="auto">
            <a:xfrm>
              <a:off x="1393" y="3317"/>
              <a:ext cx="2964" cy="0"/>
            </a:xfrm>
            <a:prstGeom prst="line">
              <a:avLst/>
            </a:prstGeom>
            <a:noFill/>
            <a:ln w="38100">
              <a:solidFill>
                <a:schemeClr val="tx1"/>
              </a:solidFill>
              <a:round/>
              <a:headEnd/>
              <a:tailEnd/>
            </a:ln>
            <a:effectLst/>
          </p:spPr>
          <p:txBody>
            <a:bodyPr wrap="none" anchor="ctr"/>
            <a:lstStyle/>
            <a:p>
              <a:endParaRPr lang="en-US"/>
            </a:p>
          </p:txBody>
        </p:sp>
        <p:sp>
          <p:nvSpPr>
            <p:cNvPr id="149" name="Line 40"/>
            <p:cNvSpPr>
              <a:spLocks noChangeShapeType="1"/>
            </p:cNvSpPr>
            <p:nvPr/>
          </p:nvSpPr>
          <p:spPr bwMode="auto">
            <a:xfrm>
              <a:off x="1121" y="3703"/>
              <a:ext cx="3507" cy="0"/>
            </a:xfrm>
            <a:prstGeom prst="line">
              <a:avLst/>
            </a:prstGeom>
            <a:noFill/>
            <a:ln w="38100">
              <a:solidFill>
                <a:schemeClr val="tx1"/>
              </a:solidFill>
              <a:round/>
              <a:headEnd/>
              <a:tailEnd/>
            </a:ln>
            <a:effectLst/>
          </p:spPr>
          <p:txBody>
            <a:bodyPr wrap="none" anchor="ctr"/>
            <a:lstStyle/>
            <a:p>
              <a:endParaRPr lang="en-US"/>
            </a:p>
          </p:txBody>
        </p:sp>
        <p:sp>
          <p:nvSpPr>
            <p:cNvPr id="150" name="Line 41"/>
            <p:cNvSpPr>
              <a:spLocks noChangeShapeType="1"/>
            </p:cNvSpPr>
            <p:nvPr/>
          </p:nvSpPr>
          <p:spPr bwMode="auto">
            <a:xfrm>
              <a:off x="820" y="4126"/>
              <a:ext cx="4114" cy="0"/>
            </a:xfrm>
            <a:prstGeom prst="line">
              <a:avLst/>
            </a:prstGeom>
            <a:noFill/>
            <a:ln w="38100">
              <a:solidFill>
                <a:schemeClr val="tx1"/>
              </a:solidFill>
              <a:round/>
              <a:headEnd/>
              <a:tailEnd/>
            </a:ln>
            <a:effectLst/>
          </p:spPr>
          <p:txBody>
            <a:bodyPr wrap="none" anchor="ctr"/>
            <a:lstStyle/>
            <a:p>
              <a:endParaRPr lang="en-US"/>
            </a:p>
          </p:txBody>
        </p:sp>
        <p:sp>
          <p:nvSpPr>
            <p:cNvPr id="151" name="Text Box 46"/>
            <p:cNvSpPr txBox="1">
              <a:spLocks noChangeArrowheads="1"/>
            </p:cNvSpPr>
            <p:nvPr/>
          </p:nvSpPr>
          <p:spPr bwMode="auto">
            <a:xfrm>
              <a:off x="2395" y="1728"/>
              <a:ext cx="969" cy="288"/>
            </a:xfrm>
            <a:prstGeom prst="rect">
              <a:avLst/>
            </a:prstGeom>
            <a:noFill/>
            <a:ln w="9525">
              <a:noFill/>
              <a:miter lim="800000"/>
              <a:headEnd/>
              <a:tailEnd/>
            </a:ln>
            <a:effectLst/>
          </p:spPr>
          <p:txBody>
            <a:bodyPr wrap="none">
              <a:spAutoFit/>
            </a:bodyPr>
            <a:lstStyle/>
            <a:p>
              <a:pPr eaLnBrk="0" hangingPunct="0"/>
              <a:r>
                <a:rPr lang="en-US" sz="2000">
                  <a:latin typeface="Times New Roman" pitchFamily="18" charset="0"/>
                </a:rPr>
                <a:t>CAPT (O-6)</a:t>
              </a:r>
              <a:r>
                <a:rPr lang="en-US" sz="2400">
                  <a:latin typeface="Times New Roman" pitchFamily="18" charset="0"/>
                </a:rPr>
                <a:t> </a:t>
              </a:r>
            </a:p>
          </p:txBody>
        </p:sp>
        <p:sp>
          <p:nvSpPr>
            <p:cNvPr id="152" name="Text Box 51"/>
            <p:cNvSpPr txBox="1">
              <a:spLocks noChangeArrowheads="1"/>
            </p:cNvSpPr>
            <p:nvPr/>
          </p:nvSpPr>
          <p:spPr bwMode="auto">
            <a:xfrm>
              <a:off x="2435" y="2160"/>
              <a:ext cx="889" cy="288"/>
            </a:xfrm>
            <a:prstGeom prst="rect">
              <a:avLst/>
            </a:prstGeom>
            <a:noFill/>
            <a:ln w="9525">
              <a:noFill/>
              <a:miter lim="800000"/>
              <a:headEnd/>
              <a:tailEnd/>
            </a:ln>
            <a:effectLst/>
          </p:spPr>
          <p:txBody>
            <a:bodyPr wrap="none">
              <a:spAutoFit/>
            </a:bodyPr>
            <a:lstStyle/>
            <a:p>
              <a:pPr eaLnBrk="0" hangingPunct="0"/>
              <a:r>
                <a:rPr lang="en-US" sz="2000">
                  <a:latin typeface="Times New Roman" pitchFamily="18" charset="0"/>
                </a:rPr>
                <a:t>CDR (O-5)</a:t>
              </a:r>
              <a:r>
                <a:rPr lang="en-US" sz="2400">
                  <a:latin typeface="Times New Roman" pitchFamily="18" charset="0"/>
                </a:rPr>
                <a:t> </a:t>
              </a:r>
            </a:p>
          </p:txBody>
        </p:sp>
        <p:sp>
          <p:nvSpPr>
            <p:cNvPr id="153" name="Text Box 52"/>
            <p:cNvSpPr txBox="1">
              <a:spLocks noChangeArrowheads="1"/>
            </p:cNvSpPr>
            <p:nvPr/>
          </p:nvSpPr>
          <p:spPr bwMode="auto">
            <a:xfrm>
              <a:off x="2395" y="2544"/>
              <a:ext cx="987" cy="288"/>
            </a:xfrm>
            <a:prstGeom prst="rect">
              <a:avLst/>
            </a:prstGeom>
            <a:noFill/>
            <a:ln w="9525">
              <a:noFill/>
              <a:miter lim="800000"/>
              <a:headEnd/>
              <a:tailEnd/>
            </a:ln>
            <a:effectLst/>
          </p:spPr>
          <p:txBody>
            <a:bodyPr wrap="none">
              <a:spAutoFit/>
            </a:bodyPr>
            <a:lstStyle/>
            <a:p>
              <a:pPr eaLnBrk="0" hangingPunct="0"/>
              <a:r>
                <a:rPr lang="en-US" sz="2000">
                  <a:latin typeface="Times New Roman" pitchFamily="18" charset="0"/>
                </a:rPr>
                <a:t>LCDR (O-4)</a:t>
              </a:r>
              <a:r>
                <a:rPr lang="en-US" sz="2400">
                  <a:latin typeface="Times New Roman" pitchFamily="18" charset="0"/>
                </a:rPr>
                <a:t> </a:t>
              </a:r>
            </a:p>
          </p:txBody>
        </p:sp>
        <p:sp>
          <p:nvSpPr>
            <p:cNvPr id="154" name="Text Box 53"/>
            <p:cNvSpPr txBox="1">
              <a:spLocks noChangeArrowheads="1"/>
            </p:cNvSpPr>
            <p:nvPr/>
          </p:nvSpPr>
          <p:spPr bwMode="auto">
            <a:xfrm>
              <a:off x="2395" y="3360"/>
              <a:ext cx="933" cy="288"/>
            </a:xfrm>
            <a:prstGeom prst="rect">
              <a:avLst/>
            </a:prstGeom>
            <a:noFill/>
            <a:ln w="9525">
              <a:noFill/>
              <a:miter lim="800000"/>
              <a:headEnd/>
              <a:tailEnd/>
            </a:ln>
            <a:effectLst/>
          </p:spPr>
          <p:txBody>
            <a:bodyPr wrap="none">
              <a:spAutoFit/>
            </a:bodyPr>
            <a:lstStyle/>
            <a:p>
              <a:pPr eaLnBrk="0" hangingPunct="0"/>
              <a:r>
                <a:rPr lang="en-US" sz="2000">
                  <a:latin typeface="Times New Roman" pitchFamily="18" charset="0"/>
                </a:rPr>
                <a:t>LTJG (O-2)</a:t>
              </a:r>
              <a:r>
                <a:rPr lang="en-US" sz="2400">
                  <a:latin typeface="Times New Roman" pitchFamily="18" charset="0"/>
                </a:rPr>
                <a:t> </a:t>
              </a:r>
            </a:p>
          </p:txBody>
        </p:sp>
        <p:sp>
          <p:nvSpPr>
            <p:cNvPr id="155" name="Text Box 54"/>
            <p:cNvSpPr txBox="1">
              <a:spLocks noChangeArrowheads="1"/>
            </p:cNvSpPr>
            <p:nvPr/>
          </p:nvSpPr>
          <p:spPr bwMode="auto">
            <a:xfrm>
              <a:off x="2502" y="2976"/>
              <a:ext cx="755" cy="288"/>
            </a:xfrm>
            <a:prstGeom prst="rect">
              <a:avLst/>
            </a:prstGeom>
            <a:noFill/>
            <a:ln w="9525">
              <a:noFill/>
              <a:miter lim="800000"/>
              <a:headEnd/>
              <a:tailEnd/>
            </a:ln>
            <a:effectLst/>
          </p:spPr>
          <p:txBody>
            <a:bodyPr wrap="none">
              <a:spAutoFit/>
            </a:bodyPr>
            <a:lstStyle/>
            <a:p>
              <a:pPr eaLnBrk="0" hangingPunct="0"/>
              <a:r>
                <a:rPr lang="en-US" sz="2000">
                  <a:latin typeface="Times New Roman" pitchFamily="18" charset="0"/>
                </a:rPr>
                <a:t>LT (O-3)</a:t>
              </a:r>
              <a:r>
                <a:rPr lang="en-US" sz="2400">
                  <a:latin typeface="Times New Roman" pitchFamily="18" charset="0"/>
                </a:rPr>
                <a:t> </a:t>
              </a:r>
            </a:p>
          </p:txBody>
        </p:sp>
        <p:sp>
          <p:nvSpPr>
            <p:cNvPr id="156" name="Text Box 55"/>
            <p:cNvSpPr txBox="1">
              <a:spLocks noChangeArrowheads="1"/>
            </p:cNvSpPr>
            <p:nvPr/>
          </p:nvSpPr>
          <p:spPr bwMode="auto">
            <a:xfrm>
              <a:off x="2413" y="3792"/>
              <a:ext cx="862" cy="288"/>
            </a:xfrm>
            <a:prstGeom prst="rect">
              <a:avLst/>
            </a:prstGeom>
            <a:noFill/>
            <a:ln w="9525">
              <a:noFill/>
              <a:miter lim="800000"/>
              <a:headEnd/>
              <a:tailEnd/>
            </a:ln>
            <a:effectLst/>
          </p:spPr>
          <p:txBody>
            <a:bodyPr wrap="none">
              <a:spAutoFit/>
            </a:bodyPr>
            <a:lstStyle/>
            <a:p>
              <a:pPr eaLnBrk="0" hangingPunct="0"/>
              <a:r>
                <a:rPr lang="en-US" sz="2000">
                  <a:latin typeface="Times New Roman" pitchFamily="18" charset="0"/>
                </a:rPr>
                <a:t>ENS (O-1)</a:t>
              </a:r>
              <a:r>
                <a:rPr lang="en-US" sz="2400">
                  <a:latin typeface="Times New Roman" pitchFamily="18" charset="0"/>
                </a:rPr>
                <a:t> </a:t>
              </a:r>
            </a:p>
          </p:txBody>
        </p:sp>
      </p:grpSp>
    </p:spTree>
    <p:extLst>
      <p:ext uri="{BB962C8B-B14F-4D97-AF65-F5344CB8AC3E}">
        <p14:creationId xmlns:p14="http://schemas.microsoft.com/office/powerpoint/2010/main" val="6852789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Academic</a:t>
            </a:r>
          </a:p>
          <a:p>
            <a:r>
              <a:rPr lang="en-US" dirty="0"/>
              <a:t>Administrative</a:t>
            </a:r>
          </a:p>
          <a:p>
            <a:r>
              <a:rPr lang="en-US" dirty="0"/>
              <a:t>Clinical</a:t>
            </a:r>
          </a:p>
          <a:p>
            <a:r>
              <a:rPr lang="en-US" dirty="0"/>
              <a:t>Operational</a:t>
            </a:r>
          </a:p>
          <a:p>
            <a:r>
              <a:rPr lang="en-US" dirty="0"/>
              <a:t>Research</a:t>
            </a:r>
          </a:p>
          <a:p>
            <a:r>
              <a:rPr lang="en-US" dirty="0"/>
              <a:t>All can lead to CAPT</a:t>
            </a:r>
          </a:p>
          <a:p>
            <a:endParaRPr lang="en-US" dirty="0"/>
          </a:p>
        </p:txBody>
      </p:sp>
      <p:sp>
        <p:nvSpPr>
          <p:cNvPr id="2" name="Title 1"/>
          <p:cNvSpPr>
            <a:spLocks noGrp="1"/>
          </p:cNvSpPr>
          <p:nvPr>
            <p:ph type="title"/>
          </p:nvPr>
        </p:nvSpPr>
        <p:spPr/>
        <p:txBody>
          <a:bodyPr/>
          <a:lstStyle/>
          <a:p>
            <a:r>
              <a:rPr lang="en-US" dirty="0"/>
              <a:t>Five Career Paths</a:t>
            </a:r>
          </a:p>
        </p:txBody>
      </p:sp>
      <p:pic>
        <p:nvPicPr>
          <p:cNvPr id="5" name="Content Placeholder 4"/>
          <p:cNvPicPr>
            <a:picLocks noGrp="1" noChangeAspect="1"/>
          </p:cNvPicPr>
          <p:nvPr>
            <p:ph sz="half" idx="4294967295"/>
          </p:nvPr>
        </p:nvPicPr>
        <p:blipFill>
          <a:blip r:embed="rId2"/>
          <a:srcRect l="20247" r="20247"/>
          <a:stretch>
            <a:fillRect/>
          </a:stretch>
        </p:blipFill>
        <p:spPr>
          <a:xfrm>
            <a:off x="5105400" y="1481138"/>
            <a:ext cx="4038600" cy="4525962"/>
          </a:xfrm>
        </p:spPr>
      </p:pic>
    </p:spTree>
    <p:extLst>
      <p:ext uri="{BB962C8B-B14F-4D97-AF65-F5344CB8AC3E}">
        <p14:creationId xmlns:p14="http://schemas.microsoft.com/office/powerpoint/2010/main" val="36435064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Promotion opportunity was 77%</a:t>
            </a:r>
          </a:p>
          <a:p>
            <a:r>
              <a:rPr lang="en-US" dirty="0"/>
              <a:t>In Zone</a:t>
            </a:r>
          </a:p>
          <a:p>
            <a:pPr lvl="1"/>
            <a:r>
              <a:rPr lang="en-US" dirty="0"/>
              <a:t>92/174 – 53% selection rate</a:t>
            </a:r>
          </a:p>
          <a:p>
            <a:r>
              <a:rPr lang="en-US" dirty="0"/>
              <a:t>Above Zone</a:t>
            </a:r>
          </a:p>
          <a:p>
            <a:pPr lvl="1"/>
            <a:r>
              <a:rPr lang="en-US" dirty="0"/>
              <a:t>38/137 – 28% selection rate</a:t>
            </a:r>
          </a:p>
          <a:p>
            <a:r>
              <a:rPr lang="en-US" dirty="0"/>
              <a:t>Below Zone</a:t>
            </a:r>
          </a:p>
          <a:p>
            <a:pPr lvl="1"/>
            <a:r>
              <a:rPr lang="en-US" dirty="0"/>
              <a:t>4/308 – 1% selection rate</a:t>
            </a:r>
          </a:p>
        </p:txBody>
      </p:sp>
      <p:sp>
        <p:nvSpPr>
          <p:cNvPr id="3" name="Title 2"/>
          <p:cNvSpPr>
            <a:spLocks noGrp="1"/>
          </p:cNvSpPr>
          <p:nvPr>
            <p:ph type="title"/>
          </p:nvPr>
        </p:nvSpPr>
        <p:spPr/>
        <p:txBody>
          <a:bodyPr/>
          <a:lstStyle/>
          <a:p>
            <a:r>
              <a:rPr lang="en-US" dirty="0"/>
              <a:t>FY20 CDR Promotion Stats</a:t>
            </a:r>
          </a:p>
        </p:txBody>
      </p:sp>
    </p:spTree>
    <p:extLst>
      <p:ext uri="{BB962C8B-B14F-4D97-AF65-F5344CB8AC3E}">
        <p14:creationId xmlns:p14="http://schemas.microsoft.com/office/powerpoint/2010/main" val="1673632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pPr eaLnBrk="1" hangingPunct="1"/>
            <a:r>
              <a:rPr lang="en-US" dirty="0"/>
              <a:t>Promotion</a:t>
            </a:r>
            <a:r>
              <a:rPr lang="en-US" b="1" dirty="0"/>
              <a:t> </a:t>
            </a:r>
            <a:r>
              <a:rPr lang="en-US" dirty="0"/>
              <a:t>Opportunity &amp; Zone</a:t>
            </a:r>
          </a:p>
        </p:txBody>
      </p:sp>
      <p:sp>
        <p:nvSpPr>
          <p:cNvPr id="33794" name="Text Box 3"/>
          <p:cNvSpPr txBox="1">
            <a:spLocks noChangeArrowheads="1"/>
          </p:cNvSpPr>
          <p:nvPr/>
        </p:nvSpPr>
        <p:spPr bwMode="auto">
          <a:xfrm>
            <a:off x="3429000" y="2057400"/>
            <a:ext cx="2057400" cy="457200"/>
          </a:xfrm>
          <a:prstGeom prst="rect">
            <a:avLst/>
          </a:prstGeom>
          <a:noFill/>
          <a:ln w="12699">
            <a:noFill/>
            <a:miter lim="800000"/>
            <a:headEnd type="none" w="sm" len="sm"/>
            <a:tailEnd type="none" w="sm" len="sm"/>
          </a:ln>
        </p:spPr>
        <p:txBody>
          <a:bodyPr>
            <a:spAutoFit/>
          </a:bodyPr>
          <a:lstStyle/>
          <a:p>
            <a:pPr algn="ctr" eaLnBrk="0" hangingPunct="0">
              <a:spcBef>
                <a:spcPct val="50000"/>
              </a:spcBef>
            </a:pPr>
            <a:r>
              <a:rPr lang="en-US" sz="2400" b="1" u="sng" dirty="0">
                <a:latin typeface="Times New Roman" pitchFamily="18" charset="0"/>
              </a:rPr>
              <a:t>Total Eligible</a:t>
            </a:r>
            <a:endParaRPr lang="en-US" sz="2400" dirty="0">
              <a:latin typeface="Times New Roman" pitchFamily="18" charset="0"/>
            </a:endParaRPr>
          </a:p>
        </p:txBody>
      </p:sp>
      <p:sp>
        <p:nvSpPr>
          <p:cNvPr id="33795" name="Text Box 4"/>
          <p:cNvSpPr txBox="1">
            <a:spLocks noChangeArrowheads="1"/>
          </p:cNvSpPr>
          <p:nvPr/>
        </p:nvSpPr>
        <p:spPr bwMode="auto">
          <a:xfrm>
            <a:off x="685800" y="2057400"/>
            <a:ext cx="2895600" cy="457200"/>
          </a:xfrm>
          <a:prstGeom prst="rect">
            <a:avLst/>
          </a:prstGeom>
          <a:noFill/>
          <a:ln w="12699">
            <a:noFill/>
            <a:miter lim="800000"/>
            <a:headEnd type="none" w="sm" len="sm"/>
            <a:tailEnd type="none" w="sm" len="sm"/>
          </a:ln>
        </p:spPr>
        <p:txBody>
          <a:bodyPr>
            <a:spAutoFit/>
          </a:bodyPr>
          <a:lstStyle/>
          <a:p>
            <a:pPr algn="ctr" eaLnBrk="0" hangingPunct="0">
              <a:spcBef>
                <a:spcPct val="50000"/>
              </a:spcBef>
            </a:pPr>
            <a:r>
              <a:rPr lang="en-US" sz="2400" b="1" u="sng">
                <a:latin typeface="Times New Roman" pitchFamily="18" charset="0"/>
              </a:rPr>
              <a:t>Eligible by Zone</a:t>
            </a:r>
            <a:endParaRPr lang="en-US" sz="2400">
              <a:latin typeface="Times New Roman" pitchFamily="18" charset="0"/>
            </a:endParaRPr>
          </a:p>
        </p:txBody>
      </p:sp>
      <p:sp>
        <p:nvSpPr>
          <p:cNvPr id="33796" name="Line 5"/>
          <p:cNvSpPr>
            <a:spLocks noChangeShapeType="1"/>
          </p:cNvSpPr>
          <p:nvPr/>
        </p:nvSpPr>
        <p:spPr bwMode="auto">
          <a:xfrm>
            <a:off x="3048000" y="4114800"/>
            <a:ext cx="457200" cy="0"/>
          </a:xfrm>
          <a:prstGeom prst="line">
            <a:avLst/>
          </a:prstGeom>
          <a:noFill/>
          <a:ln w="177800">
            <a:solidFill>
              <a:schemeClr val="tx1"/>
            </a:solidFill>
            <a:round/>
            <a:headEnd type="none" w="sm" len="sm"/>
            <a:tailEnd type="triangle" w="sm" len="sm"/>
          </a:ln>
        </p:spPr>
        <p:txBody>
          <a:bodyPr wrap="none" anchor="ctr"/>
          <a:lstStyle/>
          <a:p>
            <a:endParaRPr lang="en-US"/>
          </a:p>
        </p:txBody>
      </p:sp>
      <p:sp>
        <p:nvSpPr>
          <p:cNvPr id="33797" name="Line 6"/>
          <p:cNvSpPr>
            <a:spLocks noChangeShapeType="1"/>
          </p:cNvSpPr>
          <p:nvPr/>
        </p:nvSpPr>
        <p:spPr bwMode="auto">
          <a:xfrm>
            <a:off x="3048000" y="4724400"/>
            <a:ext cx="457200" cy="0"/>
          </a:xfrm>
          <a:prstGeom prst="line">
            <a:avLst/>
          </a:prstGeom>
          <a:noFill/>
          <a:ln w="177800">
            <a:solidFill>
              <a:schemeClr val="tx1"/>
            </a:solidFill>
            <a:round/>
            <a:headEnd type="none" w="sm" len="sm"/>
            <a:tailEnd type="triangle" w="sm" len="sm"/>
          </a:ln>
        </p:spPr>
        <p:txBody>
          <a:bodyPr wrap="none" anchor="ctr"/>
          <a:lstStyle/>
          <a:p>
            <a:endParaRPr lang="en-US"/>
          </a:p>
        </p:txBody>
      </p:sp>
      <p:sp>
        <p:nvSpPr>
          <p:cNvPr id="33799" name="Line 8"/>
          <p:cNvSpPr>
            <a:spLocks noChangeShapeType="1"/>
          </p:cNvSpPr>
          <p:nvPr/>
        </p:nvSpPr>
        <p:spPr bwMode="auto">
          <a:xfrm>
            <a:off x="1050925" y="2957513"/>
            <a:ext cx="5486400" cy="1860550"/>
          </a:xfrm>
          <a:prstGeom prst="line">
            <a:avLst/>
          </a:prstGeom>
          <a:noFill/>
          <a:ln w="101600">
            <a:solidFill>
              <a:schemeClr val="tx1"/>
            </a:solidFill>
            <a:round/>
            <a:headEnd type="oval" w="sm" len="sm"/>
            <a:tailEnd type="triangle" w="med" len="med"/>
          </a:ln>
        </p:spPr>
        <p:txBody>
          <a:bodyPr wrap="none" anchor="ctr"/>
          <a:lstStyle/>
          <a:p>
            <a:endParaRPr lang="en-US"/>
          </a:p>
        </p:txBody>
      </p:sp>
      <p:sp>
        <p:nvSpPr>
          <p:cNvPr id="463882" name="Rectangle 10"/>
          <p:cNvSpPr>
            <a:spLocks noChangeArrowheads="1"/>
          </p:cNvSpPr>
          <p:nvPr/>
        </p:nvSpPr>
        <p:spPr bwMode="auto">
          <a:xfrm>
            <a:off x="6858000" y="4953000"/>
            <a:ext cx="1676400" cy="685800"/>
          </a:xfrm>
          <a:prstGeom prst="rect">
            <a:avLst/>
          </a:prstGeom>
          <a:solidFill>
            <a:srgbClr val="CCFFCC"/>
          </a:solidFill>
          <a:ln w="12700">
            <a:solidFill>
              <a:schemeClr val="tx1"/>
            </a:solidFill>
            <a:miter lim="800000"/>
            <a:headEnd type="none" w="sm" len="sm"/>
            <a:tailEnd type="none" w="sm" len="sm"/>
          </a:ln>
        </p:spPr>
        <p:txBody>
          <a:bodyPr wrap="none" anchor="ctr"/>
          <a:lstStyle/>
          <a:p>
            <a:endParaRPr lang="en-US"/>
          </a:p>
        </p:txBody>
      </p:sp>
      <p:sp>
        <p:nvSpPr>
          <p:cNvPr id="463883" name="Text Box 11"/>
          <p:cNvSpPr txBox="1">
            <a:spLocks noChangeArrowheads="1"/>
          </p:cNvSpPr>
          <p:nvPr/>
        </p:nvSpPr>
        <p:spPr bwMode="auto">
          <a:xfrm>
            <a:off x="6934200" y="4953000"/>
            <a:ext cx="1524000" cy="641350"/>
          </a:xfrm>
          <a:prstGeom prst="rect">
            <a:avLst/>
          </a:prstGeom>
          <a:noFill/>
          <a:ln w="12699">
            <a:noFill/>
            <a:miter lim="800000"/>
            <a:headEnd type="none" w="sm" len="sm"/>
            <a:tailEnd type="none" w="sm" len="sm"/>
          </a:ln>
          <a:effectLst/>
        </p:spPr>
        <p:txBody>
          <a:bodyPr>
            <a:spAutoFit/>
          </a:bodyPr>
          <a:lstStyle/>
          <a:p>
            <a:pPr eaLnBrk="0" hangingPunct="0">
              <a:spcBef>
                <a:spcPct val="50000"/>
              </a:spcBef>
              <a:defRPr/>
            </a:pPr>
            <a:r>
              <a:rPr lang="en-US" b="1" dirty="0">
                <a:solidFill>
                  <a:schemeClr val="tx2"/>
                </a:solidFill>
                <a:latin typeface="Times New Roman" pitchFamily="18" charset="0"/>
              </a:rPr>
              <a:t>174</a:t>
            </a:r>
            <a:r>
              <a:rPr lang="en-US" sz="1800" b="1" dirty="0">
                <a:solidFill>
                  <a:schemeClr val="tx2"/>
                </a:solidFill>
                <a:latin typeface="Times New Roman" pitchFamily="18" charset="0"/>
              </a:rPr>
              <a:t> IZ x </a:t>
            </a:r>
            <a:r>
              <a:rPr lang="en-US" b="1" dirty="0">
                <a:solidFill>
                  <a:schemeClr val="tx2"/>
                </a:solidFill>
                <a:latin typeface="Times New Roman" pitchFamily="18" charset="0"/>
              </a:rPr>
              <a:t>77</a:t>
            </a:r>
            <a:r>
              <a:rPr lang="en-US" sz="1800" b="1" dirty="0">
                <a:solidFill>
                  <a:schemeClr val="tx2"/>
                </a:solidFill>
                <a:latin typeface="Times New Roman" pitchFamily="18" charset="0"/>
              </a:rPr>
              <a:t>% = 134 Selects</a:t>
            </a:r>
            <a:r>
              <a:rPr lang="en-US" sz="1800" b="1" dirty="0">
                <a:solidFill>
                  <a:schemeClr val="accent2"/>
                </a:solidFill>
                <a:effectLst>
                  <a:outerShdw blurRad="38100" dist="38100" dir="2700000" algn="tl">
                    <a:srgbClr val="C0C0C0"/>
                  </a:outerShdw>
                </a:effectLst>
                <a:latin typeface="Times New Roman" pitchFamily="18" charset="0"/>
              </a:rPr>
              <a:t> </a:t>
            </a:r>
          </a:p>
        </p:txBody>
      </p:sp>
      <p:grpSp>
        <p:nvGrpSpPr>
          <p:cNvPr id="33803" name="Group 12"/>
          <p:cNvGrpSpPr>
            <a:grpSpLocks/>
          </p:cNvGrpSpPr>
          <p:nvPr/>
        </p:nvGrpSpPr>
        <p:grpSpPr bwMode="auto">
          <a:xfrm>
            <a:off x="3581400" y="2819400"/>
            <a:ext cx="1676400" cy="2819400"/>
            <a:chOff x="2496" y="1776"/>
            <a:chExt cx="1056" cy="1776"/>
          </a:xfrm>
        </p:grpSpPr>
        <p:sp>
          <p:nvSpPr>
            <p:cNvPr id="33812" name="Rectangle 13"/>
            <p:cNvSpPr>
              <a:spLocks noChangeArrowheads="1"/>
            </p:cNvSpPr>
            <p:nvPr/>
          </p:nvSpPr>
          <p:spPr bwMode="auto">
            <a:xfrm>
              <a:off x="2496" y="1776"/>
              <a:ext cx="1056" cy="1776"/>
            </a:xfrm>
            <a:prstGeom prst="rect">
              <a:avLst/>
            </a:prstGeom>
            <a:solidFill>
              <a:srgbClr val="00FFFF"/>
            </a:solidFill>
            <a:ln w="12700">
              <a:solidFill>
                <a:schemeClr val="tx1"/>
              </a:solidFill>
              <a:miter lim="800000"/>
              <a:headEnd type="none" w="sm" len="sm"/>
              <a:tailEnd type="none" w="sm" len="sm"/>
            </a:ln>
          </p:spPr>
          <p:txBody>
            <a:bodyPr wrap="none" anchor="ctr"/>
            <a:lstStyle/>
            <a:p>
              <a:endParaRPr lang="en-US"/>
            </a:p>
          </p:txBody>
        </p:sp>
        <p:sp>
          <p:nvSpPr>
            <p:cNvPr id="33813" name="Text Box 14"/>
            <p:cNvSpPr txBox="1">
              <a:spLocks noChangeArrowheads="1"/>
            </p:cNvSpPr>
            <p:nvPr/>
          </p:nvSpPr>
          <p:spPr bwMode="auto">
            <a:xfrm>
              <a:off x="2592" y="2260"/>
              <a:ext cx="912" cy="816"/>
            </a:xfrm>
            <a:prstGeom prst="rect">
              <a:avLst/>
            </a:prstGeom>
            <a:solidFill>
              <a:srgbClr val="00FFFF"/>
            </a:solidFill>
            <a:ln w="12700">
              <a:noFill/>
              <a:miter lim="800000"/>
              <a:headEnd type="none" w="sm" len="sm"/>
              <a:tailEnd type="none" w="sm" len="sm"/>
            </a:ln>
          </p:spPr>
          <p:txBody>
            <a:bodyPr>
              <a:spAutoFit/>
            </a:bodyPr>
            <a:lstStyle/>
            <a:p>
              <a:pPr algn="ctr" eaLnBrk="0" hangingPunct="0">
                <a:lnSpc>
                  <a:spcPct val="75000"/>
                </a:lnSpc>
                <a:spcBef>
                  <a:spcPct val="50000"/>
                </a:spcBef>
              </a:pPr>
              <a:r>
                <a:rPr lang="en-US" sz="2400" b="1" dirty="0">
                  <a:latin typeface="Times New Roman" pitchFamily="18" charset="0"/>
                </a:rPr>
                <a:t>=311</a:t>
              </a:r>
            </a:p>
            <a:p>
              <a:pPr algn="ctr" eaLnBrk="0" hangingPunct="0">
                <a:lnSpc>
                  <a:spcPct val="75000"/>
                </a:lnSpc>
                <a:spcBef>
                  <a:spcPct val="50000"/>
                </a:spcBef>
              </a:pPr>
              <a:r>
                <a:rPr lang="en-US" sz="2400" b="1" dirty="0">
                  <a:latin typeface="Times New Roman" pitchFamily="18" charset="0"/>
                </a:rPr>
                <a:t>Eligible</a:t>
              </a:r>
            </a:p>
            <a:p>
              <a:pPr algn="ctr" eaLnBrk="0" hangingPunct="0">
                <a:lnSpc>
                  <a:spcPct val="75000"/>
                </a:lnSpc>
                <a:spcBef>
                  <a:spcPct val="50000"/>
                </a:spcBef>
              </a:pPr>
              <a:r>
                <a:rPr lang="en-US" sz="2400" b="1" dirty="0">
                  <a:latin typeface="Times New Roman" pitchFamily="18" charset="0"/>
                </a:rPr>
                <a:t>Officers</a:t>
              </a:r>
              <a:endParaRPr lang="en-US" sz="2400" dirty="0">
                <a:latin typeface="Times New Roman" pitchFamily="18" charset="0"/>
              </a:endParaRPr>
            </a:p>
          </p:txBody>
        </p:sp>
      </p:grpSp>
      <p:grpSp>
        <p:nvGrpSpPr>
          <p:cNvPr id="33804" name="Group 15"/>
          <p:cNvGrpSpPr>
            <a:grpSpLocks/>
          </p:cNvGrpSpPr>
          <p:nvPr/>
        </p:nvGrpSpPr>
        <p:grpSpPr bwMode="auto">
          <a:xfrm>
            <a:off x="1143000" y="2819400"/>
            <a:ext cx="1676400" cy="2819400"/>
            <a:chOff x="960" y="1776"/>
            <a:chExt cx="1056" cy="1776"/>
          </a:xfrm>
        </p:grpSpPr>
        <p:sp>
          <p:nvSpPr>
            <p:cNvPr id="33808" name="Rectangle 16"/>
            <p:cNvSpPr>
              <a:spLocks noChangeArrowheads="1"/>
            </p:cNvSpPr>
            <p:nvPr/>
          </p:nvSpPr>
          <p:spPr bwMode="auto">
            <a:xfrm>
              <a:off x="960" y="1776"/>
              <a:ext cx="1056" cy="1776"/>
            </a:xfrm>
            <a:prstGeom prst="rect">
              <a:avLst/>
            </a:prstGeom>
            <a:solidFill>
              <a:srgbClr val="CCFFCC"/>
            </a:solidFill>
            <a:ln w="12700">
              <a:solidFill>
                <a:schemeClr val="tx1"/>
              </a:solidFill>
              <a:miter lim="800000"/>
              <a:headEnd type="none" w="sm" len="sm"/>
              <a:tailEnd type="none" w="sm" len="sm"/>
            </a:ln>
          </p:spPr>
          <p:txBody>
            <a:bodyPr wrap="none" anchor="ctr"/>
            <a:lstStyle/>
            <a:p>
              <a:endParaRPr lang="en-US"/>
            </a:p>
          </p:txBody>
        </p:sp>
        <p:sp>
          <p:nvSpPr>
            <p:cNvPr id="33809" name="Text Box 17"/>
            <p:cNvSpPr txBox="1">
              <a:spLocks noChangeArrowheads="1"/>
            </p:cNvSpPr>
            <p:nvPr/>
          </p:nvSpPr>
          <p:spPr bwMode="auto">
            <a:xfrm>
              <a:off x="1272" y="2064"/>
              <a:ext cx="432" cy="409"/>
            </a:xfrm>
            <a:prstGeom prst="rect">
              <a:avLst/>
            </a:prstGeom>
            <a:solidFill>
              <a:srgbClr val="CCFFCC"/>
            </a:solidFill>
            <a:ln w="12700">
              <a:noFill/>
              <a:miter lim="800000"/>
              <a:headEnd type="none" w="sm" len="sm"/>
              <a:tailEnd type="none" w="sm" len="sm"/>
            </a:ln>
          </p:spPr>
          <p:txBody>
            <a:bodyPr>
              <a:spAutoFit/>
            </a:bodyPr>
            <a:lstStyle/>
            <a:p>
              <a:pPr algn="ctr" eaLnBrk="0" hangingPunct="0">
                <a:lnSpc>
                  <a:spcPct val="75000"/>
                </a:lnSpc>
                <a:spcBef>
                  <a:spcPct val="50000"/>
                </a:spcBef>
              </a:pPr>
              <a:r>
                <a:rPr lang="en-US" sz="2400" b="1" dirty="0">
                  <a:solidFill>
                    <a:schemeClr val="accent2"/>
                  </a:solidFill>
                  <a:latin typeface="Times New Roman" pitchFamily="18" charset="0"/>
                </a:rPr>
                <a:t>137  AZ</a:t>
              </a:r>
              <a:endParaRPr lang="en-US" sz="2400" dirty="0">
                <a:latin typeface="Times New Roman" pitchFamily="18" charset="0"/>
              </a:endParaRPr>
            </a:p>
          </p:txBody>
        </p:sp>
        <p:sp>
          <p:nvSpPr>
            <p:cNvPr id="33810" name="Text Box 18"/>
            <p:cNvSpPr txBox="1">
              <a:spLocks noChangeArrowheads="1"/>
            </p:cNvSpPr>
            <p:nvPr/>
          </p:nvSpPr>
          <p:spPr bwMode="auto">
            <a:xfrm>
              <a:off x="1272" y="2928"/>
              <a:ext cx="432" cy="407"/>
            </a:xfrm>
            <a:prstGeom prst="rect">
              <a:avLst/>
            </a:prstGeom>
            <a:solidFill>
              <a:srgbClr val="CCFFCC"/>
            </a:solidFill>
            <a:ln w="12700">
              <a:noFill/>
              <a:miter lim="800000"/>
              <a:headEnd type="none" w="sm" len="sm"/>
              <a:tailEnd type="none" w="sm" len="sm"/>
            </a:ln>
          </p:spPr>
          <p:txBody>
            <a:bodyPr>
              <a:spAutoFit/>
            </a:bodyPr>
            <a:lstStyle/>
            <a:p>
              <a:pPr algn="ctr" eaLnBrk="0" hangingPunct="0">
                <a:lnSpc>
                  <a:spcPct val="75000"/>
                </a:lnSpc>
                <a:spcBef>
                  <a:spcPct val="50000"/>
                </a:spcBef>
              </a:pPr>
              <a:r>
                <a:rPr lang="en-US" sz="2400" b="1" dirty="0">
                  <a:solidFill>
                    <a:srgbClr val="000000"/>
                  </a:solidFill>
                  <a:latin typeface="Times New Roman" pitchFamily="18" charset="0"/>
                </a:rPr>
                <a:t>174 IZ</a:t>
              </a:r>
              <a:endParaRPr lang="en-US" sz="2400" dirty="0">
                <a:solidFill>
                  <a:srgbClr val="663300"/>
                </a:solidFill>
                <a:latin typeface="Times New Roman" pitchFamily="18" charset="0"/>
              </a:endParaRPr>
            </a:p>
          </p:txBody>
        </p:sp>
        <p:sp>
          <p:nvSpPr>
            <p:cNvPr id="463891" name="Text Box 19"/>
            <p:cNvSpPr txBox="1">
              <a:spLocks noChangeArrowheads="1"/>
            </p:cNvSpPr>
            <p:nvPr/>
          </p:nvSpPr>
          <p:spPr bwMode="auto">
            <a:xfrm>
              <a:off x="1358" y="2515"/>
              <a:ext cx="260" cy="365"/>
            </a:xfrm>
            <a:prstGeom prst="rect">
              <a:avLst/>
            </a:prstGeom>
            <a:solidFill>
              <a:srgbClr val="CCFFCC"/>
            </a:solidFill>
            <a:ln w="12700">
              <a:noFill/>
              <a:miter lim="800000"/>
              <a:headEnd type="none" w="sm" len="sm"/>
              <a:tailEnd type="none" w="sm" len="sm"/>
            </a:ln>
            <a:effectLst/>
          </p:spPr>
          <p:txBody>
            <a:bodyPr wrap="none">
              <a:spAutoFit/>
            </a:bodyPr>
            <a:lstStyle/>
            <a:p>
              <a:pPr eaLnBrk="0" hangingPunct="0">
                <a:defRPr/>
              </a:pPr>
              <a:r>
                <a:rPr lang="en-US">
                  <a:effectLst>
                    <a:outerShdw blurRad="38100" dist="38100" dir="2700000" algn="tl">
                      <a:srgbClr val="FFFFFF"/>
                    </a:outerShdw>
                  </a:effectLst>
                  <a:latin typeface="Times New Roman" pitchFamily="18" charset="0"/>
                </a:rPr>
                <a:t>+</a:t>
              </a:r>
            </a:p>
          </p:txBody>
        </p:sp>
      </p:grpSp>
      <p:sp>
        <p:nvSpPr>
          <p:cNvPr id="33805" name="Line 20"/>
          <p:cNvSpPr>
            <a:spLocks noChangeShapeType="1"/>
          </p:cNvSpPr>
          <p:nvPr/>
        </p:nvSpPr>
        <p:spPr bwMode="auto">
          <a:xfrm>
            <a:off x="1143000" y="4267200"/>
            <a:ext cx="533400" cy="0"/>
          </a:xfrm>
          <a:prstGeom prst="line">
            <a:avLst/>
          </a:prstGeom>
          <a:noFill/>
          <a:ln w="12699">
            <a:solidFill>
              <a:schemeClr val="tx1"/>
            </a:solidFill>
            <a:round/>
            <a:headEnd type="none" w="sm" len="sm"/>
            <a:tailEnd type="none" w="sm" len="sm"/>
          </a:ln>
        </p:spPr>
        <p:txBody>
          <a:bodyPr wrap="none" anchor="ctr"/>
          <a:lstStyle/>
          <a:p>
            <a:endParaRPr lang="en-US"/>
          </a:p>
        </p:txBody>
      </p:sp>
      <p:sp>
        <p:nvSpPr>
          <p:cNvPr id="33806" name="Line 21"/>
          <p:cNvSpPr>
            <a:spLocks noChangeShapeType="1"/>
          </p:cNvSpPr>
          <p:nvPr/>
        </p:nvSpPr>
        <p:spPr bwMode="auto">
          <a:xfrm>
            <a:off x="2286000" y="4267200"/>
            <a:ext cx="533400" cy="0"/>
          </a:xfrm>
          <a:prstGeom prst="line">
            <a:avLst/>
          </a:prstGeom>
          <a:noFill/>
          <a:ln w="12699">
            <a:solidFill>
              <a:schemeClr val="tx1"/>
            </a:solidFill>
            <a:round/>
            <a:headEnd type="none" w="sm" len="sm"/>
            <a:tailEnd type="none" w="sm" len="sm"/>
          </a:ln>
        </p:spPr>
        <p:txBody>
          <a:bodyPr wrap="none" anchor="ctr"/>
          <a:lstStyle/>
          <a:p>
            <a:endParaRPr lang="en-US"/>
          </a:p>
        </p:txBody>
      </p:sp>
      <p:sp>
        <p:nvSpPr>
          <p:cNvPr id="2" name="Rectangle 1"/>
          <p:cNvSpPr/>
          <p:nvPr/>
        </p:nvSpPr>
        <p:spPr>
          <a:xfrm>
            <a:off x="533400" y="1227138"/>
            <a:ext cx="8153400" cy="707886"/>
          </a:xfrm>
          <a:prstGeom prst="rect">
            <a:avLst/>
          </a:prstGeom>
        </p:spPr>
        <p:txBody>
          <a:bodyPr wrap="square">
            <a:spAutoFit/>
          </a:bodyPr>
          <a:lstStyle/>
          <a:p>
            <a:pPr marL="342900" indent="-342900">
              <a:buFont typeface="Arial"/>
              <a:buChar char="•"/>
            </a:pPr>
            <a:r>
              <a:rPr lang="en-US" sz="2000" dirty="0"/>
              <a:t>Set to maintain similar promotion opportunity every 5 years</a:t>
            </a:r>
          </a:p>
          <a:p>
            <a:pPr marL="342900" indent="-342900">
              <a:buFont typeface="Arial"/>
              <a:buChar char="•"/>
            </a:pPr>
            <a:r>
              <a:rPr lang="en-US" sz="2000" dirty="0"/>
              <a:t>Dependent on # of billets, retention/attrition</a:t>
            </a:r>
          </a:p>
        </p:txBody>
      </p:sp>
    </p:spTree>
    <p:extLst>
      <p:ext uri="{BB962C8B-B14F-4D97-AF65-F5344CB8AC3E}">
        <p14:creationId xmlns:p14="http://schemas.microsoft.com/office/powerpoint/2010/main" val="3670422552"/>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138"/>
            <a:ext cx="4105001" cy="4525962"/>
          </a:xfrm>
        </p:spPr>
        <p:txBody>
          <a:bodyPr>
            <a:normAutofit fontScale="92500" lnSpcReduction="10000"/>
          </a:bodyPr>
          <a:lstStyle/>
          <a:p>
            <a:r>
              <a:rPr lang="en-US" dirty="0"/>
              <a:t>Board-certified</a:t>
            </a:r>
          </a:p>
          <a:p>
            <a:r>
              <a:rPr lang="en-US" dirty="0"/>
              <a:t>Fellowship</a:t>
            </a:r>
          </a:p>
          <a:p>
            <a:pPr lvl="1"/>
            <a:r>
              <a:rPr lang="en-US" dirty="0"/>
              <a:t>Beware of timing</a:t>
            </a:r>
          </a:p>
          <a:p>
            <a:r>
              <a:rPr lang="en-US" dirty="0"/>
              <a:t>Deployment</a:t>
            </a:r>
          </a:p>
          <a:p>
            <a:pPr lvl="1"/>
            <a:r>
              <a:rPr lang="en-US" dirty="0"/>
              <a:t>Beware of timing</a:t>
            </a:r>
          </a:p>
          <a:p>
            <a:r>
              <a:rPr lang="en-US" dirty="0"/>
              <a:t>Assistant/Associate Residency Director</a:t>
            </a:r>
          </a:p>
          <a:p>
            <a:r>
              <a:rPr lang="en-US" dirty="0"/>
              <a:t>DH in a small/medium MTF</a:t>
            </a:r>
          </a:p>
          <a:p>
            <a:r>
              <a:rPr lang="en-US" dirty="0"/>
              <a:t>Assistant Professor at USUHS</a:t>
            </a:r>
          </a:p>
          <a:p>
            <a:r>
              <a:rPr lang="en-US" dirty="0"/>
              <a:t>Publishing</a:t>
            </a:r>
          </a:p>
          <a:p>
            <a:endParaRPr lang="en-US" dirty="0"/>
          </a:p>
          <a:p>
            <a:pPr marL="0" indent="0">
              <a:buNone/>
            </a:pPr>
            <a:endParaRPr lang="en-US" dirty="0"/>
          </a:p>
          <a:p>
            <a:endParaRPr lang="en-US" dirty="0"/>
          </a:p>
        </p:txBody>
      </p:sp>
      <p:sp>
        <p:nvSpPr>
          <p:cNvPr id="2" name="Title 1"/>
          <p:cNvSpPr>
            <a:spLocks noGrp="1"/>
          </p:cNvSpPr>
          <p:nvPr>
            <p:ph type="title"/>
          </p:nvPr>
        </p:nvSpPr>
        <p:spPr/>
        <p:txBody>
          <a:bodyPr>
            <a:normAutofit fontScale="90000"/>
          </a:bodyPr>
          <a:lstStyle/>
          <a:p>
            <a:r>
              <a:rPr lang="en-US" dirty="0"/>
              <a:t>Lieutenant/Lieutenant Commander</a:t>
            </a:r>
          </a:p>
        </p:txBody>
      </p:sp>
      <p:sp>
        <p:nvSpPr>
          <p:cNvPr id="5" name="Content Placeholder 4"/>
          <p:cNvSpPr>
            <a:spLocks noGrp="1"/>
          </p:cNvSpPr>
          <p:nvPr>
            <p:ph sz="quarter" idx="4294967295"/>
          </p:nvPr>
        </p:nvSpPr>
        <p:spPr>
          <a:xfrm>
            <a:off x="5102225" y="1444625"/>
            <a:ext cx="4041775" cy="3941763"/>
          </a:xfrm>
        </p:spPr>
        <p:txBody>
          <a:bodyPr>
            <a:normAutofit lnSpcReduction="10000"/>
          </a:bodyPr>
          <a:lstStyle/>
          <a:p>
            <a:r>
              <a:rPr lang="en-US" dirty="0"/>
              <a:t>Research</a:t>
            </a:r>
          </a:p>
          <a:p>
            <a:r>
              <a:rPr lang="en-US" dirty="0"/>
              <a:t>Departmental collaterals</a:t>
            </a:r>
          </a:p>
          <a:p>
            <a:r>
              <a:rPr lang="en-US" dirty="0"/>
              <a:t>Hospital committee member or chair</a:t>
            </a:r>
          </a:p>
          <a:p>
            <a:r>
              <a:rPr lang="en-US" dirty="0"/>
              <a:t>MEC member</a:t>
            </a:r>
          </a:p>
          <a:p>
            <a:r>
              <a:rPr lang="en-US" dirty="0"/>
              <a:t>Civilian leadership positions</a:t>
            </a:r>
          </a:p>
          <a:p>
            <a:r>
              <a:rPr lang="en-US" dirty="0"/>
              <a:t>SMO in a large MTF</a:t>
            </a:r>
          </a:p>
          <a:p>
            <a:endParaRPr lang="en-US" dirty="0"/>
          </a:p>
        </p:txBody>
      </p:sp>
      <p:pic>
        <p:nvPicPr>
          <p:cNvPr id="7" name="Picture 9" descr="small-u-navy-lieutenant-commander-garrison-cap-rank-device-7794"/>
          <p:cNvPicPr>
            <a:picLocks noChangeAspect="1" noChangeArrowheads="1"/>
          </p:cNvPicPr>
          <p:nvPr/>
        </p:nvPicPr>
        <p:blipFill>
          <a:blip r:embed="rId2"/>
          <a:srcRect/>
          <a:stretch>
            <a:fillRect/>
          </a:stretch>
        </p:blipFill>
        <p:spPr bwMode="auto">
          <a:xfrm>
            <a:off x="7551031" y="5497200"/>
            <a:ext cx="1135769" cy="1261315"/>
          </a:xfrm>
          <a:prstGeom prst="rect">
            <a:avLst/>
          </a:prstGeom>
          <a:noFill/>
        </p:spPr>
      </p:pic>
      <p:pic>
        <p:nvPicPr>
          <p:cNvPr id="9" name="Picture 10" descr="See full size image">
            <a:hlinkClick r:id="rId3"/>
          </p:cNvPr>
          <p:cNvPicPr>
            <a:picLocks noChangeAspect="1" noChangeArrowheads="1"/>
          </p:cNvPicPr>
          <p:nvPr/>
        </p:nvPicPr>
        <p:blipFill>
          <a:blip r:embed="rId4"/>
          <a:srcRect/>
          <a:stretch>
            <a:fillRect/>
          </a:stretch>
        </p:blipFill>
        <p:spPr bwMode="auto">
          <a:xfrm>
            <a:off x="6025599" y="5683976"/>
            <a:ext cx="1333500" cy="889000"/>
          </a:xfrm>
          <a:prstGeom prst="rect">
            <a:avLst/>
          </a:prstGeom>
          <a:noFill/>
        </p:spPr>
      </p:pic>
    </p:spTree>
    <p:extLst>
      <p:ext uri="{BB962C8B-B14F-4D97-AF65-F5344CB8AC3E}">
        <p14:creationId xmlns:p14="http://schemas.microsoft.com/office/powerpoint/2010/main" val="21334115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PFA/BCA failures</a:t>
            </a:r>
          </a:p>
          <a:p>
            <a:r>
              <a:rPr lang="en-US" dirty="0"/>
              <a:t>Legal issues</a:t>
            </a:r>
          </a:p>
          <a:p>
            <a:r>
              <a:rPr lang="en-US" dirty="0"/>
              <a:t>Not board-certified</a:t>
            </a:r>
          </a:p>
          <a:p>
            <a:r>
              <a:rPr lang="en-US" dirty="0"/>
              <a:t>NOB </a:t>
            </a:r>
            <a:r>
              <a:rPr lang="en-US" dirty="0" err="1"/>
              <a:t>fitreps</a:t>
            </a:r>
            <a:r>
              <a:rPr lang="en-US" dirty="0"/>
              <a:t> while in residency/fellowship</a:t>
            </a:r>
          </a:p>
          <a:p>
            <a:r>
              <a:rPr lang="en-US" dirty="0"/>
              <a:t>Operational </a:t>
            </a:r>
            <a:r>
              <a:rPr lang="en-US" dirty="0" err="1"/>
              <a:t>fitrep</a:t>
            </a:r>
            <a:r>
              <a:rPr lang="en-US" dirty="0"/>
              <a:t> screw-ups</a:t>
            </a:r>
          </a:p>
          <a:p>
            <a:pPr lvl="1"/>
            <a:r>
              <a:rPr lang="en-US" dirty="0"/>
              <a:t>2 MPs in a competitive group of 2</a:t>
            </a:r>
          </a:p>
          <a:p>
            <a:r>
              <a:rPr lang="en-US" dirty="0"/>
              <a:t>No competitive EP </a:t>
            </a:r>
            <a:r>
              <a:rPr lang="en-US" dirty="0" err="1"/>
              <a:t>fitreps</a:t>
            </a:r>
            <a:endParaRPr lang="en-US" dirty="0"/>
          </a:p>
          <a:p>
            <a:pPr lvl="1"/>
            <a:r>
              <a:rPr lang="en-US" dirty="0"/>
              <a:t>Wrong command</a:t>
            </a:r>
          </a:p>
          <a:p>
            <a:pPr lvl="1"/>
            <a:r>
              <a:rPr lang="en-US" dirty="0"/>
              <a:t>Poorly timed deployment</a:t>
            </a:r>
          </a:p>
          <a:p>
            <a:pPr lvl="1"/>
            <a:r>
              <a:rPr lang="en-US" dirty="0"/>
              <a:t>Late start to GME</a:t>
            </a:r>
          </a:p>
        </p:txBody>
      </p:sp>
      <p:sp>
        <p:nvSpPr>
          <p:cNvPr id="3" name="Title 2"/>
          <p:cNvSpPr>
            <a:spLocks noGrp="1"/>
          </p:cNvSpPr>
          <p:nvPr>
            <p:ph type="title"/>
          </p:nvPr>
        </p:nvSpPr>
        <p:spPr/>
        <p:txBody>
          <a:bodyPr/>
          <a:lstStyle/>
          <a:p>
            <a:r>
              <a:rPr lang="en-US" dirty="0"/>
              <a:t>Why Don’t People Make CDR?</a:t>
            </a:r>
          </a:p>
        </p:txBody>
      </p:sp>
    </p:spTree>
    <p:extLst>
      <p:ext uri="{BB962C8B-B14F-4D97-AF65-F5344CB8AC3E}">
        <p14:creationId xmlns:p14="http://schemas.microsoft.com/office/powerpoint/2010/main" val="15994613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Promotion opportunity was 81%</a:t>
            </a:r>
          </a:p>
          <a:p>
            <a:r>
              <a:rPr lang="en-US" dirty="0"/>
              <a:t>In Zone</a:t>
            </a:r>
          </a:p>
          <a:p>
            <a:pPr lvl="1"/>
            <a:r>
              <a:rPr lang="en-US" dirty="0"/>
              <a:t>49/96 – 51% selection rate</a:t>
            </a:r>
          </a:p>
          <a:p>
            <a:r>
              <a:rPr lang="en-US" dirty="0"/>
              <a:t>Above Zone</a:t>
            </a:r>
          </a:p>
          <a:p>
            <a:pPr lvl="1"/>
            <a:r>
              <a:rPr lang="en-US" dirty="0"/>
              <a:t>24/134 – 18% selection rate</a:t>
            </a:r>
          </a:p>
          <a:p>
            <a:r>
              <a:rPr lang="en-US" dirty="0"/>
              <a:t>Below Zone</a:t>
            </a:r>
          </a:p>
          <a:p>
            <a:pPr lvl="1"/>
            <a:r>
              <a:rPr lang="en-US" dirty="0"/>
              <a:t>5/162 – 3% selection rate</a:t>
            </a:r>
          </a:p>
        </p:txBody>
      </p:sp>
      <p:sp>
        <p:nvSpPr>
          <p:cNvPr id="3" name="Title 2"/>
          <p:cNvSpPr>
            <a:spLocks noGrp="1"/>
          </p:cNvSpPr>
          <p:nvPr>
            <p:ph type="title"/>
          </p:nvPr>
        </p:nvSpPr>
        <p:spPr/>
        <p:txBody>
          <a:bodyPr/>
          <a:lstStyle/>
          <a:p>
            <a:r>
              <a:rPr lang="en-US" dirty="0"/>
              <a:t>FY20 CAPT Promotion Stats</a:t>
            </a:r>
          </a:p>
        </p:txBody>
      </p:sp>
    </p:spTree>
    <p:extLst>
      <p:ext uri="{BB962C8B-B14F-4D97-AF65-F5344CB8AC3E}">
        <p14:creationId xmlns:p14="http://schemas.microsoft.com/office/powerpoint/2010/main" val="28601686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138"/>
            <a:ext cx="4648200" cy="4525962"/>
          </a:xfrm>
        </p:spPr>
        <p:txBody>
          <a:bodyPr>
            <a:normAutofit/>
          </a:bodyPr>
          <a:lstStyle/>
          <a:p>
            <a:r>
              <a:rPr lang="en-US" dirty="0"/>
              <a:t>Residency Director</a:t>
            </a:r>
          </a:p>
          <a:p>
            <a:r>
              <a:rPr lang="en-US" dirty="0"/>
              <a:t>DH in a large MTF</a:t>
            </a:r>
          </a:p>
          <a:p>
            <a:r>
              <a:rPr lang="en-US" dirty="0"/>
              <a:t>Associate Professor at USUHS</a:t>
            </a:r>
          </a:p>
          <a:p>
            <a:r>
              <a:rPr lang="en-US" dirty="0"/>
              <a:t>Director</a:t>
            </a:r>
          </a:p>
          <a:p>
            <a:r>
              <a:rPr lang="en-US" dirty="0"/>
              <a:t>OIC</a:t>
            </a:r>
          </a:p>
          <a:p>
            <a:r>
              <a:rPr lang="en-US" dirty="0"/>
              <a:t>Major committee chair</a:t>
            </a:r>
          </a:p>
          <a:p>
            <a:r>
              <a:rPr lang="en-US" dirty="0"/>
              <a:t>MEC member, VP, or President</a:t>
            </a:r>
          </a:p>
        </p:txBody>
      </p:sp>
      <p:sp>
        <p:nvSpPr>
          <p:cNvPr id="2" name="Title 1"/>
          <p:cNvSpPr>
            <a:spLocks noGrp="1"/>
          </p:cNvSpPr>
          <p:nvPr>
            <p:ph type="title"/>
          </p:nvPr>
        </p:nvSpPr>
        <p:spPr/>
        <p:txBody>
          <a:bodyPr/>
          <a:lstStyle/>
          <a:p>
            <a:r>
              <a:rPr lang="en-US" dirty="0"/>
              <a:t>Commander</a:t>
            </a:r>
          </a:p>
        </p:txBody>
      </p:sp>
      <p:sp>
        <p:nvSpPr>
          <p:cNvPr id="4" name="Content Placeholder 3"/>
          <p:cNvSpPr>
            <a:spLocks noGrp="1"/>
          </p:cNvSpPr>
          <p:nvPr>
            <p:ph sz="half" idx="4294967295"/>
          </p:nvPr>
        </p:nvSpPr>
        <p:spPr>
          <a:xfrm>
            <a:off x="5105400" y="1481138"/>
            <a:ext cx="4038600" cy="4525962"/>
          </a:xfrm>
        </p:spPr>
        <p:txBody>
          <a:bodyPr>
            <a:normAutofit lnSpcReduction="10000"/>
          </a:bodyPr>
          <a:lstStyle/>
          <a:p>
            <a:r>
              <a:rPr lang="en-US" dirty="0"/>
              <a:t>Senior Operational Leader</a:t>
            </a:r>
          </a:p>
          <a:p>
            <a:pPr lvl="1"/>
            <a:r>
              <a:rPr lang="en-US" dirty="0"/>
              <a:t>Division/Group/Wing Surgeon</a:t>
            </a:r>
          </a:p>
          <a:p>
            <a:pPr lvl="1"/>
            <a:r>
              <a:rPr lang="en-US" dirty="0"/>
              <a:t>CATF Surgeon</a:t>
            </a:r>
          </a:p>
          <a:p>
            <a:pPr lvl="1"/>
            <a:r>
              <a:rPr lang="en-US" dirty="0" err="1"/>
              <a:t>Amphib</a:t>
            </a:r>
            <a:r>
              <a:rPr lang="en-US" dirty="0"/>
              <a:t> SMO</a:t>
            </a:r>
          </a:p>
          <a:p>
            <a:r>
              <a:rPr lang="en-US" dirty="0"/>
              <a:t>BUMED staff</a:t>
            </a:r>
          </a:p>
          <a:p>
            <a:r>
              <a:rPr lang="en-US" dirty="0"/>
              <a:t>Specialty Leader</a:t>
            </a:r>
          </a:p>
          <a:p>
            <a:r>
              <a:rPr lang="en-US" dirty="0"/>
              <a:t>Deployment requiring O-5</a:t>
            </a:r>
          </a:p>
          <a:p>
            <a:r>
              <a:rPr lang="en-US" dirty="0"/>
              <a:t>Detailer</a:t>
            </a:r>
          </a:p>
        </p:txBody>
      </p:sp>
      <p:pic>
        <p:nvPicPr>
          <p:cNvPr id="5" name="Picture 8" descr="small-u-navy-commander-garrison-cap-rank-device-7796"/>
          <p:cNvPicPr>
            <a:picLocks noChangeAspect="1" noChangeArrowheads="1"/>
          </p:cNvPicPr>
          <p:nvPr/>
        </p:nvPicPr>
        <p:blipFill>
          <a:blip r:embed="rId2"/>
          <a:srcRect/>
          <a:stretch>
            <a:fillRect/>
          </a:stretch>
        </p:blipFill>
        <p:spPr bwMode="auto">
          <a:xfrm>
            <a:off x="7810321" y="131763"/>
            <a:ext cx="1143000" cy="1285875"/>
          </a:xfrm>
          <a:prstGeom prst="rect">
            <a:avLst/>
          </a:prstGeom>
          <a:noFill/>
        </p:spPr>
      </p:pic>
    </p:spTree>
    <p:extLst>
      <p:ext uri="{BB962C8B-B14F-4D97-AF65-F5344CB8AC3E}">
        <p14:creationId xmlns:p14="http://schemas.microsoft.com/office/powerpoint/2010/main" val="19698367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PFA/BCA failures</a:t>
            </a:r>
          </a:p>
          <a:p>
            <a:r>
              <a:rPr lang="en-US" dirty="0"/>
              <a:t>Legal issues</a:t>
            </a:r>
          </a:p>
          <a:p>
            <a:r>
              <a:rPr lang="en-US" dirty="0"/>
              <a:t>No senior leadership jobs</a:t>
            </a:r>
          </a:p>
          <a:p>
            <a:r>
              <a:rPr lang="en-US" dirty="0"/>
              <a:t>No overseas or senior operational tours</a:t>
            </a:r>
          </a:p>
          <a:p>
            <a:r>
              <a:rPr lang="en-US" dirty="0"/>
              <a:t>Didn’t get a 5 in leadership trait on FITREP</a:t>
            </a:r>
          </a:p>
          <a:p>
            <a:r>
              <a:rPr lang="en-US" dirty="0"/>
              <a:t>Not enough competitive EPs on </a:t>
            </a:r>
            <a:r>
              <a:rPr lang="en-US" dirty="0" err="1"/>
              <a:t>fitreps</a:t>
            </a:r>
            <a:endParaRPr lang="en-US" dirty="0"/>
          </a:p>
        </p:txBody>
      </p:sp>
      <p:sp>
        <p:nvSpPr>
          <p:cNvPr id="3" name="Title 2"/>
          <p:cNvSpPr>
            <a:spLocks noGrp="1"/>
          </p:cNvSpPr>
          <p:nvPr>
            <p:ph type="title"/>
          </p:nvPr>
        </p:nvSpPr>
        <p:spPr/>
        <p:txBody>
          <a:bodyPr/>
          <a:lstStyle/>
          <a:p>
            <a:r>
              <a:rPr lang="en-US" dirty="0"/>
              <a:t>Why Don’t People Make CAPT?</a:t>
            </a:r>
          </a:p>
        </p:txBody>
      </p:sp>
    </p:spTree>
    <p:extLst>
      <p:ext uri="{BB962C8B-B14F-4D97-AF65-F5344CB8AC3E}">
        <p14:creationId xmlns:p14="http://schemas.microsoft.com/office/powerpoint/2010/main" val="2812486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138"/>
            <a:ext cx="4105001" cy="4525962"/>
          </a:xfrm>
        </p:spPr>
        <p:txBody>
          <a:bodyPr>
            <a:normAutofit/>
          </a:bodyPr>
          <a:lstStyle/>
          <a:p>
            <a:r>
              <a:rPr lang="en-US" dirty="0"/>
              <a:t>Senior Clinician</a:t>
            </a:r>
          </a:p>
          <a:p>
            <a:r>
              <a:rPr lang="en-US" dirty="0"/>
              <a:t>Residency Director</a:t>
            </a:r>
          </a:p>
          <a:p>
            <a:r>
              <a:rPr lang="en-US" dirty="0"/>
              <a:t>Director</a:t>
            </a:r>
          </a:p>
          <a:p>
            <a:r>
              <a:rPr lang="en-US" dirty="0"/>
              <a:t>XO/CO</a:t>
            </a:r>
          </a:p>
          <a:p>
            <a:r>
              <a:rPr lang="en-US" dirty="0"/>
              <a:t>Professor at USUHS</a:t>
            </a:r>
          </a:p>
          <a:p>
            <a:r>
              <a:rPr lang="en-US" dirty="0"/>
              <a:t>Senior BUMED Staff</a:t>
            </a:r>
          </a:p>
          <a:p>
            <a:pPr lvl="1"/>
            <a:r>
              <a:rPr lang="en-US" dirty="0"/>
              <a:t>Deputy Chief of the Medical Corps</a:t>
            </a:r>
          </a:p>
          <a:p>
            <a:pPr lvl="1"/>
            <a:r>
              <a:rPr lang="en-US" dirty="0"/>
              <a:t>Medical Corps Career Planner</a:t>
            </a:r>
          </a:p>
        </p:txBody>
      </p:sp>
      <p:sp>
        <p:nvSpPr>
          <p:cNvPr id="2" name="Title 1"/>
          <p:cNvSpPr>
            <a:spLocks noGrp="1"/>
          </p:cNvSpPr>
          <p:nvPr>
            <p:ph type="title"/>
          </p:nvPr>
        </p:nvSpPr>
        <p:spPr/>
        <p:txBody>
          <a:bodyPr/>
          <a:lstStyle/>
          <a:p>
            <a:r>
              <a:rPr lang="en-US" dirty="0"/>
              <a:t>Captain</a:t>
            </a:r>
          </a:p>
        </p:txBody>
      </p:sp>
      <p:sp>
        <p:nvSpPr>
          <p:cNvPr id="4" name="Content Placeholder 3"/>
          <p:cNvSpPr>
            <a:spLocks noGrp="1"/>
          </p:cNvSpPr>
          <p:nvPr>
            <p:ph sz="half" idx="4294967295"/>
          </p:nvPr>
        </p:nvSpPr>
        <p:spPr>
          <a:xfrm>
            <a:off x="5105400" y="1481138"/>
            <a:ext cx="4038600" cy="4525962"/>
          </a:xfrm>
        </p:spPr>
        <p:txBody>
          <a:bodyPr>
            <a:normAutofit/>
          </a:bodyPr>
          <a:lstStyle/>
          <a:p>
            <a:r>
              <a:rPr lang="en-US" dirty="0"/>
              <a:t>OIC</a:t>
            </a:r>
          </a:p>
          <a:p>
            <a:r>
              <a:rPr lang="en-US" dirty="0"/>
              <a:t>Specialty Leader</a:t>
            </a:r>
          </a:p>
          <a:p>
            <a:r>
              <a:rPr lang="en-US" dirty="0"/>
              <a:t>Deployment requiring O-6</a:t>
            </a:r>
          </a:p>
          <a:p>
            <a:r>
              <a:rPr lang="en-US" dirty="0"/>
              <a:t>Senior operational leader</a:t>
            </a:r>
          </a:p>
          <a:p>
            <a:pPr lvl="1"/>
            <a:r>
              <a:rPr lang="en-US" dirty="0"/>
              <a:t>MEF Surgeon</a:t>
            </a:r>
          </a:p>
          <a:p>
            <a:pPr lvl="1"/>
            <a:r>
              <a:rPr lang="en-US" dirty="0"/>
              <a:t>COCOM Surgeon</a:t>
            </a:r>
          </a:p>
        </p:txBody>
      </p:sp>
      <p:pic>
        <p:nvPicPr>
          <p:cNvPr id="5" name="Picture 11" descr="us_insig_rank_colonel">
            <a:hlinkClick r:id="rId2"/>
          </p:cNvPr>
          <p:cNvPicPr>
            <a:picLocks noChangeAspect="1" noChangeArrowheads="1"/>
          </p:cNvPicPr>
          <p:nvPr/>
        </p:nvPicPr>
        <p:blipFill>
          <a:blip r:embed="rId3"/>
          <a:srcRect/>
          <a:stretch>
            <a:fillRect/>
          </a:stretch>
        </p:blipFill>
        <p:spPr bwMode="auto">
          <a:xfrm>
            <a:off x="6324600" y="4953000"/>
            <a:ext cx="2386284" cy="1658651"/>
          </a:xfrm>
          <a:prstGeom prst="rect">
            <a:avLst/>
          </a:prstGeom>
          <a:noFill/>
        </p:spPr>
      </p:pic>
    </p:spTree>
    <p:extLst>
      <p:ext uri="{BB962C8B-B14F-4D97-AF65-F5344CB8AC3E}">
        <p14:creationId xmlns:p14="http://schemas.microsoft.com/office/powerpoint/2010/main" val="18742764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Review your record with Detailer and SL</a:t>
            </a:r>
          </a:p>
          <a:p>
            <a:r>
              <a:rPr lang="en-US" dirty="0"/>
              <a:t>Meet with your chain of command</a:t>
            </a:r>
          </a:p>
          <a:p>
            <a:r>
              <a:rPr lang="en-US" dirty="0"/>
              <a:t>Consider sending a letter to the board whenever you are above zone</a:t>
            </a:r>
          </a:p>
          <a:p>
            <a:pPr lvl="1"/>
            <a:r>
              <a:rPr lang="en-US" dirty="0"/>
              <a:t>Letter from you addressing the board</a:t>
            </a:r>
          </a:p>
          <a:p>
            <a:pPr lvl="1"/>
            <a:r>
              <a:rPr lang="en-US" dirty="0"/>
              <a:t>Letters of support from senior people who can speak to your contribution to the Navy</a:t>
            </a:r>
          </a:p>
          <a:p>
            <a:pPr lvl="1"/>
            <a:r>
              <a:rPr lang="en-US" dirty="0"/>
              <a:t>Specialty Leader is a solid choice if no other senior people stand out to you</a:t>
            </a:r>
          </a:p>
        </p:txBody>
      </p:sp>
      <p:sp>
        <p:nvSpPr>
          <p:cNvPr id="3" name="Title 2"/>
          <p:cNvSpPr>
            <a:spLocks noGrp="1"/>
          </p:cNvSpPr>
          <p:nvPr>
            <p:ph type="title"/>
          </p:nvPr>
        </p:nvSpPr>
        <p:spPr/>
        <p:txBody>
          <a:bodyPr/>
          <a:lstStyle/>
          <a:p>
            <a:r>
              <a:rPr lang="en-US" dirty="0"/>
              <a:t>What If I Fail to Select (FOS)?</a:t>
            </a:r>
          </a:p>
        </p:txBody>
      </p:sp>
    </p:spTree>
    <p:extLst>
      <p:ext uri="{BB962C8B-B14F-4D97-AF65-F5344CB8AC3E}">
        <p14:creationId xmlns:p14="http://schemas.microsoft.com/office/powerpoint/2010/main" val="40394425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rcRect l="-40915" r="-40915"/>
          <a:stretch>
            <a:fillRect/>
          </a:stretch>
        </p:blipFill>
        <p:spPr/>
      </p:pic>
      <p:sp>
        <p:nvSpPr>
          <p:cNvPr id="5" name="Title 4"/>
          <p:cNvSpPr>
            <a:spLocks noGrp="1"/>
          </p:cNvSpPr>
          <p:nvPr>
            <p:ph type="title"/>
          </p:nvPr>
        </p:nvSpPr>
        <p:spPr/>
        <p:txBody>
          <a:bodyPr>
            <a:normAutofit fontScale="90000"/>
          </a:bodyPr>
          <a:lstStyle/>
          <a:p>
            <a:r>
              <a:rPr lang="en-US" dirty="0"/>
              <a:t>Questions About Career Progression?</a:t>
            </a:r>
          </a:p>
        </p:txBody>
      </p:sp>
    </p:spTree>
    <p:extLst>
      <p:ext uri="{BB962C8B-B14F-4D97-AF65-F5344CB8AC3E}">
        <p14:creationId xmlns:p14="http://schemas.microsoft.com/office/powerpoint/2010/main" val="20513080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t="14175" b="14175"/>
          <a:stretch>
            <a:fillRect/>
          </a:stretch>
        </p:blipFill>
        <p:spPr/>
      </p:pic>
      <p:sp>
        <p:nvSpPr>
          <p:cNvPr id="3" name="Title 2"/>
          <p:cNvSpPr>
            <a:spLocks noGrp="1"/>
          </p:cNvSpPr>
          <p:nvPr>
            <p:ph type="title"/>
          </p:nvPr>
        </p:nvSpPr>
        <p:spPr/>
        <p:txBody>
          <a:bodyPr>
            <a:normAutofit fontScale="90000"/>
          </a:bodyPr>
          <a:lstStyle/>
          <a:p>
            <a:r>
              <a:rPr lang="en-US" dirty="0"/>
              <a:t>Team Schedule - Geographic Career Progression</a:t>
            </a:r>
          </a:p>
        </p:txBody>
      </p:sp>
    </p:spTree>
    <p:extLst>
      <p:ext uri="{BB962C8B-B14F-4D97-AF65-F5344CB8AC3E}">
        <p14:creationId xmlns:p14="http://schemas.microsoft.com/office/powerpoint/2010/main" val="23729884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a:t>Negotiation between SL, Detailer, and you</a:t>
            </a:r>
          </a:p>
          <a:p>
            <a:pPr lvl="1"/>
            <a:r>
              <a:rPr lang="en-US" dirty="0"/>
              <a:t>You talk to the SL and Detailer</a:t>
            </a:r>
          </a:p>
          <a:p>
            <a:r>
              <a:rPr lang="en-US" dirty="0"/>
              <a:t>Ultimate decision up to the Detailer</a:t>
            </a:r>
          </a:p>
          <a:p>
            <a:pPr lvl="1"/>
            <a:r>
              <a:rPr lang="en-US" dirty="0"/>
              <a:t>Operational and overseas billets not supposed to be gapped</a:t>
            </a:r>
          </a:p>
          <a:p>
            <a:r>
              <a:rPr lang="en-US" dirty="0"/>
              <a:t>New way – Emergency Medicine Detailing Marketplace</a:t>
            </a:r>
          </a:p>
        </p:txBody>
      </p:sp>
      <p:sp>
        <p:nvSpPr>
          <p:cNvPr id="2" name="Title 1"/>
          <p:cNvSpPr>
            <a:spLocks noGrp="1"/>
          </p:cNvSpPr>
          <p:nvPr>
            <p:ph type="title"/>
          </p:nvPr>
        </p:nvSpPr>
        <p:spPr/>
        <p:txBody>
          <a:bodyPr>
            <a:normAutofit/>
          </a:bodyPr>
          <a:lstStyle/>
          <a:p>
            <a:r>
              <a:rPr lang="en-US" dirty="0"/>
              <a:t>Where Will I Go?</a:t>
            </a:r>
          </a:p>
        </p:txBody>
      </p:sp>
    </p:spTree>
    <p:extLst>
      <p:ext uri="{BB962C8B-B14F-4D97-AF65-F5344CB8AC3E}">
        <p14:creationId xmlns:p14="http://schemas.microsoft.com/office/powerpoint/2010/main" val="24090565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a:t>EFMP</a:t>
            </a:r>
          </a:p>
          <a:p>
            <a:r>
              <a:rPr lang="en-US" dirty="0"/>
              <a:t>PFA failures</a:t>
            </a:r>
          </a:p>
          <a:p>
            <a:r>
              <a:rPr lang="en-US" dirty="0"/>
              <a:t>Legal trouble</a:t>
            </a:r>
          </a:p>
          <a:p>
            <a:r>
              <a:rPr lang="en-US" dirty="0"/>
              <a:t>Time on station (TOS)</a:t>
            </a:r>
          </a:p>
          <a:p>
            <a:pPr lvl="1"/>
            <a:r>
              <a:rPr lang="en-US" dirty="0"/>
              <a:t>Overseas and operational have no TOS requirement</a:t>
            </a:r>
          </a:p>
          <a:p>
            <a:r>
              <a:rPr lang="en-US" dirty="0"/>
              <a:t>Tour lengths</a:t>
            </a:r>
          </a:p>
          <a:p>
            <a:pPr lvl="1"/>
            <a:r>
              <a:rPr lang="en-US" dirty="0"/>
              <a:t>Accompanied </a:t>
            </a:r>
            <a:r>
              <a:rPr lang="en-US" dirty="0" err="1"/>
              <a:t>vs</a:t>
            </a:r>
            <a:r>
              <a:rPr lang="en-US" dirty="0"/>
              <a:t> unaccompanied</a:t>
            </a:r>
          </a:p>
          <a:p>
            <a:pPr lvl="1"/>
            <a:r>
              <a:rPr lang="en-US" dirty="0"/>
              <a:t>Specialty specific</a:t>
            </a:r>
          </a:p>
          <a:p>
            <a:pPr lvl="1"/>
            <a:r>
              <a:rPr lang="en-US" dirty="0"/>
              <a:t>Geo bachelor orders</a:t>
            </a:r>
          </a:p>
          <a:p>
            <a:r>
              <a:rPr lang="en-US" dirty="0"/>
              <a:t>Cost</a:t>
            </a:r>
          </a:p>
          <a:p>
            <a:pPr lvl="1"/>
            <a:r>
              <a:rPr lang="en-US" dirty="0"/>
              <a:t>OCONUS to OCONUS</a:t>
            </a:r>
          </a:p>
          <a:p>
            <a:r>
              <a:rPr lang="en-US" dirty="0"/>
              <a:t>Community manning level</a:t>
            </a:r>
          </a:p>
          <a:p>
            <a:pPr lvl="1"/>
            <a:r>
              <a:rPr lang="en-US" dirty="0"/>
              <a:t>Double stuffs</a:t>
            </a:r>
          </a:p>
        </p:txBody>
      </p:sp>
      <p:sp>
        <p:nvSpPr>
          <p:cNvPr id="2" name="Title 1"/>
          <p:cNvSpPr>
            <a:spLocks noGrp="1"/>
          </p:cNvSpPr>
          <p:nvPr>
            <p:ph type="title"/>
          </p:nvPr>
        </p:nvSpPr>
        <p:spPr/>
        <p:txBody>
          <a:bodyPr>
            <a:normAutofit fontScale="90000"/>
          </a:bodyPr>
          <a:lstStyle/>
          <a:p>
            <a:r>
              <a:rPr lang="en-US" dirty="0"/>
              <a:t>What Affects Where/When I Can Go?</a:t>
            </a:r>
          </a:p>
        </p:txBody>
      </p:sp>
    </p:spTree>
    <p:extLst>
      <p:ext uri="{BB962C8B-B14F-4D97-AF65-F5344CB8AC3E}">
        <p14:creationId xmlns:p14="http://schemas.microsoft.com/office/powerpoint/2010/main" val="37926650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Overseas at some point</a:t>
            </a:r>
          </a:p>
          <a:p>
            <a:pPr lvl="1"/>
            <a:r>
              <a:rPr lang="en-US" dirty="0"/>
              <a:t>Right after residency</a:t>
            </a:r>
          </a:p>
          <a:p>
            <a:pPr lvl="1"/>
            <a:r>
              <a:rPr lang="en-US" dirty="0"/>
              <a:t>When seeking leadership positions</a:t>
            </a:r>
          </a:p>
          <a:p>
            <a:r>
              <a:rPr lang="en-US" dirty="0"/>
              <a:t>Post-residency operational tour</a:t>
            </a:r>
          </a:p>
          <a:p>
            <a:pPr lvl="1"/>
            <a:r>
              <a:rPr lang="en-US" dirty="0"/>
              <a:t>Alternate between NMRTC/U and operational</a:t>
            </a:r>
          </a:p>
          <a:p>
            <a:r>
              <a:rPr lang="en-US" dirty="0"/>
              <a:t>“Homesteading” is not a negative for promotion as long as you progress in your career</a:t>
            </a:r>
          </a:p>
          <a:p>
            <a:pPr lvl="1"/>
            <a:r>
              <a:rPr lang="en-US" dirty="0"/>
              <a:t>Negative in community</a:t>
            </a:r>
          </a:p>
          <a:p>
            <a:pPr lvl="1"/>
            <a:r>
              <a:rPr lang="en-US" dirty="0"/>
              <a:t>Negative to me</a:t>
            </a:r>
          </a:p>
        </p:txBody>
      </p:sp>
      <p:sp>
        <p:nvSpPr>
          <p:cNvPr id="3" name="Title 2"/>
          <p:cNvSpPr>
            <a:spLocks noGrp="1"/>
          </p:cNvSpPr>
          <p:nvPr>
            <p:ph type="title"/>
          </p:nvPr>
        </p:nvSpPr>
        <p:spPr/>
        <p:txBody>
          <a:bodyPr/>
          <a:lstStyle/>
          <a:p>
            <a:r>
              <a:rPr lang="en-US" dirty="0"/>
              <a:t>Where Should I Go?</a:t>
            </a:r>
          </a:p>
        </p:txBody>
      </p:sp>
    </p:spTree>
    <p:extLst>
      <p:ext uri="{BB962C8B-B14F-4D97-AF65-F5344CB8AC3E}">
        <p14:creationId xmlns:p14="http://schemas.microsoft.com/office/powerpoint/2010/main" val="16490994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40915" r="-40915"/>
          <a:stretch>
            <a:fillRect/>
          </a:stretch>
        </p:blipFill>
        <p:spPr>
          <a:xfrm>
            <a:off x="-36522" y="705596"/>
            <a:ext cx="9180521" cy="5048931"/>
          </a:xfrm>
        </p:spPr>
      </p:pic>
    </p:spTree>
    <p:extLst>
      <p:ext uri="{BB962C8B-B14F-4D97-AF65-F5344CB8AC3E}">
        <p14:creationId xmlns:p14="http://schemas.microsoft.com/office/powerpoint/2010/main" val="40683837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rcRect l="-40915" r="-40915"/>
          <a:stretch>
            <a:fillRect/>
          </a:stretch>
        </p:blipFill>
        <p:spPr/>
      </p:pic>
      <p:sp>
        <p:nvSpPr>
          <p:cNvPr id="5" name="Title 4"/>
          <p:cNvSpPr>
            <a:spLocks noGrp="1"/>
          </p:cNvSpPr>
          <p:nvPr>
            <p:ph type="title"/>
          </p:nvPr>
        </p:nvSpPr>
        <p:spPr/>
        <p:txBody>
          <a:bodyPr>
            <a:normAutofit/>
          </a:bodyPr>
          <a:lstStyle/>
          <a:p>
            <a:r>
              <a:rPr lang="en-US" dirty="0"/>
              <a:t>Questions About Geography?</a:t>
            </a:r>
          </a:p>
        </p:txBody>
      </p:sp>
    </p:spTree>
    <p:extLst>
      <p:ext uri="{BB962C8B-B14F-4D97-AF65-F5344CB8AC3E}">
        <p14:creationId xmlns:p14="http://schemas.microsoft.com/office/powerpoint/2010/main" val="6863762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Actively manage your career</a:t>
            </a:r>
          </a:p>
          <a:p>
            <a:r>
              <a:rPr lang="en-US" dirty="0"/>
              <a:t>The Navy is about people</a:t>
            </a:r>
          </a:p>
          <a:p>
            <a:pPr lvl="1"/>
            <a:r>
              <a:rPr lang="en-US" dirty="0"/>
              <a:t>Your list of influential, senior physicians in your specialty</a:t>
            </a:r>
          </a:p>
          <a:p>
            <a:pPr lvl="1"/>
            <a:r>
              <a:rPr lang="en-US" dirty="0"/>
              <a:t>Detailer and Specialty Leader</a:t>
            </a:r>
          </a:p>
          <a:p>
            <a:r>
              <a:rPr lang="en-US" dirty="0"/>
              <a:t>Records, not officers, get promoted</a:t>
            </a:r>
          </a:p>
          <a:p>
            <a:pPr lvl="1"/>
            <a:r>
              <a:rPr lang="en-US" dirty="0"/>
              <a:t>Joel </a:t>
            </a:r>
            <a:r>
              <a:rPr lang="en-US" dirty="0" err="1"/>
              <a:t>Schofer’s</a:t>
            </a:r>
            <a:r>
              <a:rPr lang="en-US" dirty="0"/>
              <a:t> Promo Prep (</a:t>
            </a:r>
            <a:r>
              <a:rPr lang="en-US" dirty="0" err="1"/>
              <a:t>MCCareer.org</a:t>
            </a:r>
            <a:r>
              <a:rPr lang="en-US" dirty="0"/>
              <a:t>)</a:t>
            </a:r>
          </a:p>
          <a:p>
            <a:r>
              <a:rPr lang="en-US" dirty="0"/>
              <a:t>Do everything you can to get competitive EPs leading up to the board</a:t>
            </a:r>
          </a:p>
          <a:p>
            <a:r>
              <a:rPr lang="en-US" dirty="0"/>
              <a:t>Be flexible</a:t>
            </a:r>
          </a:p>
          <a:p>
            <a:pPr lvl="1"/>
            <a:r>
              <a:rPr lang="en-US" dirty="0"/>
              <a:t>Bloom where you are geographically planted</a:t>
            </a:r>
          </a:p>
        </p:txBody>
      </p:sp>
      <p:sp>
        <p:nvSpPr>
          <p:cNvPr id="3" name="Title 2"/>
          <p:cNvSpPr>
            <a:spLocks noGrp="1"/>
          </p:cNvSpPr>
          <p:nvPr>
            <p:ph type="title"/>
          </p:nvPr>
        </p:nvSpPr>
        <p:spPr/>
        <p:txBody>
          <a:bodyPr/>
          <a:lstStyle/>
          <a:p>
            <a:r>
              <a:rPr lang="en-US" dirty="0"/>
              <a:t>Final Advice</a:t>
            </a:r>
          </a:p>
        </p:txBody>
      </p:sp>
    </p:spTree>
    <p:extLst>
      <p:ext uri="{BB962C8B-B14F-4D97-AF65-F5344CB8AC3E}">
        <p14:creationId xmlns:p14="http://schemas.microsoft.com/office/powerpoint/2010/main" val="175329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CA5A7A3-4F0E-40F6-B762-78FFBF9EAB94}" type="slidenum">
              <a:rPr lang="en-US" smtClean="0">
                <a:solidFill>
                  <a:prstClr val="black">
                    <a:tint val="75000"/>
                  </a:prstClr>
                </a:solidFill>
                <a:latin typeface="Calibri"/>
              </a:rPr>
              <a:pPr/>
              <a:t>59</a:t>
            </a:fld>
            <a:endParaRPr lang="en-US" dirty="0">
              <a:solidFill>
                <a:prstClr val="black">
                  <a:tint val="75000"/>
                </a:prstClr>
              </a:solidFill>
              <a:latin typeface="Calibri"/>
            </a:endParaRPr>
          </a:p>
        </p:txBody>
      </p:sp>
      <p:pic>
        <p:nvPicPr>
          <p:cNvPr id="5" name="Content Placeholder 5">
            <a:extLst>
              <a:ext uri="{FF2B5EF4-FFF2-40B4-BE49-F238E27FC236}">
                <a16:creationId xmlns:a16="http://schemas.microsoft.com/office/drawing/2014/main" id="{8EE2DE47-E1BC-BA49-83DF-9031C5B6459F}"/>
              </a:ext>
            </a:extLst>
          </p:cNvPr>
          <p:cNvPicPr>
            <a:picLocks noGrp="1" noChangeAspect="1"/>
          </p:cNvPicPr>
          <p:nvPr>
            <p:ph idx="1"/>
          </p:nvPr>
        </p:nvPicPr>
        <p:blipFill>
          <a:blip r:embed="rId2"/>
          <a:stretch>
            <a:fillRect/>
          </a:stretch>
        </p:blipFill>
        <p:spPr>
          <a:xfrm>
            <a:off x="417513" y="968795"/>
            <a:ext cx="8229600" cy="3973308"/>
          </a:xfrm>
          <a:prstGeom prst="rect">
            <a:avLst/>
          </a:prstGeom>
        </p:spPr>
      </p:pic>
    </p:spTree>
    <p:extLst>
      <p:ext uri="{BB962C8B-B14F-4D97-AF65-F5344CB8AC3E}">
        <p14:creationId xmlns:p14="http://schemas.microsoft.com/office/powerpoint/2010/main" val="12574214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a:t>Cell – 302-824-4411</a:t>
            </a:r>
          </a:p>
          <a:p>
            <a:r>
              <a:rPr lang="en-US"/>
              <a:t>MCCareer.org</a:t>
            </a:r>
            <a:endParaRPr lang="en-US" dirty="0"/>
          </a:p>
          <a:p>
            <a:r>
              <a:rPr lang="en-US" dirty="0" err="1"/>
              <a:t>Joel.M.Schofer.mil@mail.mil</a:t>
            </a:r>
            <a:endParaRPr lang="en-US" dirty="0"/>
          </a:p>
          <a:p>
            <a:r>
              <a:rPr lang="en-US" dirty="0" err="1"/>
              <a:t>jschofer@gmail.com</a:t>
            </a:r>
            <a:endParaRPr lang="en-US" dirty="0"/>
          </a:p>
        </p:txBody>
      </p:sp>
      <p:sp>
        <p:nvSpPr>
          <p:cNvPr id="4" name="Title 3"/>
          <p:cNvSpPr>
            <a:spLocks noGrp="1"/>
          </p:cNvSpPr>
          <p:nvPr>
            <p:ph type="title"/>
          </p:nvPr>
        </p:nvSpPr>
        <p:spPr/>
        <p:txBody>
          <a:bodyPr/>
          <a:lstStyle/>
          <a:p>
            <a:r>
              <a:rPr lang="en-US" dirty="0"/>
              <a:t>Contact Information</a:t>
            </a:r>
          </a:p>
        </p:txBody>
      </p:sp>
    </p:spTree>
    <p:extLst>
      <p:ext uri="{BB962C8B-B14F-4D97-AF65-F5344CB8AC3E}">
        <p14:creationId xmlns:p14="http://schemas.microsoft.com/office/powerpoint/2010/main" val="42248037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3_Light_with Blue Bar Segoe Template">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4_Light_with Blue Bar Segoe Template">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4.xml><?xml version="1.0" encoding="utf-8"?>
<a:theme xmlns:a="http://schemas.openxmlformats.org/drawingml/2006/main" name="5_Light_with Blue Bar Segoe Template">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5.xml><?xml version="1.0" encoding="utf-8"?>
<a:theme xmlns:a="http://schemas.openxmlformats.org/drawingml/2006/main" name="6_Light_with Blue Bar Segoe Template">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6.xml><?xml version="1.0" encoding="utf-8"?>
<a:theme xmlns:a="http://schemas.openxmlformats.org/drawingml/2006/main" name="7_Light_with Blue Bar Segoe Template">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7.xml><?xml version="1.0" encoding="utf-8"?>
<a:theme xmlns:a="http://schemas.openxmlformats.org/drawingml/2006/main" name="1_Light_with Blue Bar Segoe Template">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
  <TotalTime>4806</TotalTime>
  <Words>2395</Words>
  <Application>Microsoft Macintosh PowerPoint</Application>
  <PresentationFormat>On-screen Show (4:3)</PresentationFormat>
  <Paragraphs>550</Paragraphs>
  <Slides>60</Slides>
  <Notes>22</Notes>
  <HiddenSlides>0</HiddenSlides>
  <MMClips>0</MMClips>
  <ScaleCrop>false</ScaleCrop>
  <HeadingPairs>
    <vt:vector size="8" baseType="variant">
      <vt:variant>
        <vt:lpstr>Fonts Used</vt:lpstr>
      </vt:variant>
      <vt:variant>
        <vt:i4>12</vt:i4>
      </vt:variant>
      <vt:variant>
        <vt:lpstr>Theme</vt:lpstr>
      </vt:variant>
      <vt:variant>
        <vt:i4>8</vt:i4>
      </vt:variant>
      <vt:variant>
        <vt:lpstr>Embedded OLE Servers</vt:lpstr>
      </vt:variant>
      <vt:variant>
        <vt:i4>1</vt:i4>
      </vt:variant>
      <vt:variant>
        <vt:lpstr>Slide Titles</vt:lpstr>
      </vt:variant>
      <vt:variant>
        <vt:i4>60</vt:i4>
      </vt:variant>
    </vt:vector>
  </HeadingPairs>
  <TitlesOfParts>
    <vt:vector size="81" baseType="lpstr">
      <vt:lpstr>ＭＳ Ｐゴシック</vt:lpstr>
      <vt:lpstr>Arial</vt:lpstr>
      <vt:lpstr>Calibri</vt:lpstr>
      <vt:lpstr>Lucida Sans Unicode</vt:lpstr>
      <vt:lpstr>Monotype Corsiva</vt:lpstr>
      <vt:lpstr>MS Reference Sans Serif</vt:lpstr>
      <vt:lpstr>Segoe</vt:lpstr>
      <vt:lpstr>Tahoma</vt:lpstr>
      <vt:lpstr>Times New Roman</vt:lpstr>
      <vt:lpstr>Verdana</vt:lpstr>
      <vt:lpstr>Wingdings 2</vt:lpstr>
      <vt:lpstr>Wingdings 3</vt:lpstr>
      <vt:lpstr>Concourse</vt:lpstr>
      <vt:lpstr>3_Light_with Blue Bar Segoe Template</vt:lpstr>
      <vt:lpstr>4_Light_with Blue Bar Segoe Template</vt:lpstr>
      <vt:lpstr>5_Light_with Blue Bar Segoe Template</vt:lpstr>
      <vt:lpstr>6_Light_with Blue Bar Segoe Template</vt:lpstr>
      <vt:lpstr>7_Light_with Blue Bar Segoe Template</vt:lpstr>
      <vt:lpstr>1_Light_with Blue Bar Segoe Template</vt:lpstr>
      <vt:lpstr>2_Office Theme</vt:lpstr>
      <vt:lpstr>Document</vt:lpstr>
      <vt:lpstr>Playing the Game: Managing Your Military Career</vt:lpstr>
      <vt:lpstr>Topics to Cover</vt:lpstr>
      <vt:lpstr>Players in the Game</vt:lpstr>
      <vt:lpstr>Players in the Game</vt:lpstr>
      <vt:lpstr>Specialty Leader</vt:lpstr>
      <vt:lpstr>Detailer</vt:lpstr>
      <vt:lpstr>You – The MVP of the Game</vt:lpstr>
      <vt:lpstr>Your Specialty Specific List</vt:lpstr>
      <vt:lpstr>Questions About the Players?</vt:lpstr>
      <vt:lpstr>The Arena - “The Tank”</vt:lpstr>
      <vt:lpstr>Promotion Board Membership</vt:lpstr>
      <vt:lpstr>  Promotion Board Flow</vt:lpstr>
      <vt:lpstr>    Pre-Board</vt:lpstr>
      <vt:lpstr>MCCareer.org</vt:lpstr>
      <vt:lpstr>PowerPoint Presentation</vt:lpstr>
      <vt:lpstr>PowerPoint Presentation</vt:lpstr>
      <vt:lpstr> Letters to the Board</vt:lpstr>
      <vt:lpstr>PowerPoint Presentation</vt:lpstr>
      <vt:lpstr>Record Review</vt:lpstr>
      <vt:lpstr>Board Convenes → To the Tank</vt:lpstr>
      <vt:lpstr>PowerPoint Presentation</vt:lpstr>
      <vt:lpstr>What’s on the Screens</vt:lpstr>
      <vt:lpstr>In the Tank</vt:lpstr>
      <vt:lpstr>PowerPoint Presentation</vt:lpstr>
      <vt:lpstr>Performance Summary Report</vt:lpstr>
      <vt:lpstr>“Breaking Out to the Right”</vt:lpstr>
      <vt:lpstr>“Moving to the Left”</vt:lpstr>
      <vt:lpstr>PowerPoint Presentation</vt:lpstr>
      <vt:lpstr>Voting Apparatus</vt:lpstr>
      <vt:lpstr>Voting Screen</vt:lpstr>
      <vt:lpstr>Scattergram</vt:lpstr>
      <vt:lpstr>Scattergram Post-Motions</vt:lpstr>
      <vt:lpstr>Merit Reorder Process</vt:lpstr>
      <vt:lpstr>Board Results</vt:lpstr>
      <vt:lpstr>Recent Selection Board Observations</vt:lpstr>
      <vt:lpstr>Make Fitreps Easy to Read</vt:lpstr>
      <vt:lpstr>Critical Fitrep Mistakes</vt:lpstr>
      <vt:lpstr>Performance Summary Report</vt:lpstr>
      <vt:lpstr>Questions About “The Tank”?</vt:lpstr>
      <vt:lpstr>Pace of Play - Career Progression</vt:lpstr>
      <vt:lpstr>Five Career Paths</vt:lpstr>
      <vt:lpstr>FY20 CDR Promotion Stats</vt:lpstr>
      <vt:lpstr>Promotion Opportunity &amp; Zone</vt:lpstr>
      <vt:lpstr>Lieutenant/Lieutenant Commander</vt:lpstr>
      <vt:lpstr>Why Don’t People Make CDR?</vt:lpstr>
      <vt:lpstr>FY20 CAPT Promotion Stats</vt:lpstr>
      <vt:lpstr>Commander</vt:lpstr>
      <vt:lpstr>Why Don’t People Make CAPT?</vt:lpstr>
      <vt:lpstr>Captain</vt:lpstr>
      <vt:lpstr>What If I Fail to Select (FOS)?</vt:lpstr>
      <vt:lpstr>Questions About Career Progression?</vt:lpstr>
      <vt:lpstr>Team Schedule - Geographic Career Progression</vt:lpstr>
      <vt:lpstr>Where Will I Go?</vt:lpstr>
      <vt:lpstr>What Affects Where/When I Can Go?</vt:lpstr>
      <vt:lpstr>Where Should I Go?</vt:lpstr>
      <vt:lpstr>PowerPoint Presentation</vt:lpstr>
      <vt:lpstr>Questions About Geography?</vt:lpstr>
      <vt:lpstr>Final Advice</vt:lpstr>
      <vt:lpstr>PowerPoint Presentation</vt:lpstr>
      <vt:lpstr>Contact Information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advice for the new attending</dc:title>
  <dc:creator>Joel Schofer</dc:creator>
  <cp:lastModifiedBy>Joel Schofer</cp:lastModifiedBy>
  <cp:revision>439</cp:revision>
  <cp:lastPrinted>2016-06-27T17:34:24Z</cp:lastPrinted>
  <dcterms:created xsi:type="dcterms:W3CDTF">2013-06-20T00:06:24Z</dcterms:created>
  <dcterms:modified xsi:type="dcterms:W3CDTF">2020-03-08T21:13:59Z</dcterms:modified>
</cp:coreProperties>
</file>