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501" r:id="rId2"/>
    <p:sldId id="524" r:id="rId3"/>
    <p:sldId id="438" r:id="rId4"/>
    <p:sldId id="439" r:id="rId5"/>
    <p:sldId id="440" r:id="rId6"/>
    <p:sldId id="441" r:id="rId7"/>
    <p:sldId id="502" r:id="rId8"/>
    <p:sldId id="272" r:id="rId9"/>
    <p:sldId id="444" r:id="rId10"/>
    <p:sldId id="494" r:id="rId11"/>
    <p:sldId id="500" r:id="rId12"/>
    <p:sldId id="447" r:id="rId13"/>
    <p:sldId id="448" r:id="rId14"/>
    <p:sldId id="266" r:id="rId15"/>
    <p:sldId id="455" r:id="rId16"/>
    <p:sldId id="496" r:id="rId17"/>
    <p:sldId id="503" r:id="rId18"/>
    <p:sldId id="504" r:id="rId19"/>
    <p:sldId id="483" r:id="rId20"/>
    <p:sldId id="465" r:id="rId21"/>
    <p:sldId id="521" r:id="rId22"/>
    <p:sldId id="466" r:id="rId23"/>
    <p:sldId id="467" r:id="rId24"/>
    <p:sldId id="469" r:id="rId25"/>
    <p:sldId id="471" r:id="rId26"/>
    <p:sldId id="475" r:id="rId27"/>
    <p:sldId id="476" r:id="rId28"/>
    <p:sldId id="479" r:id="rId29"/>
    <p:sldId id="482" r:id="rId30"/>
    <p:sldId id="523" r:id="rId31"/>
    <p:sldId id="263" r:id="rId32"/>
    <p:sldId id="271" r:id="rId33"/>
    <p:sldId id="446" r:id="rId34"/>
    <p:sldId id="509" r:id="rId35"/>
    <p:sldId id="514" r:id="rId36"/>
    <p:sldId id="489" r:id="rId37"/>
    <p:sldId id="515" r:id="rId38"/>
    <p:sldId id="522" r:id="rId39"/>
    <p:sldId id="516"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397"/>
    <p:restoredTop sz="94615"/>
  </p:normalViewPr>
  <p:slideViewPr>
    <p:cSldViewPr>
      <p:cViewPr varScale="1">
        <p:scale>
          <a:sx n="106" d="100"/>
          <a:sy n="106" d="100"/>
        </p:scale>
        <p:origin x="1760" y="176"/>
      </p:cViewPr>
      <p:guideLst>
        <p:guide orient="horz" pos="2160"/>
        <p:guide pos="2880"/>
      </p:guideLst>
    </p:cSldViewPr>
  </p:slideViewPr>
  <p:notesTextViewPr>
    <p:cViewPr>
      <p:scale>
        <a:sx n="1" d="1"/>
        <a:sy n="1" d="1"/>
      </p:scale>
      <p:origin x="0" y="0"/>
    </p:cViewPr>
  </p:notesTextViewPr>
  <p:sorterViewPr>
    <p:cViewPr>
      <p:scale>
        <a:sx n="100" d="100"/>
        <a:sy n="100" d="100"/>
      </p:scale>
      <p:origin x="0" y="10291"/>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695C7B-32B1-47BC-B67A-992438035975}" type="datetimeFigureOut">
              <a:rPr lang="en-US" smtClean="0"/>
              <a:t>1/27/20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0BB802-9F36-4D5B-A9C5-A21C7FFF8849}" type="slidenum">
              <a:rPr lang="en-US" smtClean="0"/>
              <a:t>‹#›</a:t>
            </a:fld>
            <a:endParaRPr lang="en-US"/>
          </a:p>
        </p:txBody>
      </p:sp>
    </p:spTree>
    <p:extLst>
      <p:ext uri="{BB962C8B-B14F-4D97-AF65-F5344CB8AC3E}">
        <p14:creationId xmlns:p14="http://schemas.microsoft.com/office/powerpoint/2010/main" val="2447863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101F30F-0E28-4D2B-937C-2FB8EFFCBA20}" type="datetimeFigureOut">
              <a:rPr lang="en-US" smtClean="0"/>
              <a:t>1/27/20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F1C02E-CAEC-4B11-AC91-0047FB9F22D1}" type="slidenum">
              <a:rPr lang="en-US" smtClean="0"/>
              <a:t>‹#›</a:t>
            </a:fld>
            <a:endParaRPr lang="en-US"/>
          </a:p>
        </p:txBody>
      </p:sp>
    </p:spTree>
    <p:extLst>
      <p:ext uri="{BB962C8B-B14F-4D97-AF65-F5344CB8AC3E}">
        <p14:creationId xmlns:p14="http://schemas.microsoft.com/office/powerpoint/2010/main" val="14396191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01F30F-0E28-4D2B-937C-2FB8EFFCBA20}" type="datetimeFigureOut">
              <a:rPr lang="en-US" smtClean="0"/>
              <a:t>1/27/20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F1C02E-CAEC-4B11-AC91-0047FB9F22D1}" type="slidenum">
              <a:rPr lang="en-US" smtClean="0"/>
              <a:t>‹#›</a:t>
            </a:fld>
            <a:endParaRPr lang="en-US"/>
          </a:p>
        </p:txBody>
      </p:sp>
    </p:spTree>
    <p:extLst>
      <p:ext uri="{BB962C8B-B14F-4D97-AF65-F5344CB8AC3E}">
        <p14:creationId xmlns:p14="http://schemas.microsoft.com/office/powerpoint/2010/main" val="2832333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101F30F-0E28-4D2B-937C-2FB8EFFCBA20}" type="datetimeFigureOut">
              <a:rPr lang="en-US" smtClean="0"/>
              <a:t>1/27/20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F1C02E-CAEC-4B11-AC91-0047FB9F22D1}" type="slidenum">
              <a:rPr lang="en-US" smtClean="0"/>
              <a:t>‹#›</a:t>
            </a:fld>
            <a:endParaRPr lang="en-US"/>
          </a:p>
        </p:txBody>
      </p:sp>
    </p:spTree>
    <p:extLst>
      <p:ext uri="{BB962C8B-B14F-4D97-AF65-F5344CB8AC3E}">
        <p14:creationId xmlns:p14="http://schemas.microsoft.com/office/powerpoint/2010/main" val="3212494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101F30F-0E28-4D2B-937C-2FB8EFFCBA20}" type="datetimeFigureOut">
              <a:rPr lang="en-US" smtClean="0"/>
              <a:t>1/27/20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F1C02E-CAEC-4B11-AC91-0047FB9F22D1}" type="slidenum">
              <a:rPr lang="en-US" smtClean="0"/>
              <a:t>‹#›</a:t>
            </a:fld>
            <a:endParaRPr lang="en-US"/>
          </a:p>
        </p:txBody>
      </p:sp>
    </p:spTree>
    <p:extLst>
      <p:ext uri="{BB962C8B-B14F-4D97-AF65-F5344CB8AC3E}">
        <p14:creationId xmlns:p14="http://schemas.microsoft.com/office/powerpoint/2010/main" val="1421178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101F30F-0E28-4D2B-937C-2FB8EFFCBA20}" type="datetimeFigureOut">
              <a:rPr lang="en-US" smtClean="0"/>
              <a:t>1/27/20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F1C02E-CAEC-4B11-AC91-0047FB9F22D1}" type="slidenum">
              <a:rPr lang="en-US" smtClean="0"/>
              <a:t>‹#›</a:t>
            </a:fld>
            <a:endParaRPr lang="en-US"/>
          </a:p>
        </p:txBody>
      </p:sp>
    </p:spTree>
    <p:extLst>
      <p:ext uri="{BB962C8B-B14F-4D97-AF65-F5344CB8AC3E}">
        <p14:creationId xmlns:p14="http://schemas.microsoft.com/office/powerpoint/2010/main" val="1574023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01F30F-0E28-4D2B-937C-2FB8EFFCBA20}" type="datetimeFigureOut">
              <a:rPr lang="en-US" smtClean="0"/>
              <a:t>1/27/20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F1C02E-CAEC-4B11-AC91-0047FB9F22D1}" type="slidenum">
              <a:rPr lang="en-US" smtClean="0"/>
              <a:t>‹#›</a:t>
            </a:fld>
            <a:endParaRPr lang="en-US"/>
          </a:p>
        </p:txBody>
      </p:sp>
    </p:spTree>
    <p:extLst>
      <p:ext uri="{BB962C8B-B14F-4D97-AF65-F5344CB8AC3E}">
        <p14:creationId xmlns:p14="http://schemas.microsoft.com/office/powerpoint/2010/main" val="3744025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01F30F-0E28-4D2B-937C-2FB8EFFCBA20}" type="datetimeFigureOut">
              <a:rPr lang="en-US" smtClean="0"/>
              <a:t>1/27/20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F1C02E-CAEC-4B11-AC91-0047FB9F22D1}" type="slidenum">
              <a:rPr lang="en-US" smtClean="0"/>
              <a:t>‹#›</a:t>
            </a:fld>
            <a:endParaRPr lang="en-US"/>
          </a:p>
        </p:txBody>
      </p:sp>
    </p:spTree>
    <p:extLst>
      <p:ext uri="{BB962C8B-B14F-4D97-AF65-F5344CB8AC3E}">
        <p14:creationId xmlns:p14="http://schemas.microsoft.com/office/powerpoint/2010/main" val="3251276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101F30F-0E28-4D2B-937C-2FB8EFFCBA20}" type="datetimeFigureOut">
              <a:rPr lang="en-US" smtClean="0"/>
              <a:t>1/27/20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F1C02E-CAEC-4B11-AC91-0047FB9F22D1}" type="slidenum">
              <a:rPr lang="en-US" smtClean="0"/>
              <a:t>‹#›</a:t>
            </a:fld>
            <a:endParaRPr lang="en-US"/>
          </a:p>
        </p:txBody>
      </p:sp>
    </p:spTree>
    <p:extLst>
      <p:ext uri="{BB962C8B-B14F-4D97-AF65-F5344CB8AC3E}">
        <p14:creationId xmlns:p14="http://schemas.microsoft.com/office/powerpoint/2010/main" val="3154064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101F30F-0E28-4D2B-937C-2FB8EFFCBA20}" type="datetimeFigureOut">
              <a:rPr lang="en-US" smtClean="0"/>
              <a:t>1/27/20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F1C02E-CAEC-4B11-AC91-0047FB9F22D1}" type="slidenum">
              <a:rPr lang="en-US" smtClean="0"/>
              <a:t>‹#›</a:t>
            </a:fld>
            <a:endParaRPr lang="en-US"/>
          </a:p>
        </p:txBody>
      </p:sp>
    </p:spTree>
    <p:extLst>
      <p:ext uri="{BB962C8B-B14F-4D97-AF65-F5344CB8AC3E}">
        <p14:creationId xmlns:p14="http://schemas.microsoft.com/office/powerpoint/2010/main" val="40499184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01F30F-0E28-4D2B-937C-2FB8EFFCBA20}" type="datetimeFigureOut">
              <a:rPr lang="en-US" smtClean="0"/>
              <a:t>1/27/20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F1C02E-CAEC-4B11-AC91-0047FB9F22D1}" type="slidenum">
              <a:rPr lang="en-US" smtClean="0"/>
              <a:t>‹#›</a:t>
            </a:fld>
            <a:endParaRPr lang="en-US"/>
          </a:p>
        </p:txBody>
      </p:sp>
    </p:spTree>
    <p:extLst>
      <p:ext uri="{BB962C8B-B14F-4D97-AF65-F5344CB8AC3E}">
        <p14:creationId xmlns:p14="http://schemas.microsoft.com/office/powerpoint/2010/main" val="3336196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01F30F-0E28-4D2B-937C-2FB8EFFCBA20}" type="datetimeFigureOut">
              <a:rPr lang="en-US" smtClean="0"/>
              <a:t>1/27/20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F1C02E-CAEC-4B11-AC91-0047FB9F22D1}" type="slidenum">
              <a:rPr lang="en-US" smtClean="0"/>
              <a:t>‹#›</a:t>
            </a:fld>
            <a:endParaRPr lang="en-US"/>
          </a:p>
        </p:txBody>
      </p:sp>
    </p:spTree>
    <p:extLst>
      <p:ext uri="{BB962C8B-B14F-4D97-AF65-F5344CB8AC3E}">
        <p14:creationId xmlns:p14="http://schemas.microsoft.com/office/powerpoint/2010/main" val="1449982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01F30F-0E28-4D2B-937C-2FB8EFFCBA20}" type="datetimeFigureOut">
              <a:rPr lang="en-US" smtClean="0"/>
              <a:t>1/27/20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F1C02E-CAEC-4B11-AC91-0047FB9F22D1}" type="slidenum">
              <a:rPr lang="en-US" smtClean="0"/>
              <a:t>‹#›</a:t>
            </a:fld>
            <a:endParaRPr lang="en-US"/>
          </a:p>
        </p:txBody>
      </p:sp>
    </p:spTree>
    <p:extLst>
      <p:ext uri="{BB962C8B-B14F-4D97-AF65-F5344CB8AC3E}">
        <p14:creationId xmlns:p14="http://schemas.microsoft.com/office/powerpoint/2010/main" val="1964282720"/>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5.xml"/><Relationship Id="rId4" Type="http://schemas.openxmlformats.org/officeDocument/2006/relationships/image" Target="../media/image29.jpeg"/></Relationships>
</file>

<file path=ppt/slides/_rels/slide2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40.tiff"/><Relationship Id="rId2" Type="http://schemas.openxmlformats.org/officeDocument/2006/relationships/image" Target="../media/image36.jpeg"/><Relationship Id="rId1" Type="http://schemas.openxmlformats.org/officeDocument/2006/relationships/slideLayout" Target="../slideLayouts/slideLayout4.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29.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mailto:Joel.M.Schofer.mil@mail.mil" TargetMode="External"/><Relationship Id="rId2" Type="http://schemas.openxmlformats.org/officeDocument/2006/relationships/image" Target="../media/image41.jpeg"/><Relationship Id="rId1" Type="http://schemas.openxmlformats.org/officeDocument/2006/relationships/slideLayout" Target="../slideLayouts/slideLayout4.xml"/><Relationship Id="rId4" Type="http://schemas.openxmlformats.org/officeDocument/2006/relationships/hyperlink" Target="mailto:jschofer@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3200399"/>
          </a:xfrm>
        </p:spPr>
        <p:txBody>
          <a:bodyPr>
            <a:normAutofit/>
          </a:bodyPr>
          <a:lstStyle/>
          <a:p>
            <a:r>
              <a:rPr lang="en-US" dirty="0"/>
              <a:t>Personal Finance for the Military Physician: A 2020 Update</a:t>
            </a:r>
          </a:p>
        </p:txBody>
      </p:sp>
      <p:sp>
        <p:nvSpPr>
          <p:cNvPr id="3" name="Subtitle 2"/>
          <p:cNvSpPr>
            <a:spLocks noGrp="1"/>
          </p:cNvSpPr>
          <p:nvPr>
            <p:ph type="subTitle" idx="1"/>
          </p:nvPr>
        </p:nvSpPr>
        <p:spPr>
          <a:xfrm>
            <a:off x="1371600" y="4876800"/>
            <a:ext cx="6400800" cy="1623060"/>
          </a:xfrm>
        </p:spPr>
        <p:txBody>
          <a:bodyPr>
            <a:normAutofit fontScale="47500" lnSpcReduction="20000"/>
          </a:bodyPr>
          <a:lstStyle/>
          <a:p>
            <a:endParaRPr lang="en-US" dirty="0"/>
          </a:p>
          <a:p>
            <a:pPr>
              <a:defRPr/>
            </a:pPr>
            <a:r>
              <a:rPr lang="en-US" sz="5400" dirty="0"/>
              <a:t>Joel </a:t>
            </a:r>
            <a:r>
              <a:rPr lang="en-US" sz="5400" dirty="0" err="1"/>
              <a:t>Schofer</a:t>
            </a:r>
            <a:r>
              <a:rPr lang="en-US" sz="5400" dirty="0"/>
              <a:t>, MD, MBA, CPE</a:t>
            </a:r>
          </a:p>
          <a:p>
            <a:pPr>
              <a:defRPr/>
            </a:pPr>
            <a:r>
              <a:rPr lang="en-US" sz="5400" dirty="0"/>
              <a:t>CAPT, MC, USN</a:t>
            </a:r>
          </a:p>
          <a:p>
            <a:pPr>
              <a:defRPr/>
            </a:pPr>
            <a:r>
              <a:rPr lang="en-US" sz="5400" dirty="0"/>
              <a:t>Deputy Chief, Medical Corps</a:t>
            </a:r>
          </a:p>
        </p:txBody>
      </p:sp>
      <p:pic>
        <p:nvPicPr>
          <p:cNvPr id="4" name="Picture 3" descr="C:\Users\Shauna.O'Sullivan\AppData\Local\Microsoft\Windows\Temporary Internet Files\Content.Outlook\IWMIBKIK\Money Tree with Hands (3).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86150" y="2819400"/>
            <a:ext cx="2171700" cy="1958340"/>
          </a:xfrm>
          <a:prstGeom prst="rect">
            <a:avLst/>
          </a:prstGeom>
          <a:noFill/>
          <a:ln>
            <a:noFill/>
          </a:ln>
        </p:spPr>
      </p:pic>
    </p:spTree>
    <p:extLst>
      <p:ext uri="{BB962C8B-B14F-4D97-AF65-F5344CB8AC3E}">
        <p14:creationId xmlns:p14="http://schemas.microsoft.com/office/powerpoint/2010/main" val="875512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1511C-D12A-AA41-9C7E-7D6AE98A80E9}"/>
              </a:ext>
            </a:extLst>
          </p:cNvPr>
          <p:cNvSpPr>
            <a:spLocks noGrp="1"/>
          </p:cNvSpPr>
          <p:nvPr>
            <p:ph type="title"/>
          </p:nvPr>
        </p:nvSpPr>
        <p:spPr/>
        <p:txBody>
          <a:bodyPr/>
          <a:lstStyle/>
          <a:p>
            <a:r>
              <a:rPr lang="en-US" dirty="0"/>
              <a:t>Military Disclaimer</a:t>
            </a:r>
          </a:p>
        </p:txBody>
      </p:sp>
      <p:sp>
        <p:nvSpPr>
          <p:cNvPr id="3" name="Content Placeholder 2">
            <a:extLst>
              <a:ext uri="{FF2B5EF4-FFF2-40B4-BE49-F238E27FC236}">
                <a16:creationId xmlns:a16="http://schemas.microsoft.com/office/drawing/2014/main" id="{2343D3B3-E092-9944-AC5D-8B77B55730F1}"/>
              </a:ext>
            </a:extLst>
          </p:cNvPr>
          <p:cNvSpPr>
            <a:spLocks noGrp="1"/>
          </p:cNvSpPr>
          <p:nvPr>
            <p:ph idx="1"/>
          </p:nvPr>
        </p:nvSpPr>
        <p:spPr/>
        <p:txBody>
          <a:bodyPr/>
          <a:lstStyle/>
          <a:p>
            <a:r>
              <a:rPr lang="en-US" dirty="0"/>
              <a:t>The views expressed in this presentation are those of the author and do not necessarily reflect the official policy or position of the Department of the Navy, Department of Defense, or the United States Government.</a:t>
            </a:r>
          </a:p>
        </p:txBody>
      </p:sp>
    </p:spTree>
    <p:extLst>
      <p:ext uri="{BB962C8B-B14F-4D97-AF65-F5344CB8AC3E}">
        <p14:creationId xmlns:p14="http://schemas.microsoft.com/office/powerpoint/2010/main" val="4188866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r>
              <a:rPr lang="en-US" altLang="x-none" dirty="0"/>
              <a:t>Why Am I Up Here?</a:t>
            </a:r>
          </a:p>
        </p:txBody>
      </p:sp>
      <p:pic>
        <p:nvPicPr>
          <p:cNvPr id="4" name="Content Placeholder 3">
            <a:extLst>
              <a:ext uri="{FF2B5EF4-FFF2-40B4-BE49-F238E27FC236}">
                <a16:creationId xmlns:a16="http://schemas.microsoft.com/office/drawing/2014/main" id="{6A40085F-945F-5D41-BCBC-CA14E69DED43}"/>
              </a:ext>
            </a:extLst>
          </p:cNvPr>
          <p:cNvPicPr>
            <a:picLocks noGrp="1" noChangeAspect="1"/>
          </p:cNvPicPr>
          <p:nvPr>
            <p:ph idx="1"/>
          </p:nvPr>
        </p:nvPicPr>
        <p:blipFill>
          <a:blip r:embed="rId2"/>
          <a:stretch>
            <a:fillRect/>
          </a:stretch>
        </p:blipFill>
        <p:spPr>
          <a:xfrm>
            <a:off x="3422650" y="2091531"/>
            <a:ext cx="2298700" cy="3543300"/>
          </a:xfrm>
          <a:prstGeom prst="rect">
            <a:avLst/>
          </a:prstGeom>
        </p:spPr>
      </p:pic>
    </p:spTree>
    <p:extLst>
      <p:ext uri="{BB962C8B-B14F-4D97-AF65-F5344CB8AC3E}">
        <p14:creationId xmlns:p14="http://schemas.microsoft.com/office/powerpoint/2010/main" val="803936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4"/>
          <p:cNvSpPr>
            <a:spLocks noGrp="1"/>
          </p:cNvSpPr>
          <p:nvPr>
            <p:ph type="title"/>
          </p:nvPr>
        </p:nvSpPr>
        <p:spPr/>
        <p:txBody>
          <a:bodyPr/>
          <a:lstStyle/>
          <a:p>
            <a:r>
              <a:rPr lang="en-US" altLang="x-none" dirty="0"/>
              <a:t>I Paid Myself Every Month</a:t>
            </a:r>
          </a:p>
        </p:txBody>
      </p:sp>
      <p:pic>
        <p:nvPicPr>
          <p:cNvPr id="28675"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2508250" y="2288381"/>
            <a:ext cx="4127500" cy="3149600"/>
          </a:xfrm>
        </p:spPr>
      </p:pic>
    </p:spTree>
    <p:extLst>
      <p:ext uri="{BB962C8B-B14F-4D97-AF65-F5344CB8AC3E}">
        <p14:creationId xmlns:p14="http://schemas.microsoft.com/office/powerpoint/2010/main" val="22138816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normAutofit/>
          </a:bodyPr>
          <a:lstStyle/>
          <a:p>
            <a:r>
              <a:rPr lang="en-US" altLang="x-none" dirty="0"/>
              <a:t>I Lived a Reasonable Lifestyle</a:t>
            </a:r>
          </a:p>
        </p:txBody>
      </p:sp>
      <p:sp>
        <p:nvSpPr>
          <p:cNvPr id="6" name="Text Placeholder 5"/>
          <p:cNvSpPr>
            <a:spLocks noGrp="1"/>
          </p:cNvSpPr>
          <p:nvPr>
            <p:ph type="body" idx="1"/>
          </p:nvPr>
        </p:nvSpPr>
        <p:spPr/>
        <p:txBody>
          <a:bodyPr>
            <a:normAutofit/>
          </a:bodyPr>
          <a:lstStyle/>
          <a:p>
            <a:pPr>
              <a:defRPr/>
            </a:pPr>
            <a:r>
              <a:rPr lang="en-US" dirty="0"/>
              <a:t>Cars I’ve Owned</a:t>
            </a:r>
          </a:p>
        </p:txBody>
      </p:sp>
      <p:sp>
        <p:nvSpPr>
          <p:cNvPr id="7" name="Content Placeholder 6"/>
          <p:cNvSpPr>
            <a:spLocks noGrp="1"/>
          </p:cNvSpPr>
          <p:nvPr>
            <p:ph sz="half" idx="2"/>
          </p:nvPr>
        </p:nvSpPr>
        <p:spPr/>
        <p:txBody>
          <a:bodyPr>
            <a:normAutofit lnSpcReduction="10000"/>
          </a:bodyPr>
          <a:lstStyle/>
          <a:p>
            <a:pPr>
              <a:defRPr/>
            </a:pPr>
            <a:r>
              <a:rPr lang="en-US" dirty="0"/>
              <a:t>Honda CRV</a:t>
            </a:r>
          </a:p>
          <a:p>
            <a:pPr>
              <a:defRPr/>
            </a:pPr>
            <a:r>
              <a:rPr lang="en-US" dirty="0"/>
              <a:t>VW Jetta</a:t>
            </a:r>
          </a:p>
          <a:p>
            <a:pPr>
              <a:defRPr/>
            </a:pPr>
            <a:r>
              <a:rPr lang="en-US" dirty="0"/>
              <a:t>Okinawa beater #1 (used)</a:t>
            </a:r>
          </a:p>
          <a:p>
            <a:pPr>
              <a:defRPr/>
            </a:pPr>
            <a:r>
              <a:rPr lang="en-US" dirty="0"/>
              <a:t>Okinawa beater #2 (used)</a:t>
            </a:r>
          </a:p>
          <a:p>
            <a:pPr>
              <a:defRPr/>
            </a:pPr>
            <a:r>
              <a:rPr lang="en-US" dirty="0"/>
              <a:t>Toyota Matrix (used)</a:t>
            </a:r>
          </a:p>
          <a:p>
            <a:pPr>
              <a:defRPr/>
            </a:pPr>
            <a:r>
              <a:rPr lang="en-US" dirty="0"/>
              <a:t>Ford Fusion Hybrid</a:t>
            </a:r>
          </a:p>
          <a:p>
            <a:pPr>
              <a:defRPr/>
            </a:pPr>
            <a:r>
              <a:rPr lang="en-US" dirty="0"/>
              <a:t>Toyota Prius</a:t>
            </a:r>
          </a:p>
          <a:p>
            <a:pPr>
              <a:defRPr/>
            </a:pPr>
            <a:r>
              <a:rPr lang="en-US" dirty="0"/>
              <a:t>Toyota Sienna (used)</a:t>
            </a:r>
          </a:p>
          <a:p>
            <a:pPr>
              <a:defRPr/>
            </a:pPr>
            <a:r>
              <a:rPr lang="en-US" dirty="0"/>
              <a:t>Honda Fit</a:t>
            </a:r>
          </a:p>
        </p:txBody>
      </p:sp>
      <p:sp>
        <p:nvSpPr>
          <p:cNvPr id="8" name="Text Placeholder 7"/>
          <p:cNvSpPr>
            <a:spLocks noGrp="1"/>
          </p:cNvSpPr>
          <p:nvPr>
            <p:ph type="body" sz="quarter" idx="3"/>
          </p:nvPr>
        </p:nvSpPr>
        <p:spPr/>
        <p:txBody>
          <a:bodyPr>
            <a:normAutofit/>
          </a:bodyPr>
          <a:lstStyle/>
          <a:p>
            <a:pPr>
              <a:defRPr/>
            </a:pPr>
            <a:r>
              <a:rPr lang="en-US" dirty="0"/>
              <a:t>Housing Expenses</a:t>
            </a:r>
          </a:p>
        </p:txBody>
      </p:sp>
      <p:sp>
        <p:nvSpPr>
          <p:cNvPr id="9" name="Content Placeholder 8"/>
          <p:cNvSpPr>
            <a:spLocks noGrp="1"/>
          </p:cNvSpPr>
          <p:nvPr>
            <p:ph sz="quarter" idx="4"/>
          </p:nvPr>
        </p:nvSpPr>
        <p:spPr/>
        <p:txBody>
          <a:bodyPr>
            <a:normAutofit lnSpcReduction="10000"/>
          </a:bodyPr>
          <a:lstStyle/>
          <a:p>
            <a:pPr>
              <a:defRPr/>
            </a:pPr>
            <a:r>
              <a:rPr lang="en-US" dirty="0"/>
              <a:t>2 BR apartment (1 kid)</a:t>
            </a:r>
          </a:p>
          <a:p>
            <a:pPr>
              <a:defRPr/>
            </a:pPr>
            <a:r>
              <a:rPr lang="en-US" dirty="0"/>
              <a:t>$390K townhouse</a:t>
            </a:r>
          </a:p>
          <a:p>
            <a:pPr>
              <a:defRPr/>
            </a:pPr>
            <a:r>
              <a:rPr lang="en-US" dirty="0"/>
              <a:t>4 BR rental house (2 kids)</a:t>
            </a:r>
          </a:p>
          <a:p>
            <a:pPr>
              <a:defRPr/>
            </a:pPr>
            <a:r>
              <a:rPr lang="en-US" dirty="0"/>
              <a:t>3 BR apartment</a:t>
            </a:r>
          </a:p>
          <a:p>
            <a:pPr>
              <a:defRPr/>
            </a:pPr>
            <a:r>
              <a:rPr lang="en-US" dirty="0"/>
              <a:t>Base housing</a:t>
            </a:r>
          </a:p>
          <a:p>
            <a:pPr>
              <a:defRPr/>
            </a:pPr>
            <a:r>
              <a:rPr lang="en-US" dirty="0"/>
              <a:t>$395K house</a:t>
            </a:r>
          </a:p>
          <a:p>
            <a:pPr>
              <a:defRPr/>
            </a:pPr>
            <a:r>
              <a:rPr lang="en-US" dirty="0"/>
              <a:t>4 BR rental house</a:t>
            </a:r>
          </a:p>
          <a:p>
            <a:pPr>
              <a:defRPr/>
            </a:pPr>
            <a:r>
              <a:rPr lang="en-US" dirty="0"/>
              <a:t>$407K house</a:t>
            </a:r>
          </a:p>
          <a:p>
            <a:pPr>
              <a:defRPr/>
            </a:pPr>
            <a:r>
              <a:rPr lang="en-US" dirty="0"/>
              <a:t>1 </a:t>
            </a:r>
            <a:r>
              <a:rPr lang="en-US"/>
              <a:t>BR apartment</a:t>
            </a:r>
            <a:endParaRPr lang="en-US" dirty="0"/>
          </a:p>
          <a:p>
            <a:pPr>
              <a:defRPr/>
            </a:pPr>
            <a:endParaRPr lang="en-US" dirty="0"/>
          </a:p>
        </p:txBody>
      </p:sp>
    </p:spTree>
    <p:extLst>
      <p:ext uri="{BB962C8B-B14F-4D97-AF65-F5344CB8AC3E}">
        <p14:creationId xmlns:p14="http://schemas.microsoft.com/office/powerpoint/2010/main" val="3743335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r>
              <a:rPr lang="en-US" altLang="x-none" dirty="0"/>
              <a:t>Financially Independent</a:t>
            </a:r>
          </a:p>
        </p:txBody>
      </p:sp>
      <p:pic>
        <p:nvPicPr>
          <p:cNvPr id="4" name="Content Placeholder 3">
            <a:extLst>
              <a:ext uri="{FF2B5EF4-FFF2-40B4-BE49-F238E27FC236}">
                <a16:creationId xmlns:a16="http://schemas.microsoft.com/office/drawing/2014/main" id="{2126EEED-3930-3C49-9DDC-44E9B18FDF44}"/>
              </a:ext>
            </a:extLst>
          </p:cNvPr>
          <p:cNvPicPr>
            <a:picLocks noGrp="1" noChangeAspect="1"/>
          </p:cNvPicPr>
          <p:nvPr>
            <p:ph idx="1"/>
          </p:nvPr>
        </p:nvPicPr>
        <p:blipFill>
          <a:blip r:embed="rId2"/>
          <a:stretch>
            <a:fillRect/>
          </a:stretch>
        </p:blipFill>
        <p:spPr>
          <a:xfrm>
            <a:off x="2705100" y="2155031"/>
            <a:ext cx="3733800" cy="3416300"/>
          </a:xfrm>
          <a:prstGeom prst="rect">
            <a:avLst/>
          </a:prstGeom>
        </p:spPr>
      </p:pic>
    </p:spTree>
    <p:extLst>
      <p:ext uri="{BB962C8B-B14F-4D97-AF65-F5344CB8AC3E}">
        <p14:creationId xmlns:p14="http://schemas.microsoft.com/office/powerpoint/2010/main" val="3012993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r>
              <a:rPr lang="en-US" altLang="x-none" dirty="0"/>
              <a:t>Let’s Get You to the Same Place</a:t>
            </a:r>
          </a:p>
        </p:txBody>
      </p:sp>
      <p:pic>
        <p:nvPicPr>
          <p:cNvPr id="4" name="Content Placeholder 3">
            <a:extLst>
              <a:ext uri="{FF2B5EF4-FFF2-40B4-BE49-F238E27FC236}">
                <a16:creationId xmlns:a16="http://schemas.microsoft.com/office/drawing/2014/main" id="{2126EEED-3930-3C49-9DDC-44E9B18FDF44}"/>
              </a:ext>
            </a:extLst>
          </p:cNvPr>
          <p:cNvPicPr>
            <a:picLocks noGrp="1" noChangeAspect="1"/>
          </p:cNvPicPr>
          <p:nvPr>
            <p:ph idx="1"/>
          </p:nvPr>
        </p:nvPicPr>
        <p:blipFill>
          <a:blip r:embed="rId2"/>
          <a:stretch>
            <a:fillRect/>
          </a:stretch>
        </p:blipFill>
        <p:spPr>
          <a:xfrm>
            <a:off x="2705100" y="2155031"/>
            <a:ext cx="3733800" cy="3416300"/>
          </a:xfrm>
          <a:prstGeom prst="rect">
            <a:avLst/>
          </a:prstGeom>
        </p:spPr>
      </p:pic>
    </p:spTree>
    <p:extLst>
      <p:ext uri="{BB962C8B-B14F-4D97-AF65-F5344CB8AC3E}">
        <p14:creationId xmlns:p14="http://schemas.microsoft.com/office/powerpoint/2010/main" val="28063696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 1 - Track Your Net Worth</a:t>
            </a:r>
          </a:p>
        </p:txBody>
      </p:sp>
      <p:pic>
        <p:nvPicPr>
          <p:cNvPr id="4" name="Picture 3"/>
          <p:cNvPicPr>
            <a:picLocks noChangeAspect="1"/>
          </p:cNvPicPr>
          <p:nvPr/>
        </p:nvPicPr>
        <p:blipFill>
          <a:blip r:embed="rId2"/>
          <a:stretch>
            <a:fillRect/>
          </a:stretch>
        </p:blipFill>
        <p:spPr>
          <a:xfrm>
            <a:off x="304800" y="1666578"/>
            <a:ext cx="3086100" cy="2270554"/>
          </a:xfrm>
          <a:prstGeom prst="rect">
            <a:avLst/>
          </a:prstGeom>
        </p:spPr>
      </p:pic>
      <p:pic>
        <p:nvPicPr>
          <p:cNvPr id="5" name="Picture 4"/>
          <p:cNvPicPr>
            <a:picLocks noChangeAspect="1"/>
          </p:cNvPicPr>
          <p:nvPr/>
        </p:nvPicPr>
        <p:blipFill>
          <a:blip r:embed="rId3"/>
          <a:stretch>
            <a:fillRect/>
          </a:stretch>
        </p:blipFill>
        <p:spPr>
          <a:xfrm>
            <a:off x="5486400" y="1686631"/>
            <a:ext cx="3200400" cy="3200400"/>
          </a:xfrm>
          <a:prstGeom prst="rect">
            <a:avLst/>
          </a:prstGeom>
        </p:spPr>
      </p:pic>
      <p:pic>
        <p:nvPicPr>
          <p:cNvPr id="6" name="Picture 5"/>
          <p:cNvPicPr>
            <a:picLocks noChangeAspect="1"/>
          </p:cNvPicPr>
          <p:nvPr/>
        </p:nvPicPr>
        <p:blipFill>
          <a:blip r:embed="rId4"/>
          <a:stretch>
            <a:fillRect/>
          </a:stretch>
        </p:blipFill>
        <p:spPr>
          <a:xfrm>
            <a:off x="1371600" y="4267200"/>
            <a:ext cx="3621882" cy="2037309"/>
          </a:xfrm>
          <a:prstGeom prst="rect">
            <a:avLst/>
          </a:prstGeom>
        </p:spPr>
      </p:pic>
    </p:spTree>
    <p:extLst>
      <p:ext uri="{BB962C8B-B14F-4D97-AF65-F5344CB8AC3E}">
        <p14:creationId xmlns:p14="http://schemas.microsoft.com/office/powerpoint/2010/main" val="30723085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normAutofit/>
          </a:bodyPr>
          <a:lstStyle/>
          <a:p>
            <a:r>
              <a:rPr lang="en-US" altLang="x-none" dirty="0"/>
              <a:t>Step 2 – Get Properly Insured</a:t>
            </a:r>
          </a:p>
        </p:txBody>
      </p:sp>
      <p:sp>
        <p:nvSpPr>
          <p:cNvPr id="5" name="Content Placeholder 4"/>
          <p:cNvSpPr>
            <a:spLocks noGrp="1"/>
          </p:cNvSpPr>
          <p:nvPr>
            <p:ph idx="1"/>
          </p:nvPr>
        </p:nvSpPr>
        <p:spPr/>
        <p:txBody>
          <a:bodyPr>
            <a:noAutofit/>
          </a:bodyPr>
          <a:lstStyle/>
          <a:p>
            <a:pPr>
              <a:defRPr/>
            </a:pPr>
            <a:r>
              <a:rPr lang="en-US" sz="2800" dirty="0"/>
              <a:t>Insurance you probably need</a:t>
            </a:r>
          </a:p>
          <a:p>
            <a:pPr lvl="1">
              <a:defRPr/>
            </a:pPr>
            <a:r>
              <a:rPr lang="en-US" sz="2400" dirty="0"/>
              <a:t>Supplemental disability insurance</a:t>
            </a:r>
          </a:p>
          <a:p>
            <a:pPr lvl="1">
              <a:defRPr/>
            </a:pPr>
            <a:r>
              <a:rPr lang="en-US" sz="2400" dirty="0"/>
              <a:t>Umbrella liability insurance – at least $1 million of coverage and enough to cover your net worth</a:t>
            </a:r>
            <a:endParaRPr lang="en-US" sz="2400" b="1" u="sng" dirty="0"/>
          </a:p>
          <a:p>
            <a:pPr>
              <a:defRPr/>
            </a:pPr>
            <a:r>
              <a:rPr lang="en-US" sz="2800" dirty="0"/>
              <a:t>Insurance you might need</a:t>
            </a:r>
          </a:p>
          <a:p>
            <a:pPr lvl="1">
              <a:defRPr/>
            </a:pPr>
            <a:r>
              <a:rPr lang="en-US" sz="2400" dirty="0"/>
              <a:t>Term life insurance – do not buy whole life insurance</a:t>
            </a:r>
          </a:p>
          <a:p>
            <a:pPr lvl="2">
              <a:defRPr/>
            </a:pPr>
            <a:r>
              <a:rPr lang="en-US" sz="2000" dirty="0"/>
              <a:t>https://</a:t>
            </a:r>
            <a:r>
              <a:rPr lang="en-US" sz="2000" dirty="0" err="1"/>
              <a:t>www.whitecoatinvestor.com</a:t>
            </a:r>
            <a:r>
              <a:rPr lang="en-US" sz="2000" dirty="0"/>
              <a:t>/what-you-need-to-know-about-whole-life-insurance/</a:t>
            </a:r>
          </a:p>
          <a:p>
            <a:pPr lvl="1">
              <a:defRPr/>
            </a:pPr>
            <a:r>
              <a:rPr lang="en-US" sz="2400" dirty="0"/>
              <a:t>Moonlighting malpractice insurance</a:t>
            </a:r>
          </a:p>
        </p:txBody>
      </p:sp>
    </p:spTree>
    <p:extLst>
      <p:ext uri="{BB962C8B-B14F-4D97-AF65-F5344CB8AC3E}">
        <p14:creationId xmlns:p14="http://schemas.microsoft.com/office/powerpoint/2010/main" val="3932124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Where Can You Get Disability Insurance?</a:t>
            </a:r>
          </a:p>
        </p:txBody>
      </p:sp>
      <p:sp>
        <p:nvSpPr>
          <p:cNvPr id="4" name="Text Placeholder 3">
            <a:extLst>
              <a:ext uri="{FF2B5EF4-FFF2-40B4-BE49-F238E27FC236}">
                <a16:creationId xmlns:a16="http://schemas.microsoft.com/office/drawing/2014/main" id="{D8E03A66-38B8-AA40-9BD0-C6267ED045DF}"/>
              </a:ext>
            </a:extLst>
          </p:cNvPr>
          <p:cNvSpPr>
            <a:spLocks noGrp="1"/>
          </p:cNvSpPr>
          <p:nvPr>
            <p:ph type="body" idx="1"/>
          </p:nvPr>
        </p:nvSpPr>
        <p:spPr/>
        <p:txBody>
          <a:bodyPr/>
          <a:lstStyle/>
          <a:p>
            <a:pPr algn="ctr"/>
            <a:r>
              <a:rPr lang="en-US" dirty="0"/>
              <a:t>DI4MDs.com</a:t>
            </a:r>
          </a:p>
        </p:txBody>
      </p:sp>
      <p:pic>
        <p:nvPicPr>
          <p:cNvPr id="7" name="Content Placeholder 6">
            <a:extLst>
              <a:ext uri="{FF2B5EF4-FFF2-40B4-BE49-F238E27FC236}">
                <a16:creationId xmlns:a16="http://schemas.microsoft.com/office/drawing/2014/main" id="{E8467E23-E901-B440-9BCE-CFCC67B3F812}"/>
              </a:ext>
            </a:extLst>
          </p:cNvPr>
          <p:cNvPicPr>
            <a:picLocks noGrp="1" noChangeAspect="1"/>
          </p:cNvPicPr>
          <p:nvPr>
            <p:ph sz="half" idx="2"/>
          </p:nvPr>
        </p:nvPicPr>
        <p:blipFill>
          <a:blip r:embed="rId2"/>
          <a:stretch>
            <a:fillRect/>
          </a:stretch>
        </p:blipFill>
        <p:spPr>
          <a:xfrm>
            <a:off x="469232" y="2292350"/>
            <a:ext cx="4040188" cy="1595874"/>
          </a:xfrm>
          <a:prstGeom prst="rect">
            <a:avLst/>
          </a:prstGeom>
        </p:spPr>
      </p:pic>
      <p:sp>
        <p:nvSpPr>
          <p:cNvPr id="5" name="Text Placeholder 4">
            <a:extLst>
              <a:ext uri="{FF2B5EF4-FFF2-40B4-BE49-F238E27FC236}">
                <a16:creationId xmlns:a16="http://schemas.microsoft.com/office/drawing/2014/main" id="{A72E9085-9D59-CA49-BEA7-E9191E381F47}"/>
              </a:ext>
            </a:extLst>
          </p:cNvPr>
          <p:cNvSpPr>
            <a:spLocks noGrp="1"/>
          </p:cNvSpPr>
          <p:nvPr>
            <p:ph type="body" sz="quarter" idx="3"/>
          </p:nvPr>
        </p:nvSpPr>
        <p:spPr/>
        <p:txBody>
          <a:bodyPr/>
          <a:lstStyle/>
          <a:p>
            <a:pPr algn="ctr"/>
            <a:r>
              <a:rPr lang="en-US" dirty="0"/>
              <a:t>Physician Financial Services</a:t>
            </a:r>
          </a:p>
        </p:txBody>
      </p:sp>
      <p:pic>
        <p:nvPicPr>
          <p:cNvPr id="9" name="Content Placeholder 8">
            <a:extLst>
              <a:ext uri="{FF2B5EF4-FFF2-40B4-BE49-F238E27FC236}">
                <a16:creationId xmlns:a16="http://schemas.microsoft.com/office/drawing/2014/main" id="{909AA3D3-945B-2C47-95E7-4F07110067FB}"/>
              </a:ext>
            </a:extLst>
          </p:cNvPr>
          <p:cNvPicPr>
            <a:picLocks noGrp="1" noChangeAspect="1"/>
          </p:cNvPicPr>
          <p:nvPr>
            <p:ph sz="quarter" idx="4"/>
          </p:nvPr>
        </p:nvPicPr>
        <p:blipFill>
          <a:blip r:embed="rId3"/>
          <a:stretch>
            <a:fillRect/>
          </a:stretch>
        </p:blipFill>
        <p:spPr>
          <a:xfrm>
            <a:off x="4677109" y="2292350"/>
            <a:ext cx="4041775" cy="1263054"/>
          </a:xfrm>
          <a:prstGeom prst="rect">
            <a:avLst/>
          </a:prstGeom>
        </p:spPr>
      </p:pic>
      <p:sp>
        <p:nvSpPr>
          <p:cNvPr id="10" name="Title 1">
            <a:extLst>
              <a:ext uri="{FF2B5EF4-FFF2-40B4-BE49-F238E27FC236}">
                <a16:creationId xmlns:a16="http://schemas.microsoft.com/office/drawing/2014/main" id="{286E9325-C720-A74A-97C2-25B45F848966}"/>
              </a:ext>
            </a:extLst>
          </p:cNvPr>
          <p:cNvSpPr txBox="1">
            <a:spLocks/>
          </p:cNvSpPr>
          <p:nvPr/>
        </p:nvSpPr>
        <p:spPr>
          <a:xfrm>
            <a:off x="562309" y="4572000"/>
            <a:ext cx="8229600" cy="17526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indent="-571500" algn="l">
              <a:buFont typeface="Arial" panose="020B0604020202020204" pitchFamily="34" charset="0"/>
              <a:buChar char="•"/>
            </a:pPr>
            <a:r>
              <a:rPr lang="en-US" sz="3200" dirty="0"/>
              <a:t>Often cheaper if purchased during GME training</a:t>
            </a:r>
          </a:p>
          <a:p>
            <a:pPr marL="571500" indent="-571500" algn="l">
              <a:buFont typeface="Arial" panose="020B0604020202020204" pitchFamily="34" charset="0"/>
              <a:buChar char="•"/>
            </a:pPr>
            <a:r>
              <a:rPr lang="en-US" sz="3200" dirty="0"/>
              <a:t>Often can’t purchase if OCONUS</a:t>
            </a:r>
          </a:p>
        </p:txBody>
      </p:sp>
    </p:spTree>
    <p:extLst>
      <p:ext uri="{BB962C8B-B14F-4D97-AF65-F5344CB8AC3E}">
        <p14:creationId xmlns:p14="http://schemas.microsoft.com/office/powerpoint/2010/main" val="4180250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Moonlighting Malpractice Insurance</a:t>
            </a:r>
          </a:p>
        </p:txBody>
      </p:sp>
      <p:sp>
        <p:nvSpPr>
          <p:cNvPr id="6" name="Text Placeholder 5"/>
          <p:cNvSpPr>
            <a:spLocks noGrp="1"/>
          </p:cNvSpPr>
          <p:nvPr>
            <p:ph type="body" idx="1"/>
          </p:nvPr>
        </p:nvSpPr>
        <p:spPr/>
        <p:txBody>
          <a:bodyPr>
            <a:normAutofit/>
          </a:bodyPr>
          <a:lstStyle/>
          <a:p>
            <a:pPr algn="ctr"/>
            <a:r>
              <a:rPr lang="en-US" sz="3000" dirty="0"/>
              <a:t>Claims-Made</a:t>
            </a:r>
          </a:p>
        </p:txBody>
      </p:sp>
      <p:pic>
        <p:nvPicPr>
          <p:cNvPr id="3" name="Content Placeholder 2"/>
          <p:cNvPicPr>
            <a:picLocks noGrp="1" noChangeAspect="1"/>
          </p:cNvPicPr>
          <p:nvPr>
            <p:ph sz="half" idx="2"/>
          </p:nvPr>
        </p:nvPicPr>
        <p:blipFill>
          <a:blip r:embed="rId2"/>
          <a:stretch>
            <a:fillRect/>
          </a:stretch>
        </p:blipFill>
        <p:spPr>
          <a:xfrm>
            <a:off x="762000" y="2447974"/>
            <a:ext cx="3397843" cy="2890701"/>
          </a:xfrm>
        </p:spPr>
      </p:pic>
      <p:sp>
        <p:nvSpPr>
          <p:cNvPr id="8" name="Text Placeholder 7"/>
          <p:cNvSpPr>
            <a:spLocks noGrp="1"/>
          </p:cNvSpPr>
          <p:nvPr>
            <p:ph type="body" sz="quarter" idx="3"/>
          </p:nvPr>
        </p:nvSpPr>
        <p:spPr/>
        <p:txBody>
          <a:bodyPr>
            <a:normAutofit/>
          </a:bodyPr>
          <a:lstStyle/>
          <a:p>
            <a:pPr algn="ctr"/>
            <a:r>
              <a:rPr lang="en-US" sz="3000" dirty="0"/>
              <a:t>Occurrence</a:t>
            </a:r>
          </a:p>
        </p:txBody>
      </p:sp>
      <p:pic>
        <p:nvPicPr>
          <p:cNvPr id="4" name="Content Placeholder 3"/>
          <p:cNvPicPr>
            <a:picLocks noGrp="1" noChangeAspect="1"/>
          </p:cNvPicPr>
          <p:nvPr>
            <p:ph sz="quarter" idx="4"/>
          </p:nvPr>
        </p:nvPicPr>
        <p:blipFill>
          <a:blip r:embed="rId3"/>
          <a:stretch>
            <a:fillRect/>
          </a:stretch>
        </p:blipFill>
        <p:spPr>
          <a:xfrm>
            <a:off x="4645025" y="2439953"/>
            <a:ext cx="4041775" cy="2898722"/>
          </a:xfrm>
        </p:spPr>
      </p:pic>
    </p:spTree>
    <p:extLst>
      <p:ext uri="{BB962C8B-B14F-4D97-AF65-F5344CB8AC3E}">
        <p14:creationId xmlns:p14="http://schemas.microsoft.com/office/powerpoint/2010/main" val="2687368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normAutofit fontScale="90000"/>
          </a:bodyPr>
          <a:lstStyle/>
          <a:p>
            <a:r>
              <a:rPr lang="en-US" altLang="x-none" dirty="0"/>
              <a:t>Step 3 – Establish an Emergency Fund</a:t>
            </a:r>
          </a:p>
        </p:txBody>
      </p:sp>
      <p:sp>
        <p:nvSpPr>
          <p:cNvPr id="3" name="Content Placeholder 2"/>
          <p:cNvSpPr>
            <a:spLocks noGrp="1"/>
          </p:cNvSpPr>
          <p:nvPr>
            <p:ph idx="1"/>
          </p:nvPr>
        </p:nvSpPr>
        <p:spPr/>
        <p:txBody>
          <a:bodyPr>
            <a:noAutofit/>
          </a:bodyPr>
          <a:lstStyle/>
          <a:p>
            <a:pPr>
              <a:defRPr/>
            </a:pPr>
            <a:r>
              <a:rPr lang="en-US" dirty="0"/>
              <a:t>3-6 months of living </a:t>
            </a:r>
            <a:r>
              <a:rPr lang="en-US" b="1" dirty="0"/>
              <a:t>EXPENSES </a:t>
            </a:r>
            <a:r>
              <a:rPr lang="en-US" dirty="0"/>
              <a:t>(NOT INCOME)</a:t>
            </a:r>
          </a:p>
          <a:p>
            <a:pPr lvl="1">
              <a:defRPr/>
            </a:pPr>
            <a:r>
              <a:rPr lang="en-US" dirty="0"/>
              <a:t>High-yield savings or money market account</a:t>
            </a:r>
          </a:p>
          <a:p>
            <a:pPr lvl="2">
              <a:defRPr/>
            </a:pPr>
            <a:r>
              <a:rPr lang="en-US" dirty="0" err="1"/>
              <a:t>Bankrate.com</a:t>
            </a:r>
            <a:r>
              <a:rPr lang="en-US" dirty="0"/>
              <a:t> to find highest rate</a:t>
            </a:r>
          </a:p>
          <a:p>
            <a:pPr lvl="1">
              <a:defRPr/>
            </a:pPr>
            <a:r>
              <a:rPr lang="en-US" dirty="0"/>
              <a:t>Money market fund</a:t>
            </a:r>
          </a:p>
          <a:p>
            <a:pPr lvl="2">
              <a:defRPr/>
            </a:pPr>
            <a:r>
              <a:rPr lang="en-US" dirty="0"/>
              <a:t>Tax-free if in higher tax bracket</a:t>
            </a:r>
          </a:p>
        </p:txBody>
      </p:sp>
      <p:pic>
        <p:nvPicPr>
          <p:cNvPr id="4" name="Content Placeholder 3"/>
          <p:cNvPicPr>
            <a:picLocks noGrp="1" noChangeAspect="1"/>
          </p:cNvPicPr>
          <p:nvPr>
            <p:ph sz="half" idx="4294967295"/>
          </p:nvPr>
        </p:nvPicPr>
        <p:blipFill>
          <a:blip r:embed="rId2"/>
          <a:stretch>
            <a:fillRect/>
          </a:stretch>
        </p:blipFill>
        <p:spPr>
          <a:xfrm>
            <a:off x="2552700" y="4405787"/>
            <a:ext cx="4038600" cy="1873250"/>
          </a:xfrm>
          <a:prstGeom prst="rect">
            <a:avLst/>
          </a:prstGeom>
        </p:spPr>
      </p:pic>
    </p:spTree>
    <p:extLst>
      <p:ext uri="{BB962C8B-B14F-4D97-AF65-F5344CB8AC3E}">
        <p14:creationId xmlns:p14="http://schemas.microsoft.com/office/powerpoint/2010/main" val="17929664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r>
              <a:rPr lang="en-US" altLang="x-none" dirty="0"/>
              <a:t>Step 4 – Manage Your Debt</a:t>
            </a:r>
          </a:p>
        </p:txBody>
      </p:sp>
      <p:sp>
        <p:nvSpPr>
          <p:cNvPr id="3" name="Content Placeholder 2"/>
          <p:cNvSpPr>
            <a:spLocks noGrp="1"/>
          </p:cNvSpPr>
          <p:nvPr>
            <p:ph sz="half" idx="1"/>
          </p:nvPr>
        </p:nvSpPr>
        <p:spPr/>
        <p:txBody>
          <a:bodyPr>
            <a:noAutofit/>
          </a:bodyPr>
          <a:lstStyle/>
          <a:p>
            <a:pPr>
              <a:defRPr/>
            </a:pPr>
            <a:r>
              <a:rPr lang="en-US" sz="2400" dirty="0"/>
              <a:t>Never carry a credit card balance</a:t>
            </a:r>
          </a:p>
          <a:p>
            <a:pPr>
              <a:defRPr/>
            </a:pPr>
            <a:r>
              <a:rPr lang="en-US" sz="2400" dirty="0"/>
              <a:t>Borrow only for appreciating assets (real estate, education, businesses)</a:t>
            </a:r>
          </a:p>
          <a:p>
            <a:pPr lvl="1">
              <a:defRPr/>
            </a:pPr>
            <a:r>
              <a:rPr lang="en-US" sz="2000" dirty="0"/>
              <a:t>Not cars</a:t>
            </a:r>
          </a:p>
          <a:p>
            <a:pPr>
              <a:defRPr/>
            </a:pPr>
            <a:r>
              <a:rPr lang="en-US" sz="2400" dirty="0"/>
              <a:t>Be debt free by retirement</a:t>
            </a:r>
          </a:p>
          <a:p>
            <a:pPr>
              <a:defRPr/>
            </a:pPr>
            <a:r>
              <a:rPr lang="en-US" sz="2400" dirty="0"/>
              <a:t>Get smart about student loans if you have them</a:t>
            </a:r>
          </a:p>
        </p:txBody>
      </p:sp>
      <p:pic>
        <p:nvPicPr>
          <p:cNvPr id="37891"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4648200" y="2348706"/>
            <a:ext cx="4038600" cy="3028950"/>
          </a:xfrm>
        </p:spPr>
      </p:pic>
    </p:spTree>
    <p:extLst>
      <p:ext uri="{BB962C8B-B14F-4D97-AF65-F5344CB8AC3E}">
        <p14:creationId xmlns:p14="http://schemas.microsoft.com/office/powerpoint/2010/main" val="30282332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Student Loans</a:t>
            </a:r>
          </a:p>
        </p:txBody>
      </p:sp>
      <p:sp>
        <p:nvSpPr>
          <p:cNvPr id="9" name="Text Placeholder 8">
            <a:extLst>
              <a:ext uri="{FF2B5EF4-FFF2-40B4-BE49-F238E27FC236}">
                <a16:creationId xmlns:a16="http://schemas.microsoft.com/office/drawing/2014/main" id="{8AD864A7-06A9-4643-A30E-456EC2E21A73}"/>
              </a:ext>
            </a:extLst>
          </p:cNvPr>
          <p:cNvSpPr>
            <a:spLocks noGrp="1"/>
          </p:cNvSpPr>
          <p:nvPr>
            <p:ph type="body" idx="1"/>
          </p:nvPr>
        </p:nvSpPr>
        <p:spPr/>
        <p:txBody>
          <a:bodyPr/>
          <a:lstStyle/>
          <a:p>
            <a:pPr algn="ctr"/>
            <a:r>
              <a:rPr lang="en-US" dirty="0" err="1"/>
              <a:t>WhiteCoatInvestor.com</a:t>
            </a:r>
            <a:endParaRPr lang="en-US" dirty="0"/>
          </a:p>
        </p:txBody>
      </p:sp>
      <p:pic>
        <p:nvPicPr>
          <p:cNvPr id="8" name="Content Placeholder 7">
            <a:extLst>
              <a:ext uri="{FF2B5EF4-FFF2-40B4-BE49-F238E27FC236}">
                <a16:creationId xmlns:a16="http://schemas.microsoft.com/office/drawing/2014/main" id="{F9BD7E77-6CEB-1049-A44D-D9BDB7E374D4}"/>
              </a:ext>
            </a:extLst>
          </p:cNvPr>
          <p:cNvPicPr>
            <a:picLocks noGrp="1" noChangeAspect="1"/>
          </p:cNvPicPr>
          <p:nvPr>
            <p:ph sz="half" idx="2"/>
          </p:nvPr>
        </p:nvPicPr>
        <p:blipFill>
          <a:blip r:embed="rId2"/>
          <a:stretch>
            <a:fillRect/>
          </a:stretch>
        </p:blipFill>
        <p:spPr>
          <a:xfrm>
            <a:off x="457200" y="2292350"/>
            <a:ext cx="4040188" cy="1948762"/>
          </a:xfrm>
          <a:prstGeom prst="rect">
            <a:avLst/>
          </a:prstGeom>
        </p:spPr>
      </p:pic>
      <p:sp>
        <p:nvSpPr>
          <p:cNvPr id="10" name="Text Placeholder 9">
            <a:extLst>
              <a:ext uri="{FF2B5EF4-FFF2-40B4-BE49-F238E27FC236}">
                <a16:creationId xmlns:a16="http://schemas.microsoft.com/office/drawing/2014/main" id="{018E09CF-64D9-034D-ABA1-36B5D205A42F}"/>
              </a:ext>
            </a:extLst>
          </p:cNvPr>
          <p:cNvSpPr>
            <a:spLocks noGrp="1"/>
          </p:cNvSpPr>
          <p:nvPr>
            <p:ph type="body" sz="quarter" idx="3"/>
          </p:nvPr>
        </p:nvSpPr>
        <p:spPr/>
        <p:txBody>
          <a:bodyPr/>
          <a:lstStyle/>
          <a:p>
            <a:pPr algn="ctr"/>
            <a:r>
              <a:rPr lang="en-US" dirty="0" err="1"/>
              <a:t>StudentLoanPlanner.com</a:t>
            </a:r>
            <a:endParaRPr lang="en-US" dirty="0"/>
          </a:p>
        </p:txBody>
      </p:sp>
      <p:pic>
        <p:nvPicPr>
          <p:cNvPr id="12" name="Content Placeholder 11">
            <a:extLst>
              <a:ext uri="{FF2B5EF4-FFF2-40B4-BE49-F238E27FC236}">
                <a16:creationId xmlns:a16="http://schemas.microsoft.com/office/drawing/2014/main" id="{50BBA51D-177A-0F45-BFB2-0D2456AB49E3}"/>
              </a:ext>
            </a:extLst>
          </p:cNvPr>
          <p:cNvPicPr>
            <a:picLocks noGrp="1" noChangeAspect="1"/>
          </p:cNvPicPr>
          <p:nvPr>
            <p:ph sz="quarter" idx="4"/>
          </p:nvPr>
        </p:nvPicPr>
        <p:blipFill>
          <a:blip r:embed="rId3"/>
          <a:stretch>
            <a:fillRect/>
          </a:stretch>
        </p:blipFill>
        <p:spPr>
          <a:xfrm>
            <a:off x="4645025" y="2292350"/>
            <a:ext cx="4041775" cy="1949528"/>
          </a:xfrm>
          <a:prstGeom prst="rect">
            <a:avLst/>
          </a:prstGeom>
        </p:spPr>
      </p:pic>
    </p:spTree>
    <p:extLst>
      <p:ext uri="{BB962C8B-B14F-4D97-AF65-F5344CB8AC3E}">
        <p14:creationId xmlns:p14="http://schemas.microsoft.com/office/powerpoint/2010/main" val="24083107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normAutofit fontScale="90000"/>
          </a:bodyPr>
          <a:lstStyle/>
          <a:p>
            <a:r>
              <a:rPr lang="en-US" altLang="x-none" dirty="0"/>
              <a:t>Step 5 - Max Out Your Retirement Accounts</a:t>
            </a:r>
          </a:p>
        </p:txBody>
      </p:sp>
      <p:sp>
        <p:nvSpPr>
          <p:cNvPr id="5" name="Content Placeholder 4"/>
          <p:cNvSpPr>
            <a:spLocks noGrp="1"/>
          </p:cNvSpPr>
          <p:nvPr>
            <p:ph idx="1"/>
          </p:nvPr>
        </p:nvSpPr>
        <p:spPr/>
        <p:txBody>
          <a:bodyPr>
            <a:normAutofit lnSpcReduction="10000"/>
          </a:bodyPr>
          <a:lstStyle/>
          <a:p>
            <a:pPr>
              <a:buSzPts val="2400"/>
              <a:defRPr/>
            </a:pPr>
            <a:r>
              <a:rPr lang="en-US" sz="2800" b="1" u="sng" dirty="0">
                <a:solidFill>
                  <a:srgbClr val="FFFFFF"/>
                </a:solidFill>
              </a:rPr>
              <a:t>Goal – save 20% of your gross/pre-tax income for retirement</a:t>
            </a:r>
          </a:p>
          <a:p>
            <a:pPr>
              <a:buSzPts val="2400"/>
              <a:defRPr/>
            </a:pPr>
            <a:r>
              <a:rPr lang="en-US" sz="2800" dirty="0">
                <a:solidFill>
                  <a:srgbClr val="FFFFFF"/>
                </a:solidFill>
              </a:rPr>
              <a:t>Thrift Savings Plan - $19,500 in 2020 (+$6,500 if &gt; 50)</a:t>
            </a:r>
          </a:p>
          <a:p>
            <a:pPr lvl="1">
              <a:buSzPts val="2400"/>
              <a:defRPr/>
            </a:pPr>
            <a:r>
              <a:rPr lang="en-US" sz="2400" dirty="0">
                <a:solidFill>
                  <a:srgbClr val="FFFFFF"/>
                </a:solidFill>
              </a:rPr>
              <a:t>Combat zone tax exclusion</a:t>
            </a:r>
          </a:p>
          <a:p>
            <a:pPr lvl="2">
              <a:buSzPts val="2400"/>
              <a:defRPr/>
            </a:pPr>
            <a:r>
              <a:rPr lang="en-US" sz="2000" dirty="0">
                <a:solidFill>
                  <a:srgbClr val="FFFFFF"/>
                </a:solidFill>
              </a:rPr>
              <a:t>https://</a:t>
            </a:r>
            <a:r>
              <a:rPr lang="en-US" sz="2000" dirty="0" err="1">
                <a:solidFill>
                  <a:srgbClr val="FFFFFF"/>
                </a:solidFill>
              </a:rPr>
              <a:t>mccareer.org</a:t>
            </a:r>
            <a:r>
              <a:rPr lang="en-US" sz="2000" dirty="0">
                <a:solidFill>
                  <a:srgbClr val="FFFFFF"/>
                </a:solidFill>
              </a:rPr>
              <a:t>/2017/07/09/guest-post-maximizing-tsp-contributions-during-deployment/</a:t>
            </a:r>
          </a:p>
          <a:p>
            <a:pPr>
              <a:buSzPts val="2400"/>
              <a:defRPr/>
            </a:pPr>
            <a:r>
              <a:rPr lang="en-US" sz="2800" dirty="0">
                <a:solidFill>
                  <a:srgbClr val="FFFFFF"/>
                </a:solidFill>
              </a:rPr>
              <a:t>IRA - $6,000 in 2020 (+$1,000 if &gt; 50)</a:t>
            </a:r>
            <a:endParaRPr lang="en-US" sz="2000" dirty="0">
              <a:solidFill>
                <a:srgbClr val="FFFFFF"/>
              </a:solidFill>
            </a:endParaRPr>
          </a:p>
          <a:p>
            <a:pPr lvl="1">
              <a:buSzPts val="2400"/>
              <a:defRPr/>
            </a:pPr>
            <a:r>
              <a:rPr lang="en-US" sz="2400" dirty="0">
                <a:solidFill>
                  <a:srgbClr val="FFFFFF"/>
                </a:solidFill>
              </a:rPr>
              <a:t>Roth phased out at $124K single, $196K married</a:t>
            </a:r>
          </a:p>
          <a:p>
            <a:pPr lvl="1">
              <a:buSzPts val="2400"/>
              <a:defRPr/>
            </a:pPr>
            <a:r>
              <a:rPr lang="en-US" sz="2400" dirty="0">
                <a:solidFill>
                  <a:srgbClr val="FFFFFF"/>
                </a:solidFill>
              </a:rPr>
              <a:t>Backdoor Roth IRA - </a:t>
            </a:r>
            <a:r>
              <a:rPr lang="en-US" sz="2000" dirty="0">
                <a:solidFill>
                  <a:srgbClr val="FFFFFF"/>
                </a:solidFill>
              </a:rPr>
              <a:t>http://</a:t>
            </a:r>
            <a:r>
              <a:rPr lang="en-US" sz="2000" dirty="0" err="1">
                <a:solidFill>
                  <a:srgbClr val="FFFFFF"/>
                </a:solidFill>
              </a:rPr>
              <a:t>whitecoatinvestor.com</a:t>
            </a:r>
            <a:r>
              <a:rPr lang="en-US" sz="2000" dirty="0">
                <a:solidFill>
                  <a:srgbClr val="FFFFFF"/>
                </a:solidFill>
              </a:rPr>
              <a:t>/backdoor-</a:t>
            </a:r>
            <a:r>
              <a:rPr lang="en-US" sz="2000" dirty="0" err="1">
                <a:solidFill>
                  <a:srgbClr val="FFFFFF"/>
                </a:solidFill>
              </a:rPr>
              <a:t>roth</a:t>
            </a:r>
            <a:r>
              <a:rPr lang="en-US" sz="2000" dirty="0">
                <a:solidFill>
                  <a:srgbClr val="FFFFFF"/>
                </a:solidFill>
              </a:rPr>
              <a:t>-</a:t>
            </a:r>
            <a:r>
              <a:rPr lang="en-US" sz="2000" dirty="0" err="1">
                <a:solidFill>
                  <a:srgbClr val="FFFFFF"/>
                </a:solidFill>
              </a:rPr>
              <a:t>ira</a:t>
            </a:r>
            <a:r>
              <a:rPr lang="en-US" sz="2000" dirty="0">
                <a:solidFill>
                  <a:srgbClr val="FFFFFF"/>
                </a:solidFill>
              </a:rPr>
              <a:t>-tutorial/</a:t>
            </a:r>
          </a:p>
          <a:p>
            <a:pPr>
              <a:buSzPts val="2400"/>
              <a:defRPr/>
            </a:pPr>
            <a:r>
              <a:rPr lang="en-US" sz="2800" dirty="0">
                <a:solidFill>
                  <a:srgbClr val="FFFFFF"/>
                </a:solidFill>
              </a:rPr>
              <a:t>Rest goes in taxable accounts</a:t>
            </a:r>
          </a:p>
        </p:txBody>
      </p:sp>
    </p:spTree>
    <p:extLst>
      <p:ext uri="{BB962C8B-B14F-4D97-AF65-F5344CB8AC3E}">
        <p14:creationId xmlns:p14="http://schemas.microsoft.com/office/powerpoint/2010/main" val="21470427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Extra Retirement Accounts for Independent Contract Moonlighters</a:t>
            </a:r>
          </a:p>
        </p:txBody>
      </p:sp>
      <p:sp>
        <p:nvSpPr>
          <p:cNvPr id="3" name="Content Placeholder 2"/>
          <p:cNvSpPr>
            <a:spLocks noGrp="1"/>
          </p:cNvSpPr>
          <p:nvPr>
            <p:ph idx="1"/>
          </p:nvPr>
        </p:nvSpPr>
        <p:spPr/>
        <p:txBody>
          <a:bodyPr>
            <a:normAutofit fontScale="85000" lnSpcReduction="10000"/>
          </a:bodyPr>
          <a:lstStyle/>
          <a:p>
            <a:r>
              <a:rPr lang="en-US" dirty="0"/>
              <a:t>Receive a 1099 tax form - not W2 (employee)</a:t>
            </a:r>
          </a:p>
          <a:p>
            <a:pPr lvl="1"/>
            <a:r>
              <a:rPr lang="en-US" dirty="0"/>
              <a:t>SEP IRA or solo 401k – up to $57,000 in </a:t>
            </a:r>
            <a:r>
              <a:rPr lang="en-US"/>
              <a:t>2020 ($63,500 </a:t>
            </a:r>
            <a:r>
              <a:rPr lang="en-US" dirty="0"/>
              <a:t>if over 50)</a:t>
            </a:r>
          </a:p>
          <a:p>
            <a:pPr lvl="2"/>
            <a:r>
              <a:rPr lang="en-US" dirty="0"/>
              <a:t>Rare that you’ll hit these maximums because can’t earn enough</a:t>
            </a:r>
          </a:p>
          <a:p>
            <a:pPr lvl="1"/>
            <a:r>
              <a:rPr lang="en-US" dirty="0"/>
              <a:t>SEP IRA easier to set up than solo 401k but messes up your Backdoor Roth IRA due to the </a:t>
            </a:r>
            <a:r>
              <a:rPr lang="en-US" i="1" dirty="0"/>
              <a:t>pro rata rule</a:t>
            </a:r>
          </a:p>
          <a:p>
            <a:pPr lvl="2"/>
            <a:r>
              <a:rPr lang="en-US" dirty="0"/>
              <a:t>https://</a:t>
            </a:r>
            <a:r>
              <a:rPr lang="en-US" dirty="0" err="1"/>
              <a:t>www.whitecoatinvestor.com</a:t>
            </a:r>
            <a:r>
              <a:rPr lang="en-US" dirty="0"/>
              <a:t>/17-ways-to-screw-up-a-backdoor-roth-ira/</a:t>
            </a:r>
          </a:p>
          <a:p>
            <a:pPr lvl="1"/>
            <a:r>
              <a:rPr lang="en-US" dirty="0"/>
              <a:t>Solo 401k allows more money to be contributed at equivalent salary</a:t>
            </a:r>
          </a:p>
          <a:p>
            <a:pPr lvl="1"/>
            <a:r>
              <a:rPr lang="en-US" dirty="0"/>
              <a:t>http://</a:t>
            </a:r>
            <a:r>
              <a:rPr lang="en-US" dirty="0" err="1"/>
              <a:t>whitecoatinvestor.com</a:t>
            </a:r>
            <a:r>
              <a:rPr lang="en-US" dirty="0"/>
              <a:t>/sep-ira-vs-solo-401k/</a:t>
            </a:r>
          </a:p>
          <a:p>
            <a:r>
              <a:rPr lang="en-US" dirty="0"/>
              <a:t>Incorporating offers no liability protection</a:t>
            </a:r>
          </a:p>
        </p:txBody>
      </p:sp>
    </p:spTree>
    <p:extLst>
      <p:ext uri="{BB962C8B-B14F-4D97-AF65-F5344CB8AC3E}">
        <p14:creationId xmlns:p14="http://schemas.microsoft.com/office/powerpoint/2010/main" val="14388225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87E93-2B60-F643-8F92-78F5518431B3}"/>
              </a:ext>
            </a:extLst>
          </p:cNvPr>
          <p:cNvSpPr>
            <a:spLocks noGrp="1"/>
          </p:cNvSpPr>
          <p:nvPr>
            <p:ph type="title"/>
          </p:nvPr>
        </p:nvSpPr>
        <p:spPr/>
        <p:txBody>
          <a:bodyPr/>
          <a:lstStyle/>
          <a:p>
            <a:r>
              <a:rPr lang="en-US" dirty="0"/>
              <a:t>Blended Retirement System</a:t>
            </a:r>
          </a:p>
        </p:txBody>
      </p:sp>
      <p:pic>
        <p:nvPicPr>
          <p:cNvPr id="4" name="Content Placeholder 3">
            <a:extLst>
              <a:ext uri="{FF2B5EF4-FFF2-40B4-BE49-F238E27FC236}">
                <a16:creationId xmlns:a16="http://schemas.microsoft.com/office/drawing/2014/main" id="{A3DEF276-1690-E94D-9D95-3D4574B642B5}"/>
              </a:ext>
            </a:extLst>
          </p:cNvPr>
          <p:cNvPicPr>
            <a:picLocks noGrp="1" noChangeAspect="1"/>
          </p:cNvPicPr>
          <p:nvPr>
            <p:ph sz="half" idx="1"/>
          </p:nvPr>
        </p:nvPicPr>
        <p:blipFill>
          <a:blip r:embed="rId2"/>
          <a:stretch>
            <a:fillRect/>
          </a:stretch>
        </p:blipFill>
        <p:spPr>
          <a:xfrm>
            <a:off x="425116" y="2362201"/>
            <a:ext cx="5392745" cy="2667000"/>
          </a:xfrm>
          <a:prstGeom prst="rect">
            <a:avLst/>
          </a:prstGeom>
        </p:spPr>
      </p:pic>
      <p:sp>
        <p:nvSpPr>
          <p:cNvPr id="6" name="Content Placeholder 5">
            <a:extLst>
              <a:ext uri="{FF2B5EF4-FFF2-40B4-BE49-F238E27FC236}">
                <a16:creationId xmlns:a16="http://schemas.microsoft.com/office/drawing/2014/main" id="{3E9A0943-96FC-2143-9BB5-E7568966BBB2}"/>
              </a:ext>
            </a:extLst>
          </p:cNvPr>
          <p:cNvSpPr>
            <a:spLocks noGrp="1"/>
          </p:cNvSpPr>
          <p:nvPr>
            <p:ph sz="half" idx="2"/>
          </p:nvPr>
        </p:nvSpPr>
        <p:spPr>
          <a:xfrm>
            <a:off x="6172200" y="2362201"/>
            <a:ext cx="2514600" cy="3050976"/>
          </a:xfrm>
        </p:spPr>
        <p:txBody>
          <a:bodyPr>
            <a:normAutofit lnSpcReduction="10000"/>
          </a:bodyPr>
          <a:lstStyle/>
          <a:p>
            <a:r>
              <a:rPr lang="en-US" dirty="0"/>
              <a:t>Get the match (free money)</a:t>
            </a:r>
          </a:p>
          <a:p>
            <a:r>
              <a:rPr lang="en-US" dirty="0"/>
              <a:t>Contribute every month</a:t>
            </a:r>
          </a:p>
          <a:p>
            <a:r>
              <a:rPr lang="en-US" dirty="0"/>
              <a:t>Don’t fill TSP too early</a:t>
            </a:r>
          </a:p>
          <a:p>
            <a:endParaRPr lang="en-US" dirty="0"/>
          </a:p>
        </p:txBody>
      </p:sp>
      <p:sp>
        <p:nvSpPr>
          <p:cNvPr id="5" name="Rectangle 4">
            <a:extLst>
              <a:ext uri="{FF2B5EF4-FFF2-40B4-BE49-F238E27FC236}">
                <a16:creationId xmlns:a16="http://schemas.microsoft.com/office/drawing/2014/main" id="{B498E7C7-8AC1-854F-8E64-4F85FE3106FF}"/>
              </a:ext>
            </a:extLst>
          </p:cNvPr>
          <p:cNvSpPr/>
          <p:nvPr/>
        </p:nvSpPr>
        <p:spPr>
          <a:xfrm>
            <a:off x="-60660" y="5105400"/>
            <a:ext cx="6364295" cy="307777"/>
          </a:xfrm>
          <a:prstGeom prst="rect">
            <a:avLst/>
          </a:prstGeom>
        </p:spPr>
        <p:txBody>
          <a:bodyPr wrap="square">
            <a:spAutoFit/>
          </a:bodyPr>
          <a:lstStyle/>
          <a:p>
            <a:pPr algn="ctr"/>
            <a:r>
              <a:rPr lang="en-US" sz="1400" dirty="0"/>
              <a:t>(https://</a:t>
            </a:r>
            <a:r>
              <a:rPr lang="en-US" sz="1400" dirty="0" err="1"/>
              <a:t>www.whitecoatinvestor.com</a:t>
            </a:r>
            <a:r>
              <a:rPr lang="en-US" sz="1400" dirty="0"/>
              <a:t>/the-</a:t>
            </a:r>
            <a:r>
              <a:rPr lang="en-US" sz="1400" dirty="0" err="1"/>
              <a:t>militarys</a:t>
            </a:r>
            <a:r>
              <a:rPr lang="en-US" sz="1400" dirty="0"/>
              <a:t>-new-blended-retirement-system/)</a:t>
            </a:r>
          </a:p>
        </p:txBody>
      </p:sp>
    </p:spTree>
    <p:extLst>
      <p:ext uri="{BB962C8B-B14F-4D97-AF65-F5344CB8AC3E}">
        <p14:creationId xmlns:p14="http://schemas.microsoft.com/office/powerpoint/2010/main" val="35634889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EA71F-FAEE-B54C-9526-BA13A2956145}"/>
              </a:ext>
            </a:extLst>
          </p:cNvPr>
          <p:cNvSpPr>
            <a:spLocks noGrp="1"/>
          </p:cNvSpPr>
          <p:nvPr>
            <p:ph type="title"/>
          </p:nvPr>
        </p:nvSpPr>
        <p:spPr/>
        <p:txBody>
          <a:bodyPr/>
          <a:lstStyle/>
          <a:p>
            <a:r>
              <a:rPr lang="en-US" dirty="0"/>
              <a:t>Value of a Military Pension</a:t>
            </a:r>
          </a:p>
        </p:txBody>
      </p:sp>
      <p:pic>
        <p:nvPicPr>
          <p:cNvPr id="4" name="Content Placeholder 3">
            <a:extLst>
              <a:ext uri="{FF2B5EF4-FFF2-40B4-BE49-F238E27FC236}">
                <a16:creationId xmlns:a16="http://schemas.microsoft.com/office/drawing/2014/main" id="{BBF5042B-E854-AA4D-9ECA-545C42D55098}"/>
              </a:ext>
            </a:extLst>
          </p:cNvPr>
          <p:cNvPicPr>
            <a:picLocks noGrp="1" noChangeAspect="1"/>
          </p:cNvPicPr>
          <p:nvPr>
            <p:ph idx="1"/>
          </p:nvPr>
        </p:nvPicPr>
        <p:blipFill>
          <a:blip r:embed="rId2"/>
          <a:stretch>
            <a:fillRect/>
          </a:stretch>
        </p:blipFill>
        <p:spPr>
          <a:xfrm>
            <a:off x="477253" y="1600200"/>
            <a:ext cx="8229600" cy="2727090"/>
          </a:xfrm>
          <a:prstGeom prst="rect">
            <a:avLst/>
          </a:prstGeom>
        </p:spPr>
      </p:pic>
      <p:sp>
        <p:nvSpPr>
          <p:cNvPr id="5" name="Rectangle 4">
            <a:extLst>
              <a:ext uri="{FF2B5EF4-FFF2-40B4-BE49-F238E27FC236}">
                <a16:creationId xmlns:a16="http://schemas.microsoft.com/office/drawing/2014/main" id="{5F49DFFE-1250-DC4E-9F28-543D5199EEBF}"/>
              </a:ext>
            </a:extLst>
          </p:cNvPr>
          <p:cNvSpPr/>
          <p:nvPr/>
        </p:nvSpPr>
        <p:spPr>
          <a:xfrm>
            <a:off x="628650" y="6284662"/>
            <a:ext cx="7886700" cy="307777"/>
          </a:xfrm>
          <a:prstGeom prst="rect">
            <a:avLst/>
          </a:prstGeom>
        </p:spPr>
        <p:txBody>
          <a:bodyPr wrap="square">
            <a:spAutoFit/>
          </a:bodyPr>
          <a:lstStyle/>
          <a:p>
            <a:pPr algn="ctr"/>
            <a:r>
              <a:rPr lang="en-US" sz="1400" dirty="0"/>
              <a:t>(https://</a:t>
            </a:r>
            <a:r>
              <a:rPr lang="en-US" sz="1400" dirty="0" err="1"/>
              <a:t>mccareer.org</a:t>
            </a:r>
            <a:r>
              <a:rPr lang="en-US" sz="1400" dirty="0"/>
              <a:t>/2016/03/20/how-valuable-is-a-military-pension/)</a:t>
            </a:r>
          </a:p>
        </p:txBody>
      </p:sp>
      <p:sp>
        <p:nvSpPr>
          <p:cNvPr id="6" name="Content Placeholder 2">
            <a:extLst>
              <a:ext uri="{FF2B5EF4-FFF2-40B4-BE49-F238E27FC236}">
                <a16:creationId xmlns:a16="http://schemas.microsoft.com/office/drawing/2014/main" id="{3C451C66-2CAC-4D4B-9267-4862A60FF827}"/>
              </a:ext>
            </a:extLst>
          </p:cNvPr>
          <p:cNvSpPr txBox="1">
            <a:spLocks/>
          </p:cNvSpPr>
          <p:nvPr/>
        </p:nvSpPr>
        <p:spPr>
          <a:xfrm>
            <a:off x="457200" y="4509852"/>
            <a:ext cx="8229600" cy="1616311"/>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Numbers above represent how much money you’d need today to equal the pension</a:t>
            </a:r>
          </a:p>
          <a:p>
            <a:pPr lvl="1"/>
            <a:r>
              <a:rPr lang="en-US" dirty="0"/>
              <a:t>20 year O5 - $1.3 million</a:t>
            </a:r>
          </a:p>
          <a:p>
            <a:pPr lvl="1"/>
            <a:r>
              <a:rPr lang="en-US" dirty="0"/>
              <a:t>21 year O6 - $1.6 million</a:t>
            </a:r>
          </a:p>
        </p:txBody>
      </p:sp>
    </p:spTree>
    <p:extLst>
      <p:ext uri="{BB962C8B-B14F-4D97-AF65-F5344CB8AC3E}">
        <p14:creationId xmlns:p14="http://schemas.microsoft.com/office/powerpoint/2010/main" val="30106031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6"/>
          <p:cNvSpPr>
            <a:spLocks noGrp="1"/>
          </p:cNvSpPr>
          <p:nvPr>
            <p:ph type="title"/>
          </p:nvPr>
        </p:nvSpPr>
        <p:spPr/>
        <p:txBody>
          <a:bodyPr>
            <a:normAutofit fontScale="90000"/>
          </a:bodyPr>
          <a:lstStyle/>
          <a:p>
            <a:pPr eaLnBrk="1" hangingPunct="1"/>
            <a:r>
              <a:rPr lang="en-US" altLang="x-none" dirty="0"/>
              <a:t>How Do You Know When You Have Enough?</a:t>
            </a:r>
          </a:p>
        </p:txBody>
      </p:sp>
      <p:pic>
        <p:nvPicPr>
          <p:cNvPr id="46082" name="Content Placeholder 2"/>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457200" y="2624066"/>
            <a:ext cx="4038600" cy="2478231"/>
          </a:xfrm>
        </p:spPr>
      </p:pic>
      <p:sp>
        <p:nvSpPr>
          <p:cNvPr id="2" name="Content Placeholder 1">
            <a:extLst>
              <a:ext uri="{FF2B5EF4-FFF2-40B4-BE49-F238E27FC236}">
                <a16:creationId xmlns:a16="http://schemas.microsoft.com/office/drawing/2014/main" id="{FAECABEC-88B4-FB47-99FB-2F6D63B6D08D}"/>
              </a:ext>
            </a:extLst>
          </p:cNvPr>
          <p:cNvSpPr>
            <a:spLocks noGrp="1"/>
          </p:cNvSpPr>
          <p:nvPr>
            <p:ph sz="half" idx="2"/>
          </p:nvPr>
        </p:nvSpPr>
        <p:spPr/>
        <p:txBody>
          <a:bodyPr/>
          <a:lstStyle/>
          <a:p>
            <a:r>
              <a:rPr lang="en-US" dirty="0"/>
              <a:t>The 4% rule</a:t>
            </a:r>
          </a:p>
          <a:p>
            <a:r>
              <a:rPr lang="en-US" dirty="0"/>
              <a:t>Example:</a:t>
            </a:r>
          </a:p>
          <a:p>
            <a:pPr lvl="1"/>
            <a:r>
              <a:rPr lang="en-US" dirty="0"/>
              <a:t>Want $120k/year during retirement</a:t>
            </a:r>
          </a:p>
          <a:p>
            <a:pPr lvl="1"/>
            <a:r>
              <a:rPr lang="en-US" dirty="0"/>
              <a:t>$60K/year pension</a:t>
            </a:r>
          </a:p>
          <a:p>
            <a:pPr lvl="1"/>
            <a:r>
              <a:rPr lang="en-US" dirty="0"/>
              <a:t>Means I need $60K in additional income</a:t>
            </a:r>
          </a:p>
          <a:p>
            <a:pPr lvl="1"/>
            <a:r>
              <a:rPr lang="en-US" dirty="0"/>
              <a:t>$60K/0.04 = $1.5 million</a:t>
            </a:r>
          </a:p>
        </p:txBody>
      </p:sp>
    </p:spTree>
    <p:extLst>
      <p:ext uri="{BB962C8B-B14F-4D97-AF65-F5344CB8AC3E}">
        <p14:creationId xmlns:p14="http://schemas.microsoft.com/office/powerpoint/2010/main" val="2409587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normAutofit fontScale="90000"/>
          </a:bodyPr>
          <a:lstStyle/>
          <a:p>
            <a:pPr eaLnBrk="1" hangingPunct="1"/>
            <a:r>
              <a:rPr lang="en-US" altLang="x-none"/>
              <a:t>Step 6 - Invest </a:t>
            </a:r>
            <a:r>
              <a:rPr lang="en-US" altLang="x-none" dirty="0"/>
              <a:t>in Stock &amp; Bond </a:t>
            </a:r>
            <a:r>
              <a:rPr lang="en-US" altLang="x-none"/>
              <a:t>Index Funds or ETFs</a:t>
            </a:r>
            <a:endParaRPr lang="en-US" altLang="x-none" dirty="0"/>
          </a:p>
        </p:txBody>
      </p:sp>
      <p:sp>
        <p:nvSpPr>
          <p:cNvPr id="3" name="Content Placeholder 2"/>
          <p:cNvSpPr>
            <a:spLocks noGrp="1"/>
          </p:cNvSpPr>
          <p:nvPr>
            <p:ph sz="half" idx="1"/>
          </p:nvPr>
        </p:nvSpPr>
        <p:spPr/>
        <p:txBody>
          <a:bodyPr>
            <a:noAutofit/>
          </a:bodyPr>
          <a:lstStyle/>
          <a:p>
            <a:pPr>
              <a:defRPr/>
            </a:pPr>
            <a:r>
              <a:rPr lang="en-US" dirty="0"/>
              <a:t>Must invest in stocks and bonds to beat inflation</a:t>
            </a:r>
          </a:p>
          <a:p>
            <a:pPr>
              <a:defRPr/>
            </a:pPr>
            <a:r>
              <a:rPr lang="en-US" dirty="0"/>
              <a:t>Mutual funds or exchange traded funds (ETFs)</a:t>
            </a:r>
          </a:p>
          <a:p>
            <a:pPr lvl="1">
              <a:defRPr/>
            </a:pPr>
            <a:r>
              <a:rPr lang="en-US" dirty="0"/>
              <a:t>Not individual stocks/bonds</a:t>
            </a:r>
          </a:p>
          <a:p>
            <a:pPr>
              <a:defRPr/>
            </a:pPr>
            <a:r>
              <a:rPr lang="en-US" dirty="0"/>
              <a:t>Index funds beat actively managed funds</a:t>
            </a:r>
          </a:p>
        </p:txBody>
      </p:sp>
      <p:pic>
        <p:nvPicPr>
          <p:cNvPr id="27651"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4648200" y="2348706"/>
            <a:ext cx="4038600" cy="3028950"/>
          </a:xfrm>
        </p:spPr>
      </p:pic>
    </p:spTree>
    <p:extLst>
      <p:ext uri="{BB962C8B-B14F-4D97-AF65-F5344CB8AC3E}">
        <p14:creationId xmlns:p14="http://schemas.microsoft.com/office/powerpoint/2010/main" val="26850927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19202B0-349A-7548-ADDB-304AC63C34A4}"/>
              </a:ext>
            </a:extLst>
          </p:cNvPr>
          <p:cNvSpPr>
            <a:spLocks noGrp="1"/>
          </p:cNvSpPr>
          <p:nvPr>
            <p:ph type="title"/>
          </p:nvPr>
        </p:nvSpPr>
        <p:spPr/>
        <p:txBody>
          <a:bodyPr/>
          <a:lstStyle/>
          <a:p>
            <a:r>
              <a:rPr lang="en-US" dirty="0"/>
              <a:t>Index Funds vs Active Management</a:t>
            </a:r>
          </a:p>
        </p:txBody>
      </p:sp>
      <p:sp>
        <p:nvSpPr>
          <p:cNvPr id="6" name="Text Placeholder 5">
            <a:extLst>
              <a:ext uri="{FF2B5EF4-FFF2-40B4-BE49-F238E27FC236}">
                <a16:creationId xmlns:a16="http://schemas.microsoft.com/office/drawing/2014/main" id="{D18AF271-5D05-F946-9C1D-30231843D0F6}"/>
              </a:ext>
            </a:extLst>
          </p:cNvPr>
          <p:cNvSpPr>
            <a:spLocks noGrp="1"/>
          </p:cNvSpPr>
          <p:nvPr>
            <p:ph type="body" idx="1"/>
          </p:nvPr>
        </p:nvSpPr>
        <p:spPr/>
        <p:txBody>
          <a:bodyPr/>
          <a:lstStyle/>
          <a:p>
            <a:r>
              <a:rPr lang="en-US" dirty="0"/>
              <a:t>Index Funds</a:t>
            </a:r>
          </a:p>
        </p:txBody>
      </p:sp>
      <p:sp>
        <p:nvSpPr>
          <p:cNvPr id="7" name="Content Placeholder 6">
            <a:extLst>
              <a:ext uri="{FF2B5EF4-FFF2-40B4-BE49-F238E27FC236}">
                <a16:creationId xmlns:a16="http://schemas.microsoft.com/office/drawing/2014/main" id="{7961E1C7-90C5-2245-8345-B1FB3099A1C3}"/>
              </a:ext>
            </a:extLst>
          </p:cNvPr>
          <p:cNvSpPr>
            <a:spLocks noGrp="1"/>
          </p:cNvSpPr>
          <p:nvPr>
            <p:ph sz="half" idx="2"/>
          </p:nvPr>
        </p:nvSpPr>
        <p:spPr/>
        <p:txBody>
          <a:bodyPr>
            <a:normAutofit fontScale="92500"/>
          </a:bodyPr>
          <a:lstStyle/>
          <a:p>
            <a:r>
              <a:rPr lang="en-US" dirty="0"/>
              <a:t>Buy and hold a bunch of stocks or bonds in an index</a:t>
            </a:r>
          </a:p>
          <a:p>
            <a:r>
              <a:rPr lang="en-US" dirty="0"/>
              <a:t>Common types of index funds include (TSP equivalents):</a:t>
            </a:r>
          </a:p>
          <a:p>
            <a:pPr lvl="1"/>
            <a:r>
              <a:rPr lang="en-US" dirty="0"/>
              <a:t>S&amp;P 500 Stocks (C Fund)</a:t>
            </a:r>
          </a:p>
          <a:p>
            <a:pPr lvl="1"/>
            <a:r>
              <a:rPr lang="en-US" dirty="0"/>
              <a:t>Total US Stock Market (C + S Fund 3:1 ratio)</a:t>
            </a:r>
          </a:p>
          <a:p>
            <a:pPr lvl="1"/>
            <a:r>
              <a:rPr lang="en-US" dirty="0"/>
              <a:t>Total International Stock Market (no TSP equivalent yet)</a:t>
            </a:r>
          </a:p>
          <a:p>
            <a:pPr lvl="1"/>
            <a:r>
              <a:rPr lang="en-US" dirty="0"/>
              <a:t>Total US Bond Market (F Fund)</a:t>
            </a:r>
          </a:p>
          <a:p>
            <a:pPr lvl="1"/>
            <a:r>
              <a:rPr lang="en-US" dirty="0"/>
              <a:t>Etc.</a:t>
            </a:r>
          </a:p>
        </p:txBody>
      </p:sp>
      <p:sp>
        <p:nvSpPr>
          <p:cNvPr id="8" name="Text Placeholder 7">
            <a:extLst>
              <a:ext uri="{FF2B5EF4-FFF2-40B4-BE49-F238E27FC236}">
                <a16:creationId xmlns:a16="http://schemas.microsoft.com/office/drawing/2014/main" id="{692108C7-B139-654E-97CE-AC8E898A2ACA}"/>
              </a:ext>
            </a:extLst>
          </p:cNvPr>
          <p:cNvSpPr>
            <a:spLocks noGrp="1"/>
          </p:cNvSpPr>
          <p:nvPr>
            <p:ph type="body" sz="quarter" idx="3"/>
          </p:nvPr>
        </p:nvSpPr>
        <p:spPr/>
        <p:txBody>
          <a:bodyPr/>
          <a:lstStyle/>
          <a:p>
            <a:r>
              <a:rPr lang="en-US" dirty="0"/>
              <a:t>Active Management</a:t>
            </a:r>
          </a:p>
        </p:txBody>
      </p:sp>
      <p:sp>
        <p:nvSpPr>
          <p:cNvPr id="9" name="Content Placeholder 8">
            <a:extLst>
              <a:ext uri="{FF2B5EF4-FFF2-40B4-BE49-F238E27FC236}">
                <a16:creationId xmlns:a16="http://schemas.microsoft.com/office/drawing/2014/main" id="{B5BF9FD4-5485-9540-9512-E420D9E01E34}"/>
              </a:ext>
            </a:extLst>
          </p:cNvPr>
          <p:cNvSpPr>
            <a:spLocks noGrp="1"/>
          </p:cNvSpPr>
          <p:nvPr>
            <p:ph sz="quarter" idx="4"/>
          </p:nvPr>
        </p:nvSpPr>
        <p:spPr/>
        <p:txBody>
          <a:bodyPr>
            <a:normAutofit fontScale="92500"/>
          </a:bodyPr>
          <a:lstStyle/>
          <a:p>
            <a:r>
              <a:rPr lang="en-US" dirty="0"/>
              <a:t>Fund managers try to beat their comparative index</a:t>
            </a:r>
          </a:p>
          <a:p>
            <a:r>
              <a:rPr lang="en-US" dirty="0"/>
              <a:t>Buy and sell in order to do so</a:t>
            </a:r>
          </a:p>
          <a:p>
            <a:r>
              <a:rPr lang="en-US" dirty="0"/>
              <a:t>This generates fees and taxes for investors in the fund, which increases fund expenses</a:t>
            </a:r>
          </a:p>
        </p:txBody>
      </p:sp>
    </p:spTree>
    <p:extLst>
      <p:ext uri="{BB962C8B-B14F-4D97-AF65-F5344CB8AC3E}">
        <p14:creationId xmlns:p14="http://schemas.microsoft.com/office/powerpoint/2010/main" val="27387370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pPr eaLnBrk="1" hangingPunct="1"/>
            <a:r>
              <a:rPr lang="en-US" altLang="x-none"/>
              <a:t>You Can’t Control the Market</a:t>
            </a:r>
          </a:p>
        </p:txBody>
      </p:sp>
      <p:pic>
        <p:nvPicPr>
          <p:cNvPr id="2867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1587500" y="1691481"/>
            <a:ext cx="5969000" cy="4343400"/>
          </a:xfrm>
        </p:spPr>
      </p:pic>
    </p:spTree>
    <p:extLst>
      <p:ext uri="{BB962C8B-B14F-4D97-AF65-F5344CB8AC3E}">
        <p14:creationId xmlns:p14="http://schemas.microsoft.com/office/powerpoint/2010/main" val="14436925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3"/>
          <p:cNvSpPr>
            <a:spLocks noGrp="1"/>
          </p:cNvSpPr>
          <p:nvPr>
            <p:ph type="title"/>
          </p:nvPr>
        </p:nvSpPr>
        <p:spPr/>
        <p:txBody>
          <a:bodyPr/>
          <a:lstStyle/>
          <a:p>
            <a:pPr eaLnBrk="1" hangingPunct="1"/>
            <a:r>
              <a:rPr lang="en-US" altLang="x-none"/>
              <a:t>What You Can Control</a:t>
            </a:r>
          </a:p>
        </p:txBody>
      </p:sp>
      <p:pic>
        <p:nvPicPr>
          <p:cNvPr id="29698" name="Content Placeholder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609600" y="2628985"/>
            <a:ext cx="3486430" cy="2468392"/>
          </a:xfrm>
        </p:spPr>
      </p:pic>
      <p:pic>
        <p:nvPicPr>
          <p:cNvPr id="29699" name="Content Placeholder 9"/>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4648200" y="2628985"/>
            <a:ext cx="4038600" cy="2468392"/>
          </a:xfrm>
        </p:spPr>
      </p:pic>
    </p:spTree>
    <p:extLst>
      <p:ext uri="{BB962C8B-B14F-4D97-AF65-F5344CB8AC3E}">
        <p14:creationId xmlns:p14="http://schemas.microsoft.com/office/powerpoint/2010/main" val="14502358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3"/>
          <p:cNvSpPr>
            <a:spLocks noGrp="1"/>
          </p:cNvSpPr>
          <p:nvPr>
            <p:ph type="title"/>
          </p:nvPr>
        </p:nvSpPr>
        <p:spPr/>
        <p:txBody>
          <a:bodyPr/>
          <a:lstStyle/>
          <a:p>
            <a:pPr eaLnBrk="1" hangingPunct="1"/>
            <a:r>
              <a:rPr lang="en-US" altLang="x-none"/>
              <a:t>Hypothetical Situation</a:t>
            </a:r>
          </a:p>
        </p:txBody>
      </p:sp>
      <p:sp>
        <p:nvSpPr>
          <p:cNvPr id="5" name="Content Placeholder 4"/>
          <p:cNvSpPr>
            <a:spLocks noGrp="1"/>
          </p:cNvSpPr>
          <p:nvPr>
            <p:ph idx="1"/>
          </p:nvPr>
        </p:nvSpPr>
        <p:spPr/>
        <p:txBody>
          <a:bodyPr>
            <a:noAutofit/>
          </a:bodyPr>
          <a:lstStyle/>
          <a:p>
            <a:pPr>
              <a:defRPr/>
            </a:pPr>
            <a:r>
              <a:rPr lang="en-US" dirty="0"/>
              <a:t>$10,000 invested for 50 years in the S&amp;P 500 (9.5% return)</a:t>
            </a:r>
          </a:p>
          <a:p>
            <a:pPr>
              <a:defRPr/>
            </a:pPr>
            <a:r>
              <a:rPr lang="en-US" dirty="0"/>
              <a:t>TSP C Fund - expense ratio 0.032%</a:t>
            </a:r>
          </a:p>
          <a:p>
            <a:pPr>
              <a:defRPr/>
            </a:pPr>
            <a:r>
              <a:rPr lang="en-US" dirty="0"/>
              <a:t>State Farm S&amp;P 500 Index B (SNPBX) – 1.36%</a:t>
            </a:r>
          </a:p>
          <a:p>
            <a:pPr>
              <a:defRPr/>
            </a:pPr>
            <a:r>
              <a:rPr lang="en-US" dirty="0"/>
              <a:t>1.33% difference in expenses</a:t>
            </a:r>
          </a:p>
          <a:p>
            <a:pPr>
              <a:defRPr/>
            </a:pPr>
            <a:r>
              <a:rPr lang="en-US" dirty="0"/>
              <a:t>State Farm - $500,000</a:t>
            </a:r>
          </a:p>
          <a:p>
            <a:pPr>
              <a:defRPr/>
            </a:pPr>
            <a:r>
              <a:rPr lang="en-US" dirty="0"/>
              <a:t>TSP C Fund - $921,000</a:t>
            </a:r>
          </a:p>
          <a:p>
            <a:pPr>
              <a:defRPr/>
            </a:pPr>
            <a:r>
              <a:rPr lang="en-US" b="1" u="sng" dirty="0"/>
              <a:t>A 1.33% difference cost you $421,000!</a:t>
            </a:r>
          </a:p>
          <a:p>
            <a:pPr>
              <a:defRPr/>
            </a:pPr>
            <a:endParaRPr lang="en-US" dirty="0"/>
          </a:p>
          <a:p>
            <a:pPr>
              <a:defRPr/>
            </a:pPr>
            <a:endParaRPr lang="en-US" dirty="0"/>
          </a:p>
          <a:p>
            <a:pPr>
              <a:defRPr/>
            </a:pPr>
            <a:endParaRPr lang="en-US" dirty="0"/>
          </a:p>
          <a:p>
            <a:pPr>
              <a:defRPr/>
            </a:pPr>
            <a:r>
              <a:rPr lang="en-US" dirty="0"/>
              <a:t>That 1.33% difference in the expense ratios cost you $421,000!</a:t>
            </a:r>
          </a:p>
          <a:p>
            <a:pPr>
              <a:defRPr/>
            </a:pPr>
            <a:endParaRPr lang="en-US" dirty="0"/>
          </a:p>
        </p:txBody>
      </p:sp>
    </p:spTree>
    <p:extLst>
      <p:ext uri="{BB962C8B-B14F-4D97-AF65-F5344CB8AC3E}">
        <p14:creationId xmlns:p14="http://schemas.microsoft.com/office/powerpoint/2010/main" val="40335533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4"/>
          <p:cNvSpPr>
            <a:spLocks noGrp="1"/>
          </p:cNvSpPr>
          <p:nvPr>
            <p:ph type="title"/>
          </p:nvPr>
        </p:nvSpPr>
        <p:spPr/>
        <p:txBody>
          <a:bodyPr/>
          <a:lstStyle/>
          <a:p>
            <a:pPr eaLnBrk="1" hangingPunct="1"/>
            <a:r>
              <a:rPr lang="en-US" altLang="x-none"/>
              <a:t>Make Sure Your Costs are Low</a:t>
            </a:r>
          </a:p>
        </p:txBody>
      </p:sp>
      <p:pic>
        <p:nvPicPr>
          <p:cNvPr id="6" name="Content Placeholder 2">
            <a:extLst>
              <a:ext uri="{FF2B5EF4-FFF2-40B4-BE49-F238E27FC236}">
                <a16:creationId xmlns:a16="http://schemas.microsoft.com/office/drawing/2014/main" id="{B1E27592-A9EC-354F-8A13-526D0570F937}"/>
              </a:ext>
            </a:extLst>
          </p:cNvPr>
          <p:cNvPicPr>
            <a:picLocks noGrp="1" noChangeAspect="1"/>
          </p:cNvPicPr>
          <p:nvPr>
            <p:ph sz="half" idx="2"/>
          </p:nvPr>
        </p:nvPicPr>
        <p:blipFill>
          <a:blip r:embed="rId2"/>
          <a:stretch>
            <a:fillRect/>
          </a:stretch>
        </p:blipFill>
        <p:spPr>
          <a:xfrm>
            <a:off x="5791200" y="2758280"/>
            <a:ext cx="2235200" cy="2209800"/>
          </a:xfrm>
          <a:prstGeom prst="rect">
            <a:avLst/>
          </a:prstGeom>
        </p:spPr>
      </p:pic>
      <p:pic>
        <p:nvPicPr>
          <p:cNvPr id="8" name="Content Placeholder 6">
            <a:extLst>
              <a:ext uri="{FF2B5EF4-FFF2-40B4-BE49-F238E27FC236}">
                <a16:creationId xmlns:a16="http://schemas.microsoft.com/office/drawing/2014/main" id="{A0F513CD-1111-D144-AA0E-C23CBDCFE64C}"/>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762000" y="2881383"/>
            <a:ext cx="4038600" cy="1963595"/>
          </a:xfrm>
        </p:spPr>
      </p:pic>
    </p:spTree>
    <p:extLst>
      <p:ext uri="{BB962C8B-B14F-4D97-AF65-F5344CB8AC3E}">
        <p14:creationId xmlns:p14="http://schemas.microsoft.com/office/powerpoint/2010/main" val="1824348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pPr eaLnBrk="1" hangingPunct="1"/>
            <a:r>
              <a:rPr lang="en-US" altLang="x-none" dirty="0"/>
              <a:t>Asset Allocation - Stocks vs Bonds</a:t>
            </a:r>
          </a:p>
        </p:txBody>
      </p:sp>
      <p:pic>
        <p:nvPicPr>
          <p:cNvPr id="37890"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1119994" y="1600200"/>
            <a:ext cx="6904011" cy="4525963"/>
          </a:xfrm>
        </p:spPr>
      </p:pic>
    </p:spTree>
    <p:extLst>
      <p:ext uri="{BB962C8B-B14F-4D97-AF65-F5344CB8AC3E}">
        <p14:creationId xmlns:p14="http://schemas.microsoft.com/office/powerpoint/2010/main" val="38302253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normAutofit fontScale="90000"/>
          </a:bodyPr>
          <a:lstStyle/>
          <a:p>
            <a:pPr eaLnBrk="1" hangingPunct="1"/>
            <a:r>
              <a:rPr lang="en-US" altLang="x-none"/>
              <a:t>Historical Asset Allocation (1926-2013)</a:t>
            </a:r>
          </a:p>
        </p:txBody>
      </p:sp>
      <p:pic>
        <p:nvPicPr>
          <p:cNvPr id="3891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457200" y="2493408"/>
            <a:ext cx="8229600" cy="2739547"/>
          </a:xfrm>
        </p:spPr>
      </p:pic>
      <p:sp>
        <p:nvSpPr>
          <p:cNvPr id="38915" name="TextBox 4"/>
          <p:cNvSpPr txBox="1">
            <a:spLocks noChangeArrowheads="1"/>
          </p:cNvSpPr>
          <p:nvPr/>
        </p:nvSpPr>
        <p:spPr bwMode="auto">
          <a:xfrm>
            <a:off x="3043238" y="4807744"/>
            <a:ext cx="2474119"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000">
                <a:solidFill>
                  <a:schemeClr val="tx1"/>
                </a:solidFill>
                <a:latin typeface="Trebuchet MS" charset="0"/>
              </a:defRPr>
            </a:lvl1pPr>
            <a:lvl2pPr marL="742950" indent="-285750">
              <a:lnSpc>
                <a:spcPct val="90000"/>
              </a:lnSpc>
              <a:spcBef>
                <a:spcPts val="500"/>
              </a:spcBef>
              <a:buFont typeface="Arial" charset="0"/>
              <a:buChar char="•"/>
              <a:defRPr>
                <a:solidFill>
                  <a:schemeClr val="tx1"/>
                </a:solidFill>
                <a:latin typeface="Trebuchet MS" charset="0"/>
              </a:defRPr>
            </a:lvl2pPr>
            <a:lvl3pPr marL="1143000" indent="-228600">
              <a:lnSpc>
                <a:spcPct val="90000"/>
              </a:lnSpc>
              <a:spcBef>
                <a:spcPts val="500"/>
              </a:spcBef>
              <a:buFont typeface="Arial" charset="0"/>
              <a:buChar char="•"/>
              <a:defRPr sz="1600">
                <a:solidFill>
                  <a:schemeClr val="tx1"/>
                </a:solidFill>
                <a:latin typeface="Trebuchet MS" charset="0"/>
              </a:defRPr>
            </a:lvl3pPr>
            <a:lvl4pPr marL="1600200" indent="-228600">
              <a:lnSpc>
                <a:spcPct val="90000"/>
              </a:lnSpc>
              <a:spcBef>
                <a:spcPts val="500"/>
              </a:spcBef>
              <a:buFont typeface="Arial" charset="0"/>
              <a:buChar char="•"/>
              <a:defRPr sz="1400">
                <a:solidFill>
                  <a:schemeClr val="tx1"/>
                </a:solidFill>
                <a:latin typeface="Trebuchet MS" charset="0"/>
              </a:defRPr>
            </a:lvl4pPr>
            <a:lvl5pPr marL="2057400" indent="-228600">
              <a:lnSpc>
                <a:spcPct val="90000"/>
              </a:lnSpc>
              <a:spcBef>
                <a:spcPts val="500"/>
              </a:spcBef>
              <a:buFont typeface="Arial" charset="0"/>
              <a:buChar char="•"/>
              <a:defRPr sz="1400">
                <a:solidFill>
                  <a:schemeClr val="tx1"/>
                </a:solidFill>
                <a:latin typeface="Trebuchet MS" charset="0"/>
              </a:defRPr>
            </a:lvl5pPr>
            <a:lvl6pPr marL="2514600" indent="-228600" eaLnBrk="0" fontAlgn="base" hangingPunct="0">
              <a:lnSpc>
                <a:spcPct val="90000"/>
              </a:lnSpc>
              <a:spcBef>
                <a:spcPts val="500"/>
              </a:spcBef>
              <a:spcAft>
                <a:spcPct val="0"/>
              </a:spcAft>
              <a:buFont typeface="Arial" charset="0"/>
              <a:buChar char="•"/>
              <a:defRPr sz="1400">
                <a:solidFill>
                  <a:schemeClr val="tx1"/>
                </a:solidFill>
                <a:latin typeface="Trebuchet MS" charset="0"/>
              </a:defRPr>
            </a:lvl6pPr>
            <a:lvl7pPr marL="2971800" indent="-228600" eaLnBrk="0" fontAlgn="base" hangingPunct="0">
              <a:lnSpc>
                <a:spcPct val="90000"/>
              </a:lnSpc>
              <a:spcBef>
                <a:spcPts val="500"/>
              </a:spcBef>
              <a:spcAft>
                <a:spcPct val="0"/>
              </a:spcAft>
              <a:buFont typeface="Arial" charset="0"/>
              <a:buChar char="•"/>
              <a:defRPr sz="1400">
                <a:solidFill>
                  <a:schemeClr val="tx1"/>
                </a:solidFill>
                <a:latin typeface="Trebuchet MS" charset="0"/>
              </a:defRPr>
            </a:lvl7pPr>
            <a:lvl8pPr marL="3429000" indent="-228600" eaLnBrk="0" fontAlgn="base" hangingPunct="0">
              <a:lnSpc>
                <a:spcPct val="90000"/>
              </a:lnSpc>
              <a:spcBef>
                <a:spcPts val="500"/>
              </a:spcBef>
              <a:spcAft>
                <a:spcPct val="0"/>
              </a:spcAft>
              <a:buFont typeface="Arial" charset="0"/>
              <a:buChar char="•"/>
              <a:defRPr sz="1400">
                <a:solidFill>
                  <a:schemeClr val="tx1"/>
                </a:solidFill>
                <a:latin typeface="Trebuchet MS" charset="0"/>
              </a:defRPr>
            </a:lvl8pPr>
            <a:lvl9pPr marL="3886200" indent="-228600" eaLnBrk="0" fontAlgn="base" hangingPunct="0">
              <a:lnSpc>
                <a:spcPct val="90000"/>
              </a:lnSpc>
              <a:spcBef>
                <a:spcPts val="500"/>
              </a:spcBef>
              <a:spcAft>
                <a:spcPct val="0"/>
              </a:spcAft>
              <a:buFont typeface="Arial" charset="0"/>
              <a:buChar char="•"/>
              <a:defRPr sz="1400">
                <a:solidFill>
                  <a:schemeClr val="tx1"/>
                </a:solidFill>
                <a:latin typeface="Trebuchet MS" charset="0"/>
              </a:defRPr>
            </a:lvl9pPr>
          </a:lstStyle>
          <a:p>
            <a:pPr algn="ctr" eaLnBrk="1" hangingPunct="1">
              <a:lnSpc>
                <a:spcPct val="100000"/>
              </a:lnSpc>
              <a:spcBef>
                <a:spcPct val="0"/>
              </a:spcBef>
              <a:buFontTx/>
              <a:buNone/>
            </a:pPr>
            <a:r>
              <a:rPr lang="en-US" altLang="x-none" sz="1350"/>
              <a:t>(Source: Vanguard.com)</a:t>
            </a:r>
          </a:p>
        </p:txBody>
      </p:sp>
    </p:spTree>
    <p:extLst>
      <p:ext uri="{BB962C8B-B14F-4D97-AF65-F5344CB8AC3E}">
        <p14:creationId xmlns:p14="http://schemas.microsoft.com/office/powerpoint/2010/main" val="34126567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4"/>
          <p:cNvSpPr>
            <a:spLocks noGrp="1"/>
          </p:cNvSpPr>
          <p:nvPr>
            <p:ph type="title"/>
          </p:nvPr>
        </p:nvSpPr>
        <p:spPr>
          <a:xfrm>
            <a:off x="457200" y="274638"/>
            <a:ext cx="6324600" cy="1143000"/>
          </a:xfrm>
        </p:spPr>
        <p:txBody>
          <a:bodyPr/>
          <a:lstStyle/>
          <a:p>
            <a:pPr algn="l" eaLnBrk="1" hangingPunct="1"/>
            <a:r>
              <a:rPr lang="en-US" altLang="x-none" dirty="0"/>
              <a:t>Suggested Asset Allocation</a:t>
            </a:r>
          </a:p>
        </p:txBody>
      </p:sp>
      <p:sp>
        <p:nvSpPr>
          <p:cNvPr id="6" name="Text Placeholder 5"/>
          <p:cNvSpPr>
            <a:spLocks noGrp="1"/>
          </p:cNvSpPr>
          <p:nvPr>
            <p:ph type="body" idx="1"/>
          </p:nvPr>
        </p:nvSpPr>
        <p:spPr/>
        <p:txBody>
          <a:bodyPr>
            <a:normAutofit/>
          </a:bodyPr>
          <a:lstStyle/>
          <a:p>
            <a:pPr algn="ctr">
              <a:defRPr/>
            </a:pPr>
            <a:r>
              <a:rPr lang="en-US" dirty="0"/>
              <a:t>Conservative</a:t>
            </a:r>
          </a:p>
        </p:txBody>
      </p:sp>
      <p:pic>
        <p:nvPicPr>
          <p:cNvPr id="41987" name="Content Placeholder 9"/>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457200" y="2292350"/>
            <a:ext cx="4040188" cy="1354866"/>
          </a:xfrm>
        </p:spPr>
      </p:pic>
      <p:sp>
        <p:nvSpPr>
          <p:cNvPr id="8" name="Text Placeholder 7"/>
          <p:cNvSpPr>
            <a:spLocks noGrp="1"/>
          </p:cNvSpPr>
          <p:nvPr>
            <p:ph type="body" sz="quarter" idx="3"/>
          </p:nvPr>
        </p:nvSpPr>
        <p:spPr/>
        <p:txBody>
          <a:bodyPr>
            <a:normAutofit/>
          </a:bodyPr>
          <a:lstStyle/>
          <a:p>
            <a:pPr algn="ctr">
              <a:defRPr/>
            </a:pPr>
            <a:r>
              <a:rPr lang="en-US" dirty="0"/>
              <a:t>Aggressive</a:t>
            </a:r>
          </a:p>
        </p:txBody>
      </p:sp>
      <p:pic>
        <p:nvPicPr>
          <p:cNvPr id="41989" name="Content Placeholder 10"/>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bwMode="auto">
          <a:xfrm>
            <a:off x="4665078" y="2300371"/>
            <a:ext cx="4041775" cy="1355398"/>
          </a:xfrm>
        </p:spPr>
      </p:pic>
      <p:pic>
        <p:nvPicPr>
          <p:cNvPr id="2" name="Picture 1">
            <a:extLst>
              <a:ext uri="{FF2B5EF4-FFF2-40B4-BE49-F238E27FC236}">
                <a16:creationId xmlns:a16="http://schemas.microsoft.com/office/drawing/2014/main" id="{47C5FF74-9EFF-6C48-8CDE-47470AAD19D7}"/>
              </a:ext>
            </a:extLst>
          </p:cNvPr>
          <p:cNvPicPr>
            <a:picLocks noChangeAspect="1"/>
          </p:cNvPicPr>
          <p:nvPr/>
        </p:nvPicPr>
        <p:blipFill>
          <a:blip r:embed="rId4"/>
          <a:stretch>
            <a:fillRect/>
          </a:stretch>
        </p:blipFill>
        <p:spPr>
          <a:xfrm>
            <a:off x="7825563" y="0"/>
            <a:ext cx="1318437" cy="1828800"/>
          </a:xfrm>
          <a:prstGeom prst="rect">
            <a:avLst/>
          </a:prstGeom>
        </p:spPr>
      </p:pic>
      <p:sp>
        <p:nvSpPr>
          <p:cNvPr id="3" name="Rectangle 2">
            <a:extLst>
              <a:ext uri="{FF2B5EF4-FFF2-40B4-BE49-F238E27FC236}">
                <a16:creationId xmlns:a16="http://schemas.microsoft.com/office/drawing/2014/main" id="{9C8FE1AC-943D-CB4A-BC80-A01B54848399}"/>
              </a:ext>
            </a:extLst>
          </p:cNvPr>
          <p:cNvSpPr/>
          <p:nvPr/>
        </p:nvSpPr>
        <p:spPr>
          <a:xfrm>
            <a:off x="469232" y="4163435"/>
            <a:ext cx="8237621" cy="1938992"/>
          </a:xfrm>
          <a:prstGeom prst="rect">
            <a:avLst/>
          </a:prstGeom>
        </p:spPr>
        <p:txBody>
          <a:bodyPr wrap="square">
            <a:spAutoFit/>
          </a:bodyPr>
          <a:lstStyle/>
          <a:p>
            <a:pPr marL="285750" indent="-285750">
              <a:buFont typeface="Arial" panose="020B0604020202020204" pitchFamily="34" charset="0"/>
              <a:buChar char="•"/>
            </a:pPr>
            <a:r>
              <a:rPr lang="en-US" sz="2400" dirty="0"/>
              <a:t>For a more personal approach, take the Vanguard investor questionnaire:</a:t>
            </a:r>
          </a:p>
          <a:p>
            <a:pPr marL="742950" lvl="1" indent="-285750">
              <a:buFont typeface="Arial" panose="020B0604020202020204" pitchFamily="34" charset="0"/>
              <a:buChar char="•"/>
            </a:pPr>
            <a:r>
              <a:rPr lang="en-US" sz="2000" dirty="0"/>
              <a:t>https://personal.vanguard.com/us/FundsInvQuestionnaire</a:t>
            </a:r>
          </a:p>
          <a:p>
            <a:pPr marL="285750" indent="-285750">
              <a:buFont typeface="Arial" panose="020B0604020202020204" pitchFamily="34" charset="0"/>
              <a:buChar char="•"/>
            </a:pPr>
            <a:r>
              <a:rPr lang="en-US" sz="2400" dirty="0"/>
              <a:t>If you don’t want to worry about this at all, use target date funds like the TSP Lifecycle Funds</a:t>
            </a:r>
          </a:p>
        </p:txBody>
      </p:sp>
    </p:spTree>
    <p:extLst>
      <p:ext uri="{BB962C8B-B14F-4D97-AF65-F5344CB8AC3E}">
        <p14:creationId xmlns:p14="http://schemas.microsoft.com/office/powerpoint/2010/main" val="4646942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3"/>
          <p:cNvSpPr>
            <a:spLocks noGrp="1"/>
          </p:cNvSpPr>
          <p:nvPr>
            <p:ph type="title"/>
          </p:nvPr>
        </p:nvSpPr>
        <p:spPr/>
        <p:txBody>
          <a:bodyPr>
            <a:normAutofit fontScale="90000"/>
          </a:bodyPr>
          <a:lstStyle/>
          <a:p>
            <a:pPr eaLnBrk="1" hangingPunct="1"/>
            <a:r>
              <a:rPr lang="en-US" altLang="x-none" dirty="0"/>
              <a:t>Prepare for the Next Market Downturn</a:t>
            </a:r>
          </a:p>
        </p:txBody>
      </p:sp>
      <p:sp>
        <p:nvSpPr>
          <p:cNvPr id="5" name="Content Placeholder 4"/>
          <p:cNvSpPr>
            <a:spLocks noGrp="1"/>
          </p:cNvSpPr>
          <p:nvPr>
            <p:ph sz="half" idx="1"/>
          </p:nvPr>
        </p:nvSpPr>
        <p:spPr/>
        <p:txBody>
          <a:bodyPr>
            <a:normAutofit/>
          </a:bodyPr>
          <a:lstStyle/>
          <a:p>
            <a:pPr>
              <a:defRPr/>
            </a:pPr>
            <a:r>
              <a:rPr lang="en-US" dirty="0"/>
              <a:t>Do not stop investing when the market is down</a:t>
            </a:r>
          </a:p>
          <a:p>
            <a:pPr>
              <a:defRPr/>
            </a:pPr>
            <a:r>
              <a:rPr lang="en-US" dirty="0"/>
              <a:t>Best time to buy is when stocks are cheap</a:t>
            </a:r>
          </a:p>
          <a:p>
            <a:pPr>
              <a:defRPr/>
            </a:pPr>
            <a:r>
              <a:rPr lang="en-US" b="1" u="sng" dirty="0"/>
              <a:t>You need an asset allocation you can stick to when the market tanks!</a:t>
            </a:r>
          </a:p>
        </p:txBody>
      </p:sp>
      <p:pic>
        <p:nvPicPr>
          <p:cNvPr id="45059" name="Content Placeholder 2"/>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4648200" y="1600200"/>
            <a:ext cx="4038600" cy="2690021"/>
          </a:xfrm>
        </p:spPr>
      </p:pic>
    </p:spTree>
    <p:extLst>
      <p:ext uri="{BB962C8B-B14F-4D97-AF65-F5344CB8AC3E}">
        <p14:creationId xmlns:p14="http://schemas.microsoft.com/office/powerpoint/2010/main" val="20845212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E6531-B22A-584B-9181-1B6196EAE67C}"/>
              </a:ext>
            </a:extLst>
          </p:cNvPr>
          <p:cNvSpPr>
            <a:spLocks noGrp="1"/>
          </p:cNvSpPr>
          <p:nvPr>
            <p:ph type="title"/>
          </p:nvPr>
        </p:nvSpPr>
        <p:spPr/>
        <p:txBody>
          <a:bodyPr/>
          <a:lstStyle/>
          <a:p>
            <a:r>
              <a:rPr lang="en-US" dirty="0"/>
              <a:t>Mistakes and Changes</a:t>
            </a:r>
          </a:p>
        </p:txBody>
      </p:sp>
      <p:sp>
        <p:nvSpPr>
          <p:cNvPr id="5" name="Content Placeholder 4">
            <a:extLst>
              <a:ext uri="{FF2B5EF4-FFF2-40B4-BE49-F238E27FC236}">
                <a16:creationId xmlns:a16="http://schemas.microsoft.com/office/drawing/2014/main" id="{F5E97810-ECBB-134F-8962-B2140CE20DF9}"/>
              </a:ext>
            </a:extLst>
          </p:cNvPr>
          <p:cNvSpPr>
            <a:spLocks noGrp="1"/>
          </p:cNvSpPr>
          <p:nvPr>
            <p:ph idx="1"/>
          </p:nvPr>
        </p:nvSpPr>
        <p:spPr/>
        <p:txBody>
          <a:bodyPr>
            <a:normAutofit lnSpcReduction="10000"/>
          </a:bodyPr>
          <a:lstStyle/>
          <a:p>
            <a:r>
              <a:rPr lang="en-US" dirty="0"/>
              <a:t>Mistakes</a:t>
            </a:r>
          </a:p>
          <a:p>
            <a:pPr lvl="1"/>
            <a:r>
              <a:rPr lang="en-US" dirty="0"/>
              <a:t>BRS but fill the TSP too early and lost their match</a:t>
            </a:r>
          </a:p>
          <a:p>
            <a:pPr lvl="1"/>
            <a:r>
              <a:rPr lang="en-US" dirty="0"/>
              <a:t>Borrow from their TSP</a:t>
            </a:r>
          </a:p>
          <a:p>
            <a:pPr lvl="1"/>
            <a:r>
              <a:rPr lang="en-US"/>
              <a:t>Make their TSP contributions from </a:t>
            </a:r>
            <a:r>
              <a:rPr lang="en-US" dirty="0"/>
              <a:t>special pays</a:t>
            </a:r>
          </a:p>
          <a:p>
            <a:r>
              <a:rPr lang="en-US" dirty="0"/>
              <a:t>Changes</a:t>
            </a:r>
          </a:p>
          <a:p>
            <a:pPr lvl="1"/>
            <a:r>
              <a:rPr lang="en-US" dirty="0"/>
              <a:t>I Fund is moving from developed to total international index</a:t>
            </a:r>
          </a:p>
          <a:p>
            <a:pPr lvl="1"/>
            <a:r>
              <a:rPr lang="en-US" dirty="0"/>
              <a:t>L Funds are getting more aggressive</a:t>
            </a:r>
          </a:p>
          <a:p>
            <a:pPr lvl="1"/>
            <a:r>
              <a:rPr lang="en-US" dirty="0"/>
              <a:t>L Funds are moving from 10 to 5 year increments</a:t>
            </a:r>
          </a:p>
        </p:txBody>
      </p:sp>
    </p:spTree>
    <p:extLst>
      <p:ext uri="{BB962C8B-B14F-4D97-AF65-F5344CB8AC3E}">
        <p14:creationId xmlns:p14="http://schemas.microsoft.com/office/powerpoint/2010/main" val="27082174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7 – Make an Intelligent Rent vs Buy Decision</a:t>
            </a:r>
          </a:p>
        </p:txBody>
      </p:sp>
      <p:pic>
        <p:nvPicPr>
          <p:cNvPr id="6" name="Content Placeholder 3">
            <a:extLst>
              <a:ext uri="{FF2B5EF4-FFF2-40B4-BE49-F238E27FC236}">
                <a16:creationId xmlns:a16="http://schemas.microsoft.com/office/drawing/2014/main" id="{CBAE1E97-5727-4D4F-9A23-EDA39B88CBD6}"/>
              </a:ext>
            </a:extLst>
          </p:cNvPr>
          <p:cNvPicPr>
            <a:picLocks noGrp="1" noChangeAspect="1"/>
          </p:cNvPicPr>
          <p:nvPr>
            <p:ph idx="1"/>
          </p:nvPr>
        </p:nvPicPr>
        <p:blipFill>
          <a:blip r:embed="rId2"/>
          <a:stretch>
            <a:fillRect/>
          </a:stretch>
        </p:blipFill>
        <p:spPr>
          <a:xfrm>
            <a:off x="1028700" y="1812131"/>
            <a:ext cx="7086600" cy="4102100"/>
          </a:xfrm>
          <a:prstGeom prst="rect">
            <a:avLst/>
          </a:prstGeom>
        </p:spPr>
      </p:pic>
    </p:spTree>
    <p:extLst>
      <p:ext uri="{BB962C8B-B14F-4D97-AF65-F5344CB8AC3E}">
        <p14:creationId xmlns:p14="http://schemas.microsoft.com/office/powerpoint/2010/main" val="25403564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Trulia Rent vs Buy Calculator</a:t>
            </a:r>
          </a:p>
        </p:txBody>
      </p:sp>
      <p:pic>
        <p:nvPicPr>
          <p:cNvPr id="6" name="Content Placeholder 3">
            <a:extLst>
              <a:ext uri="{FF2B5EF4-FFF2-40B4-BE49-F238E27FC236}">
                <a16:creationId xmlns:a16="http://schemas.microsoft.com/office/drawing/2014/main" id="{5FE1EA6E-E073-6346-8D0F-DBD13F550809}"/>
              </a:ext>
            </a:extLst>
          </p:cNvPr>
          <p:cNvPicPr>
            <a:picLocks noGrp="1" noChangeAspect="1"/>
          </p:cNvPicPr>
          <p:nvPr>
            <p:ph idx="1"/>
          </p:nvPr>
        </p:nvPicPr>
        <p:blipFill>
          <a:blip r:embed="rId2"/>
          <a:stretch>
            <a:fillRect/>
          </a:stretch>
        </p:blipFill>
        <p:spPr>
          <a:xfrm>
            <a:off x="559291" y="1600200"/>
            <a:ext cx="8025418" cy="4525963"/>
          </a:xfrm>
          <a:prstGeom prst="rect">
            <a:avLst/>
          </a:prstGeom>
        </p:spPr>
      </p:pic>
      <p:sp>
        <p:nvSpPr>
          <p:cNvPr id="7" name="Rectangle 6">
            <a:extLst>
              <a:ext uri="{FF2B5EF4-FFF2-40B4-BE49-F238E27FC236}">
                <a16:creationId xmlns:a16="http://schemas.microsoft.com/office/drawing/2014/main" id="{6E700518-A1F1-E64E-B9D3-663E28DD3ECA}"/>
              </a:ext>
            </a:extLst>
          </p:cNvPr>
          <p:cNvSpPr/>
          <p:nvPr/>
        </p:nvSpPr>
        <p:spPr>
          <a:xfrm>
            <a:off x="2702962" y="6284662"/>
            <a:ext cx="3879139" cy="369332"/>
          </a:xfrm>
          <a:prstGeom prst="rect">
            <a:avLst/>
          </a:prstGeom>
        </p:spPr>
        <p:txBody>
          <a:bodyPr wrap="none">
            <a:spAutoFit/>
          </a:bodyPr>
          <a:lstStyle/>
          <a:p>
            <a:r>
              <a:rPr lang="en-US" dirty="0"/>
              <a:t>(https://</a:t>
            </a:r>
            <a:r>
              <a:rPr lang="en-US" dirty="0" err="1"/>
              <a:t>www.trulia.com</a:t>
            </a:r>
            <a:r>
              <a:rPr lang="en-US" dirty="0"/>
              <a:t>/</a:t>
            </a:r>
            <a:r>
              <a:rPr lang="en-US" dirty="0" err="1"/>
              <a:t>rent_vs_buy</a:t>
            </a:r>
            <a:r>
              <a:rPr lang="en-US" dirty="0"/>
              <a:t>/)</a:t>
            </a:r>
          </a:p>
        </p:txBody>
      </p:sp>
    </p:spTree>
    <p:extLst>
      <p:ext uri="{BB962C8B-B14F-4D97-AF65-F5344CB8AC3E}">
        <p14:creationId xmlns:p14="http://schemas.microsoft.com/office/powerpoint/2010/main" val="2209026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6">
            <a:extLst>
              <a:ext uri="{FF2B5EF4-FFF2-40B4-BE49-F238E27FC236}">
                <a16:creationId xmlns:a16="http://schemas.microsoft.com/office/drawing/2014/main" id="{DE689681-3C3E-D44C-B522-B8442384B2D8}"/>
              </a:ext>
            </a:extLst>
          </p:cNvPr>
          <p:cNvSpPr>
            <a:spLocks noGrp="1"/>
          </p:cNvSpPr>
          <p:nvPr>
            <p:ph type="title"/>
          </p:nvPr>
        </p:nvSpPr>
        <p:spPr/>
        <p:txBody>
          <a:bodyPr/>
          <a:lstStyle/>
          <a:p>
            <a:r>
              <a:rPr lang="en-US" altLang="en-US" dirty="0"/>
              <a:t>The Rule if Purchasing a House</a:t>
            </a:r>
          </a:p>
        </p:txBody>
      </p:sp>
      <p:pic>
        <p:nvPicPr>
          <p:cNvPr id="5" name="Content Placeholder 8">
            <a:extLst>
              <a:ext uri="{FF2B5EF4-FFF2-40B4-BE49-F238E27FC236}">
                <a16:creationId xmlns:a16="http://schemas.microsoft.com/office/drawing/2014/main" id="{FDE20801-C59D-4A40-B323-6678EDCAC823}"/>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81905" y="1600200"/>
            <a:ext cx="4580189" cy="4525963"/>
          </a:xfrm>
        </p:spPr>
      </p:pic>
    </p:spTree>
    <p:extLst>
      <p:ext uri="{BB962C8B-B14F-4D97-AF65-F5344CB8AC3E}">
        <p14:creationId xmlns:p14="http://schemas.microsoft.com/office/powerpoint/2010/main" val="25666398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20FB3-1F4C-0646-8127-993C30C06048}"/>
              </a:ext>
            </a:extLst>
          </p:cNvPr>
          <p:cNvSpPr>
            <a:spLocks noGrp="1"/>
          </p:cNvSpPr>
          <p:nvPr>
            <p:ph type="title"/>
          </p:nvPr>
        </p:nvSpPr>
        <p:spPr/>
        <p:txBody>
          <a:bodyPr>
            <a:normAutofit fontScale="90000"/>
          </a:bodyPr>
          <a:lstStyle/>
          <a:p>
            <a:r>
              <a:rPr lang="en-US" dirty="0"/>
              <a:t>Step 8 – Save for Future College Expenses</a:t>
            </a:r>
          </a:p>
        </p:txBody>
      </p:sp>
      <p:sp>
        <p:nvSpPr>
          <p:cNvPr id="4" name="Text Placeholder 3">
            <a:extLst>
              <a:ext uri="{FF2B5EF4-FFF2-40B4-BE49-F238E27FC236}">
                <a16:creationId xmlns:a16="http://schemas.microsoft.com/office/drawing/2014/main" id="{AEDECFAF-914C-1843-81A0-79915F10883B}"/>
              </a:ext>
            </a:extLst>
          </p:cNvPr>
          <p:cNvSpPr>
            <a:spLocks noGrp="1"/>
          </p:cNvSpPr>
          <p:nvPr>
            <p:ph type="body" idx="1"/>
          </p:nvPr>
        </p:nvSpPr>
        <p:spPr/>
        <p:txBody>
          <a:bodyPr/>
          <a:lstStyle/>
          <a:p>
            <a:pPr algn="ctr"/>
            <a:r>
              <a:rPr lang="en-US" dirty="0"/>
              <a:t>529 Plan</a:t>
            </a:r>
          </a:p>
        </p:txBody>
      </p:sp>
      <p:pic>
        <p:nvPicPr>
          <p:cNvPr id="8" name="Content Placeholder 7">
            <a:extLst>
              <a:ext uri="{FF2B5EF4-FFF2-40B4-BE49-F238E27FC236}">
                <a16:creationId xmlns:a16="http://schemas.microsoft.com/office/drawing/2014/main" id="{E284B2EE-D62C-1348-8099-BBBB4177C129}"/>
              </a:ext>
            </a:extLst>
          </p:cNvPr>
          <p:cNvPicPr>
            <a:picLocks noGrp="1" noChangeAspect="1"/>
          </p:cNvPicPr>
          <p:nvPr>
            <p:ph sz="half" idx="2"/>
          </p:nvPr>
        </p:nvPicPr>
        <p:blipFill>
          <a:blip r:embed="rId2"/>
          <a:stretch>
            <a:fillRect/>
          </a:stretch>
        </p:blipFill>
        <p:spPr>
          <a:xfrm>
            <a:off x="465221" y="2174875"/>
            <a:ext cx="4040188" cy="2657686"/>
          </a:xfrm>
          <a:prstGeom prst="rect">
            <a:avLst/>
          </a:prstGeom>
        </p:spPr>
      </p:pic>
      <p:sp>
        <p:nvSpPr>
          <p:cNvPr id="6" name="Text Placeholder 5">
            <a:extLst>
              <a:ext uri="{FF2B5EF4-FFF2-40B4-BE49-F238E27FC236}">
                <a16:creationId xmlns:a16="http://schemas.microsoft.com/office/drawing/2014/main" id="{2D925387-24E8-6B45-BCEA-4D92D19D9595}"/>
              </a:ext>
            </a:extLst>
          </p:cNvPr>
          <p:cNvSpPr>
            <a:spLocks noGrp="1"/>
          </p:cNvSpPr>
          <p:nvPr>
            <p:ph type="body" sz="quarter" idx="3"/>
          </p:nvPr>
        </p:nvSpPr>
        <p:spPr/>
        <p:txBody>
          <a:bodyPr/>
          <a:lstStyle/>
          <a:p>
            <a:pPr algn="ctr"/>
            <a:r>
              <a:rPr lang="en-US" dirty="0"/>
              <a:t>GI Bill Transfer</a:t>
            </a:r>
          </a:p>
        </p:txBody>
      </p:sp>
      <p:pic>
        <p:nvPicPr>
          <p:cNvPr id="9" name="Content Placeholder 8">
            <a:extLst>
              <a:ext uri="{FF2B5EF4-FFF2-40B4-BE49-F238E27FC236}">
                <a16:creationId xmlns:a16="http://schemas.microsoft.com/office/drawing/2014/main" id="{962B994A-F778-A442-8F07-6B76ACDB6A2B}"/>
              </a:ext>
            </a:extLst>
          </p:cNvPr>
          <p:cNvPicPr>
            <a:picLocks noGrp="1" noChangeAspect="1"/>
          </p:cNvPicPr>
          <p:nvPr>
            <p:ph sz="quarter" idx="4"/>
          </p:nvPr>
        </p:nvPicPr>
        <p:blipFill>
          <a:blip r:embed="rId3"/>
          <a:stretch>
            <a:fillRect/>
          </a:stretch>
        </p:blipFill>
        <p:spPr>
          <a:xfrm>
            <a:off x="4645024" y="2174875"/>
            <a:ext cx="4041775" cy="2694516"/>
          </a:xfrm>
          <a:prstGeom prst="rect">
            <a:avLst/>
          </a:prstGeom>
        </p:spPr>
      </p:pic>
      <p:sp>
        <p:nvSpPr>
          <p:cNvPr id="10" name="Rectangle 9">
            <a:extLst>
              <a:ext uri="{FF2B5EF4-FFF2-40B4-BE49-F238E27FC236}">
                <a16:creationId xmlns:a16="http://schemas.microsoft.com/office/drawing/2014/main" id="{9BC63391-2E4E-1B4E-9FFE-037D58098C8A}"/>
              </a:ext>
            </a:extLst>
          </p:cNvPr>
          <p:cNvSpPr/>
          <p:nvPr/>
        </p:nvSpPr>
        <p:spPr>
          <a:xfrm>
            <a:off x="838200" y="5102991"/>
            <a:ext cx="3507179" cy="369332"/>
          </a:xfrm>
          <a:prstGeom prst="rect">
            <a:avLst/>
          </a:prstGeom>
        </p:spPr>
        <p:txBody>
          <a:bodyPr wrap="none">
            <a:spAutoFit/>
          </a:bodyPr>
          <a:lstStyle/>
          <a:p>
            <a:r>
              <a:rPr lang="en-US" dirty="0"/>
              <a:t>https://</a:t>
            </a:r>
            <a:r>
              <a:rPr lang="en-US" dirty="0" err="1"/>
              <a:t>www.savingforcollege.com</a:t>
            </a:r>
            <a:r>
              <a:rPr lang="en-US" dirty="0"/>
              <a:t>/</a:t>
            </a:r>
          </a:p>
        </p:txBody>
      </p:sp>
    </p:spTree>
    <p:extLst>
      <p:ext uri="{BB962C8B-B14F-4D97-AF65-F5344CB8AC3E}">
        <p14:creationId xmlns:p14="http://schemas.microsoft.com/office/powerpoint/2010/main" val="36511288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You Need a Financial Planner?</a:t>
            </a:r>
          </a:p>
        </p:txBody>
      </p:sp>
      <p:graphicFrame>
        <p:nvGraphicFramePr>
          <p:cNvPr id="4" name="Content Placeholder 3"/>
          <p:cNvGraphicFramePr>
            <a:graphicFrameLocks noGrp="1"/>
          </p:cNvGraphicFramePr>
          <p:nvPr>
            <p:ph idx="10"/>
            <p:extLst/>
          </p:nvPr>
        </p:nvGraphicFramePr>
        <p:xfrm>
          <a:off x="685800" y="1437691"/>
          <a:ext cx="7886700" cy="1381760"/>
        </p:xfrm>
        <a:graphic>
          <a:graphicData uri="http://schemas.openxmlformats.org/drawingml/2006/table">
            <a:tbl>
              <a:tblPr firstRow="1" bandRow="1">
                <a:tableStyleId>{5C22544A-7EE6-4342-B048-85BDC9FD1C3A}</a:tableStyleId>
              </a:tblPr>
              <a:tblGrid>
                <a:gridCol w="3943350">
                  <a:extLst>
                    <a:ext uri="{9D8B030D-6E8A-4147-A177-3AD203B41FA5}">
                      <a16:colId xmlns:a16="http://schemas.microsoft.com/office/drawing/2014/main" val="20000"/>
                    </a:ext>
                  </a:extLst>
                </a:gridCol>
                <a:gridCol w="3943350">
                  <a:extLst>
                    <a:ext uri="{9D8B030D-6E8A-4147-A177-3AD203B41FA5}">
                      <a16:colId xmlns:a16="http://schemas.microsoft.com/office/drawing/2014/main" val="20001"/>
                    </a:ext>
                  </a:extLst>
                </a:gridCol>
              </a:tblGrid>
              <a:tr h="370840">
                <a:tc>
                  <a:txBody>
                    <a:bodyPr/>
                    <a:lstStyle/>
                    <a:p>
                      <a:pPr algn="ctr"/>
                      <a:r>
                        <a:rPr lang="en-US" dirty="0"/>
                        <a:t>DO</a:t>
                      </a:r>
                      <a:r>
                        <a:rPr lang="en-US" baseline="0" dirty="0"/>
                        <a:t> IT YOURSELF</a:t>
                      </a:r>
                      <a:endParaRPr lang="en-US" dirty="0"/>
                    </a:p>
                  </a:txBody>
                  <a:tcPr/>
                </a:tc>
                <a:tc>
                  <a:txBody>
                    <a:bodyPr/>
                    <a:lstStyle/>
                    <a:p>
                      <a:pPr algn="ctr"/>
                      <a:r>
                        <a:rPr lang="en-US" dirty="0"/>
                        <a:t>USE</a:t>
                      </a:r>
                      <a:r>
                        <a:rPr lang="en-US" baseline="0" dirty="0"/>
                        <a:t> AN ADVISOR</a:t>
                      </a:r>
                      <a:endParaRPr lang="en-US" dirty="0"/>
                    </a:p>
                  </a:txBody>
                  <a:tcPr/>
                </a:tc>
                <a:extLst>
                  <a:ext uri="{0D108BD9-81ED-4DB2-BD59-A6C34878D82A}">
                    <a16:rowId xmlns:a16="http://schemas.microsoft.com/office/drawing/2014/main" val="10000"/>
                  </a:ext>
                </a:extLst>
              </a:tr>
              <a:tr h="370840">
                <a:tc>
                  <a:txBody>
                    <a:bodyPr/>
                    <a:lstStyle/>
                    <a:p>
                      <a:pPr marL="285750" indent="-285750">
                        <a:buFont typeface="Arial" charset="0"/>
                        <a:buChar char="•"/>
                      </a:pPr>
                      <a:r>
                        <a:rPr lang="en-US" dirty="0"/>
                        <a:t>Interested</a:t>
                      </a:r>
                      <a:r>
                        <a:rPr lang="en-US" baseline="0" dirty="0"/>
                        <a:t> in personal finance</a:t>
                      </a:r>
                      <a:endParaRPr lang="en-US" dirty="0"/>
                    </a:p>
                  </a:txBody>
                  <a:tcPr/>
                </a:tc>
                <a:tc>
                  <a:txBody>
                    <a:bodyPr/>
                    <a:lstStyle/>
                    <a:p>
                      <a:pPr marL="285750" indent="-285750">
                        <a:buFont typeface="Arial" charset="0"/>
                        <a:buChar char="•"/>
                      </a:pPr>
                      <a:r>
                        <a:rPr lang="en-US" dirty="0"/>
                        <a:t>Not interested in personal finance</a:t>
                      </a:r>
                    </a:p>
                  </a:txBody>
                  <a:tcPr/>
                </a:tc>
                <a:extLst>
                  <a:ext uri="{0D108BD9-81ED-4DB2-BD59-A6C34878D82A}">
                    <a16:rowId xmlns:a16="http://schemas.microsoft.com/office/drawing/2014/main" val="10001"/>
                  </a:ext>
                </a:extLst>
              </a:tr>
              <a:tr h="370840">
                <a:tc>
                  <a:txBody>
                    <a:bodyPr/>
                    <a:lstStyle/>
                    <a:p>
                      <a:pPr marL="285750" indent="-285750">
                        <a:buFont typeface="Arial" charset="0"/>
                        <a:buChar char="•"/>
                      </a:pPr>
                      <a:r>
                        <a:rPr lang="en-US" dirty="0"/>
                        <a:t>Willing to learn</a:t>
                      </a:r>
                      <a:r>
                        <a:rPr lang="en-US" baseline="0" dirty="0"/>
                        <a:t> about personal finance</a:t>
                      </a:r>
                    </a:p>
                  </a:txBody>
                  <a:tcPr/>
                </a:tc>
                <a:tc>
                  <a:txBody>
                    <a:bodyPr/>
                    <a:lstStyle/>
                    <a:p>
                      <a:pPr marL="285750" indent="-285750">
                        <a:buFont typeface="Arial" charset="0"/>
                        <a:buChar char="•"/>
                      </a:pPr>
                      <a:r>
                        <a:rPr lang="en-US" dirty="0"/>
                        <a:t>Not willing to learn about personal finance</a:t>
                      </a:r>
                    </a:p>
                  </a:txBody>
                  <a:tcPr/>
                </a:tc>
                <a:extLst>
                  <a:ext uri="{0D108BD9-81ED-4DB2-BD59-A6C34878D82A}">
                    <a16:rowId xmlns:a16="http://schemas.microsoft.com/office/drawing/2014/main" val="10002"/>
                  </a:ext>
                </a:extLst>
              </a:tr>
            </a:tbl>
          </a:graphicData>
        </a:graphic>
      </p:graphicFrame>
      <p:sp>
        <p:nvSpPr>
          <p:cNvPr id="6" name="Title 1">
            <a:extLst>
              <a:ext uri="{FF2B5EF4-FFF2-40B4-BE49-F238E27FC236}">
                <a16:creationId xmlns:a16="http://schemas.microsoft.com/office/drawing/2014/main" id="{50DAB7F0-65EF-C544-87F9-88ABDFB8C508}"/>
              </a:ext>
            </a:extLst>
          </p:cNvPr>
          <p:cNvSpPr txBox="1">
            <a:spLocks/>
          </p:cNvSpPr>
          <p:nvPr/>
        </p:nvSpPr>
        <p:spPr>
          <a:xfrm>
            <a:off x="457200" y="30480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Where Can You Get One?</a:t>
            </a:r>
          </a:p>
        </p:txBody>
      </p:sp>
      <p:sp>
        <p:nvSpPr>
          <p:cNvPr id="8" name="Content Placeholder 4">
            <a:extLst>
              <a:ext uri="{FF2B5EF4-FFF2-40B4-BE49-F238E27FC236}">
                <a16:creationId xmlns:a16="http://schemas.microsoft.com/office/drawing/2014/main" id="{4AF299D5-2297-1845-A856-8C96552D7267}"/>
              </a:ext>
            </a:extLst>
          </p:cNvPr>
          <p:cNvSpPr>
            <a:spLocks noGrp="1"/>
          </p:cNvSpPr>
          <p:nvPr>
            <p:ph idx="1"/>
          </p:nvPr>
        </p:nvSpPr>
        <p:spPr>
          <a:xfrm>
            <a:off x="457200" y="4279900"/>
            <a:ext cx="8229600" cy="2120900"/>
          </a:xfrm>
        </p:spPr>
        <p:txBody>
          <a:bodyPr>
            <a:normAutofit fontScale="92500" lnSpcReduction="10000"/>
          </a:bodyPr>
          <a:lstStyle/>
          <a:p>
            <a:pPr>
              <a:buSzPts val="2400"/>
              <a:defRPr/>
            </a:pPr>
            <a:r>
              <a:rPr lang="en-US" sz="2800" dirty="0">
                <a:solidFill>
                  <a:srgbClr val="FFFFFF"/>
                </a:solidFill>
              </a:rPr>
              <a:t>https://investor.vanguard.com/financial-advisor/financial-advice</a:t>
            </a:r>
          </a:p>
          <a:p>
            <a:pPr>
              <a:buSzPts val="2400"/>
              <a:defRPr/>
            </a:pPr>
            <a:r>
              <a:rPr lang="en-US" sz="2800" dirty="0">
                <a:solidFill>
                  <a:srgbClr val="FFFFFF"/>
                </a:solidFill>
              </a:rPr>
              <a:t>https://www.whitecoatinvestor.com/financial-advisors/</a:t>
            </a:r>
          </a:p>
          <a:p>
            <a:pPr>
              <a:buSzPts val="2400"/>
              <a:defRPr/>
            </a:pPr>
            <a:r>
              <a:rPr lang="en-US" sz="2800" dirty="0">
                <a:solidFill>
                  <a:srgbClr val="FFFFFF"/>
                </a:solidFill>
              </a:rPr>
              <a:t>https://</a:t>
            </a:r>
            <a:r>
              <a:rPr lang="en-US" sz="2800" dirty="0" err="1">
                <a:solidFill>
                  <a:srgbClr val="FFFFFF"/>
                </a:solidFill>
              </a:rPr>
              <a:t>www.physicianonfire.com</a:t>
            </a:r>
            <a:r>
              <a:rPr lang="en-US" sz="2800" dirty="0">
                <a:solidFill>
                  <a:srgbClr val="FFFFFF"/>
                </a:solidFill>
              </a:rPr>
              <a:t>/recommended-financial-advisors/</a:t>
            </a:r>
          </a:p>
        </p:txBody>
      </p:sp>
    </p:spTree>
    <p:extLst>
      <p:ext uri="{BB962C8B-B14F-4D97-AF65-F5344CB8AC3E}">
        <p14:creationId xmlns:p14="http://schemas.microsoft.com/office/powerpoint/2010/main" val="12781989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normAutofit fontScale="90000"/>
          </a:bodyPr>
          <a:lstStyle/>
          <a:p>
            <a:pPr eaLnBrk="1" hangingPunct="1"/>
            <a:r>
              <a:rPr lang="en-US" altLang="x-none" dirty="0"/>
              <a:t>Recommended Sources for Do-It-Yourselfers</a:t>
            </a:r>
          </a:p>
        </p:txBody>
      </p:sp>
      <p:pic>
        <p:nvPicPr>
          <p:cNvPr id="2" name="Content Placeholder 1"/>
          <p:cNvPicPr>
            <a:picLocks noGrp="1" noChangeAspect="1"/>
          </p:cNvPicPr>
          <p:nvPr>
            <p:ph sz="half" idx="1"/>
          </p:nvPr>
        </p:nvPicPr>
        <p:blipFill>
          <a:blip r:embed="rId2"/>
          <a:stretch>
            <a:fillRect/>
          </a:stretch>
        </p:blipFill>
        <p:spPr>
          <a:xfrm>
            <a:off x="4953000" y="2633377"/>
            <a:ext cx="1723645" cy="2624138"/>
          </a:xfrm>
          <a:prstGeom prst="rect">
            <a:avLst/>
          </a:prstGeom>
        </p:spPr>
      </p:pic>
      <p:pic>
        <p:nvPicPr>
          <p:cNvPr id="52227"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2658794" y="2766013"/>
            <a:ext cx="1574850" cy="2358866"/>
          </a:xfrm>
        </p:spPr>
      </p:pic>
      <p:pic>
        <p:nvPicPr>
          <p:cNvPr id="5" name="Picture 4">
            <a:extLst>
              <a:ext uri="{FF2B5EF4-FFF2-40B4-BE49-F238E27FC236}">
                <a16:creationId xmlns:a16="http://schemas.microsoft.com/office/drawing/2014/main" id="{EA1701F3-9442-DC4D-A092-A7B901C2E1DE}"/>
              </a:ext>
            </a:extLst>
          </p:cNvPr>
          <p:cNvPicPr>
            <a:picLocks noChangeAspect="1"/>
          </p:cNvPicPr>
          <p:nvPr/>
        </p:nvPicPr>
        <p:blipFill>
          <a:blip r:embed="rId4"/>
          <a:stretch>
            <a:fillRect/>
          </a:stretch>
        </p:blipFill>
        <p:spPr>
          <a:xfrm>
            <a:off x="7302995" y="1066800"/>
            <a:ext cx="1739366" cy="2412669"/>
          </a:xfrm>
          <a:prstGeom prst="rect">
            <a:avLst/>
          </a:prstGeom>
        </p:spPr>
      </p:pic>
      <p:pic>
        <p:nvPicPr>
          <p:cNvPr id="8" name="Picture 7">
            <a:extLst>
              <a:ext uri="{FF2B5EF4-FFF2-40B4-BE49-F238E27FC236}">
                <a16:creationId xmlns:a16="http://schemas.microsoft.com/office/drawing/2014/main" id="{2F78F3D2-5B22-FC4E-B1F7-869ECD16D782}"/>
              </a:ext>
            </a:extLst>
          </p:cNvPr>
          <p:cNvPicPr>
            <a:picLocks noChangeAspect="1"/>
          </p:cNvPicPr>
          <p:nvPr/>
        </p:nvPicPr>
        <p:blipFill>
          <a:blip r:embed="rId5"/>
          <a:stretch>
            <a:fillRect/>
          </a:stretch>
        </p:blipFill>
        <p:spPr>
          <a:xfrm>
            <a:off x="254782" y="1066800"/>
            <a:ext cx="1522031" cy="2394961"/>
          </a:xfrm>
          <a:prstGeom prst="rect">
            <a:avLst/>
          </a:prstGeom>
        </p:spPr>
      </p:pic>
      <p:pic>
        <p:nvPicPr>
          <p:cNvPr id="9" name="Picture 8">
            <a:extLst>
              <a:ext uri="{FF2B5EF4-FFF2-40B4-BE49-F238E27FC236}">
                <a16:creationId xmlns:a16="http://schemas.microsoft.com/office/drawing/2014/main" id="{5715B64E-6E3C-BA43-80CB-95C58804DEA2}"/>
              </a:ext>
            </a:extLst>
          </p:cNvPr>
          <p:cNvPicPr>
            <a:picLocks noChangeAspect="1"/>
          </p:cNvPicPr>
          <p:nvPr/>
        </p:nvPicPr>
        <p:blipFill>
          <a:blip r:embed="rId6"/>
          <a:stretch>
            <a:fillRect/>
          </a:stretch>
        </p:blipFill>
        <p:spPr>
          <a:xfrm>
            <a:off x="254782" y="3962400"/>
            <a:ext cx="1740057" cy="2604085"/>
          </a:xfrm>
          <a:prstGeom prst="rect">
            <a:avLst/>
          </a:prstGeom>
        </p:spPr>
      </p:pic>
      <p:pic>
        <p:nvPicPr>
          <p:cNvPr id="3" name="Picture 2">
            <a:extLst>
              <a:ext uri="{FF2B5EF4-FFF2-40B4-BE49-F238E27FC236}">
                <a16:creationId xmlns:a16="http://schemas.microsoft.com/office/drawing/2014/main" id="{555EB007-3182-CB4D-AC54-E617F5A7F3C3}"/>
              </a:ext>
            </a:extLst>
          </p:cNvPr>
          <p:cNvPicPr>
            <a:picLocks noChangeAspect="1"/>
          </p:cNvPicPr>
          <p:nvPr/>
        </p:nvPicPr>
        <p:blipFill>
          <a:blip r:embed="rId7"/>
          <a:stretch>
            <a:fillRect/>
          </a:stretch>
        </p:blipFill>
        <p:spPr>
          <a:xfrm>
            <a:off x="7340600" y="4534485"/>
            <a:ext cx="1346200" cy="2032000"/>
          </a:xfrm>
          <a:prstGeom prst="rect">
            <a:avLst/>
          </a:prstGeom>
        </p:spPr>
      </p:pic>
    </p:spTree>
    <p:extLst>
      <p:ext uri="{BB962C8B-B14F-4D97-AF65-F5344CB8AC3E}">
        <p14:creationId xmlns:p14="http://schemas.microsoft.com/office/powerpoint/2010/main" val="14861149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normAutofit fontScale="90000"/>
          </a:bodyPr>
          <a:lstStyle/>
          <a:p>
            <a:pPr eaLnBrk="1" hangingPunct="1"/>
            <a:r>
              <a:rPr lang="en-US" altLang="x-none" dirty="0"/>
              <a:t>Recommended Sources for Do-It-Yourselfers</a:t>
            </a:r>
          </a:p>
        </p:txBody>
      </p:sp>
      <p:sp>
        <p:nvSpPr>
          <p:cNvPr id="10" name="Content Placeholder 9">
            <a:extLst>
              <a:ext uri="{FF2B5EF4-FFF2-40B4-BE49-F238E27FC236}">
                <a16:creationId xmlns:a16="http://schemas.microsoft.com/office/drawing/2014/main" id="{CC6E2BA6-A693-2A45-B779-D2E1BEF8394E}"/>
              </a:ext>
            </a:extLst>
          </p:cNvPr>
          <p:cNvSpPr>
            <a:spLocks noGrp="1"/>
          </p:cNvSpPr>
          <p:nvPr>
            <p:ph idx="1"/>
          </p:nvPr>
        </p:nvSpPr>
        <p:spPr/>
        <p:txBody>
          <a:bodyPr>
            <a:normAutofit fontScale="92500" lnSpcReduction="10000"/>
          </a:bodyPr>
          <a:lstStyle/>
          <a:p>
            <a:r>
              <a:rPr lang="en-US" b="1" u="sng" dirty="0"/>
              <a:t>BogleHeads Wiki </a:t>
            </a:r>
            <a:r>
              <a:rPr lang="en-US" dirty="0"/>
              <a:t>- https://</a:t>
            </a:r>
            <a:r>
              <a:rPr lang="en-US" dirty="0" err="1"/>
              <a:t>www.bogleheads.org</a:t>
            </a:r>
            <a:r>
              <a:rPr lang="en-US" dirty="0"/>
              <a:t>/wiki/</a:t>
            </a:r>
            <a:r>
              <a:rPr lang="en-US" dirty="0" err="1"/>
              <a:t>Main_Page</a:t>
            </a:r>
            <a:endParaRPr lang="en-US" dirty="0"/>
          </a:p>
          <a:p>
            <a:r>
              <a:rPr lang="en-US" b="1" u="sng" dirty="0"/>
              <a:t>Jonathan Clements Humble Dollar On-Line Money Guide </a:t>
            </a:r>
            <a:r>
              <a:rPr lang="en-US" dirty="0"/>
              <a:t>- http://</a:t>
            </a:r>
            <a:r>
              <a:rPr lang="en-US" dirty="0" err="1"/>
              <a:t>www.humbledollar.com</a:t>
            </a:r>
            <a:r>
              <a:rPr lang="en-US" dirty="0"/>
              <a:t>/money-guide/main-menu/</a:t>
            </a:r>
          </a:p>
          <a:p>
            <a:r>
              <a:rPr lang="en-US" b="1" u="sng" dirty="0"/>
              <a:t>MCCareer.org Personal Finance Tab </a:t>
            </a:r>
            <a:r>
              <a:rPr lang="en-US" dirty="0"/>
              <a:t>- https://</a:t>
            </a:r>
            <a:r>
              <a:rPr lang="en-US" dirty="0" err="1"/>
              <a:t>mccareer.org</a:t>
            </a:r>
            <a:r>
              <a:rPr lang="en-US" dirty="0"/>
              <a:t>/personal-finance/</a:t>
            </a:r>
          </a:p>
          <a:p>
            <a:r>
              <a:rPr lang="en-US" b="1" u="sng" dirty="0"/>
              <a:t>White Coat Investor Blog </a:t>
            </a:r>
            <a:r>
              <a:rPr lang="en-US" dirty="0"/>
              <a:t>- https://</a:t>
            </a:r>
            <a:r>
              <a:rPr lang="en-US" dirty="0" err="1"/>
              <a:t>www.whitecoatinvestor.com</a:t>
            </a:r>
            <a:r>
              <a:rPr lang="en-US" dirty="0"/>
              <a:t>/</a:t>
            </a:r>
          </a:p>
          <a:p>
            <a:endParaRPr lang="en-US" dirty="0"/>
          </a:p>
          <a:p>
            <a:endParaRPr lang="en-US" dirty="0"/>
          </a:p>
        </p:txBody>
      </p:sp>
    </p:spTree>
    <p:extLst>
      <p:ext uri="{BB962C8B-B14F-4D97-AF65-F5344CB8AC3E}">
        <p14:creationId xmlns:p14="http://schemas.microsoft.com/office/powerpoint/2010/main" val="18934931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47DBC-B7B9-ED4B-95D5-FD3C026F4F43}"/>
              </a:ext>
            </a:extLst>
          </p:cNvPr>
          <p:cNvSpPr>
            <a:spLocks noGrp="1"/>
          </p:cNvSpPr>
          <p:nvPr>
            <p:ph type="title"/>
          </p:nvPr>
        </p:nvSpPr>
        <p:spPr/>
        <p:txBody>
          <a:bodyPr/>
          <a:lstStyle/>
          <a:p>
            <a:r>
              <a:rPr lang="en-US" dirty="0"/>
              <a:t>Special Pays After Graduation</a:t>
            </a:r>
          </a:p>
        </p:txBody>
      </p:sp>
      <p:sp>
        <p:nvSpPr>
          <p:cNvPr id="3" name="Content Placeholder 2">
            <a:extLst>
              <a:ext uri="{FF2B5EF4-FFF2-40B4-BE49-F238E27FC236}">
                <a16:creationId xmlns:a16="http://schemas.microsoft.com/office/drawing/2014/main" id="{B81679B5-FC71-7A44-BF17-4179075A4FE8}"/>
              </a:ext>
            </a:extLst>
          </p:cNvPr>
          <p:cNvSpPr>
            <a:spLocks noGrp="1"/>
          </p:cNvSpPr>
          <p:nvPr>
            <p:ph idx="1"/>
          </p:nvPr>
        </p:nvSpPr>
        <p:spPr/>
        <p:txBody>
          <a:bodyPr>
            <a:normAutofit fontScale="92500" lnSpcReduction="20000"/>
          </a:bodyPr>
          <a:lstStyle/>
          <a:p>
            <a:r>
              <a:rPr lang="en-US" dirty="0"/>
              <a:t>Residency graduates</a:t>
            </a:r>
          </a:p>
          <a:p>
            <a:pPr lvl="1"/>
            <a:r>
              <a:rPr lang="en-US" dirty="0"/>
              <a:t>Will have to wait until the FY20 special pays NAVADMIN is released to get specialty’s Incentive Pay (IP)</a:t>
            </a:r>
          </a:p>
          <a:p>
            <a:pPr lvl="2"/>
            <a:r>
              <a:rPr lang="en-US" dirty="0"/>
              <a:t>Usually NOV-DEC, but pay back-dated to OCT</a:t>
            </a:r>
          </a:p>
          <a:p>
            <a:pPr lvl="1"/>
            <a:r>
              <a:rPr lang="en-US" dirty="0"/>
              <a:t>Until then eligible for GMO IP day after graduating</a:t>
            </a:r>
          </a:p>
          <a:p>
            <a:r>
              <a:rPr lang="en-US" dirty="0"/>
              <a:t>Fellowship graduates</a:t>
            </a:r>
          </a:p>
          <a:p>
            <a:pPr lvl="1"/>
            <a:r>
              <a:rPr lang="en-US" dirty="0"/>
              <a:t>Already getting specialty IP</a:t>
            </a:r>
          </a:p>
          <a:p>
            <a:pPr lvl="1"/>
            <a:r>
              <a:rPr lang="en-US" dirty="0"/>
              <a:t>If fellowship changes that IP, eligible after 90 days like residency graduates (must wait for FY20 NAVADMIN)</a:t>
            </a:r>
          </a:p>
          <a:p>
            <a:r>
              <a:rPr lang="en-US" dirty="0"/>
              <a:t>Get this handled before you detach, if possible</a:t>
            </a:r>
          </a:p>
          <a:p>
            <a:pPr lvl="1"/>
            <a:endParaRPr lang="en-US" dirty="0"/>
          </a:p>
        </p:txBody>
      </p:sp>
    </p:spTree>
    <p:extLst>
      <p:ext uri="{BB962C8B-B14F-4D97-AF65-F5344CB8AC3E}">
        <p14:creationId xmlns:p14="http://schemas.microsoft.com/office/powerpoint/2010/main" val="28373675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36215-0F2C-9F48-91A4-520B0CFEC137}"/>
              </a:ext>
            </a:extLst>
          </p:cNvPr>
          <p:cNvSpPr>
            <a:spLocks noGrp="1"/>
          </p:cNvSpPr>
          <p:nvPr>
            <p:ph type="title"/>
          </p:nvPr>
        </p:nvSpPr>
        <p:spPr/>
        <p:txBody>
          <a:bodyPr/>
          <a:lstStyle/>
          <a:p>
            <a:r>
              <a:rPr lang="en-US" dirty="0"/>
              <a:t>Questions?</a:t>
            </a:r>
          </a:p>
        </p:txBody>
      </p:sp>
      <p:pic>
        <p:nvPicPr>
          <p:cNvPr id="4" name="Content Placeholder 3">
            <a:extLst>
              <a:ext uri="{FF2B5EF4-FFF2-40B4-BE49-F238E27FC236}">
                <a16:creationId xmlns:a16="http://schemas.microsoft.com/office/drawing/2014/main" id="{475ED671-CC15-0B48-8764-573744E56341}"/>
              </a:ext>
            </a:extLst>
          </p:cNvPr>
          <p:cNvPicPr>
            <a:picLocks noGrp="1" noChangeAspect="1"/>
          </p:cNvPicPr>
          <p:nvPr>
            <p:ph sz="half" idx="1"/>
          </p:nvPr>
        </p:nvPicPr>
        <p:blipFill>
          <a:blip r:embed="rId2"/>
          <a:stretch>
            <a:fillRect/>
          </a:stretch>
        </p:blipFill>
        <p:spPr>
          <a:xfrm>
            <a:off x="1066800" y="2603896"/>
            <a:ext cx="2518569" cy="2518569"/>
          </a:xfrm>
          <a:prstGeom prst="rect">
            <a:avLst/>
          </a:prstGeom>
        </p:spPr>
      </p:pic>
      <p:sp>
        <p:nvSpPr>
          <p:cNvPr id="5" name="Content Placeholder 4">
            <a:extLst>
              <a:ext uri="{FF2B5EF4-FFF2-40B4-BE49-F238E27FC236}">
                <a16:creationId xmlns:a16="http://schemas.microsoft.com/office/drawing/2014/main" id="{20840740-D715-C645-8256-E8116DC8F01B}"/>
              </a:ext>
            </a:extLst>
          </p:cNvPr>
          <p:cNvSpPr>
            <a:spLocks noGrp="1"/>
          </p:cNvSpPr>
          <p:nvPr>
            <p:ph sz="half" idx="2"/>
          </p:nvPr>
        </p:nvSpPr>
        <p:spPr>
          <a:xfrm>
            <a:off x="4114800" y="1600200"/>
            <a:ext cx="4724400" cy="4525963"/>
          </a:xfrm>
        </p:spPr>
        <p:txBody>
          <a:bodyPr anchor="ctr"/>
          <a:lstStyle/>
          <a:p>
            <a:r>
              <a:rPr lang="en-US" dirty="0">
                <a:hlinkClick r:id="rId3"/>
              </a:rPr>
              <a:t>Joel.M.Schofer.mil@mail.mil</a:t>
            </a:r>
            <a:endParaRPr lang="en-US" dirty="0"/>
          </a:p>
          <a:p>
            <a:r>
              <a:rPr lang="en-US" dirty="0">
                <a:hlinkClick r:id="rId4"/>
              </a:rPr>
              <a:t>jschofer@gmail.com</a:t>
            </a:r>
            <a:endParaRPr lang="en-US" dirty="0"/>
          </a:p>
          <a:p>
            <a:r>
              <a:rPr lang="en-US" dirty="0" err="1"/>
              <a:t>MCCareer.org</a:t>
            </a:r>
            <a:endParaRPr lang="en-US" dirty="0"/>
          </a:p>
          <a:p>
            <a:r>
              <a:rPr lang="en-US"/>
              <a:t>302-824-4411 </a:t>
            </a:r>
            <a:r>
              <a:rPr lang="en-US" dirty="0"/>
              <a:t>(cell)</a:t>
            </a:r>
          </a:p>
        </p:txBody>
      </p:sp>
    </p:spTree>
    <p:extLst>
      <p:ext uri="{BB962C8B-B14F-4D97-AF65-F5344CB8AC3E}">
        <p14:creationId xmlns:p14="http://schemas.microsoft.com/office/powerpoint/2010/main" val="415284974"/>
      </p:ext>
    </p:extLst>
  </p:cSld>
  <p:clrMapOvr>
    <a:masterClrMapping/>
  </p:clrMapOvr>
</p:sld>
</file>

<file path=ppt/theme/theme1.xml><?xml version="1.0" encoding="utf-8"?>
<a:theme xmlns:a="http://schemas.openxmlformats.org/drawingml/2006/main" name="Office Theme">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4924</TotalTime>
  <Words>1357</Words>
  <Application>Microsoft Macintosh PowerPoint</Application>
  <PresentationFormat>On-screen Show (4:3)</PresentationFormat>
  <Paragraphs>193</Paragraphs>
  <Slides>39</Slides>
  <Notes>0</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Arial</vt:lpstr>
      <vt:lpstr>Calibri</vt:lpstr>
      <vt:lpstr>Trebuchet MS</vt:lpstr>
      <vt:lpstr>Office Theme</vt:lpstr>
      <vt:lpstr>Personal Finance for the Military Physician: A 2020 Update</vt:lpstr>
      <vt:lpstr>Military Disclaimer</vt:lpstr>
      <vt:lpstr>Why Am I Up Here?</vt:lpstr>
      <vt:lpstr>I Paid Myself Every Month</vt:lpstr>
      <vt:lpstr>I Lived a Reasonable Lifestyle</vt:lpstr>
      <vt:lpstr>Financially Independent</vt:lpstr>
      <vt:lpstr>Let’s Get You to the Same Place</vt:lpstr>
      <vt:lpstr>Step 1 - Track Your Net Worth</vt:lpstr>
      <vt:lpstr>Step 2 – Get Properly Insured</vt:lpstr>
      <vt:lpstr>Where Can You Get Disability Insurance?</vt:lpstr>
      <vt:lpstr>Moonlighting Malpractice Insurance</vt:lpstr>
      <vt:lpstr>Step 3 – Establish an Emergency Fund</vt:lpstr>
      <vt:lpstr>Step 4 – Manage Your Debt</vt:lpstr>
      <vt:lpstr>Student Loans</vt:lpstr>
      <vt:lpstr>Step 5 - Max Out Your Retirement Accounts</vt:lpstr>
      <vt:lpstr>Extra Retirement Accounts for Independent Contract Moonlighters</vt:lpstr>
      <vt:lpstr>Blended Retirement System</vt:lpstr>
      <vt:lpstr>Value of a Military Pension</vt:lpstr>
      <vt:lpstr>How Do You Know When You Have Enough?</vt:lpstr>
      <vt:lpstr>Step 6 - Invest in Stock &amp; Bond Index Funds or ETFs</vt:lpstr>
      <vt:lpstr>Index Funds vs Active Management</vt:lpstr>
      <vt:lpstr>You Can’t Control the Market</vt:lpstr>
      <vt:lpstr>What You Can Control</vt:lpstr>
      <vt:lpstr>Hypothetical Situation</vt:lpstr>
      <vt:lpstr>Make Sure Your Costs are Low</vt:lpstr>
      <vt:lpstr>Asset Allocation - Stocks vs Bonds</vt:lpstr>
      <vt:lpstr>Historical Asset Allocation (1926-2013)</vt:lpstr>
      <vt:lpstr>Suggested Asset Allocation</vt:lpstr>
      <vt:lpstr>Prepare for the Next Market Downturn</vt:lpstr>
      <vt:lpstr>Mistakes and Changes</vt:lpstr>
      <vt:lpstr>Step 7 – Make an Intelligent Rent vs Buy Decision</vt:lpstr>
      <vt:lpstr>Trulia Rent vs Buy Calculator</vt:lpstr>
      <vt:lpstr>The Rule if Purchasing a House</vt:lpstr>
      <vt:lpstr>Step 8 – Save for Future College Expenses</vt:lpstr>
      <vt:lpstr>Do You Need a Financial Planner?</vt:lpstr>
      <vt:lpstr>Recommended Sources for Do-It-Yourselfers</vt:lpstr>
      <vt:lpstr>Recommended Sources for Do-It-Yourselfers</vt:lpstr>
      <vt:lpstr>Special Pays After Graduation</vt:lpstr>
      <vt:lpstr>Questions?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TSP and the New  Blended Retirement System</dc:title>
  <dc:creator>Jake</dc:creator>
  <cp:lastModifiedBy>Joel Schofer</cp:lastModifiedBy>
  <cp:revision>226</cp:revision>
  <dcterms:created xsi:type="dcterms:W3CDTF">2016-11-05T21:58:59Z</dcterms:created>
  <dcterms:modified xsi:type="dcterms:W3CDTF">2020-01-27T12:34:41Z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1192738</vt:lpwstr>
  </property>
  <property fmtid="{D5CDD505-2E9C-101B-9397-08002B2CF9AE}" pid="3" name="NXPowerLiteSettings">
    <vt:lpwstr>C7000400038000</vt:lpwstr>
  </property>
  <property fmtid="{D5CDD505-2E9C-101B-9397-08002B2CF9AE}" pid="4" name="NXPowerLiteVersion">
    <vt:lpwstr>S8.2.1</vt:lpwstr>
  </property>
</Properties>
</file>