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5" r:id="rId1"/>
    <p:sldMasterId id="2147483738" r:id="rId2"/>
    <p:sldMasterId id="2147483749" r:id="rId3"/>
    <p:sldMasterId id="2147483760" r:id="rId4"/>
    <p:sldMasterId id="2147483771" r:id="rId5"/>
    <p:sldMasterId id="2147483782" r:id="rId6"/>
    <p:sldMasterId id="2147483794" r:id="rId7"/>
  </p:sldMasterIdLst>
  <p:notesMasterIdLst>
    <p:notesMasterId r:id="rId18"/>
  </p:notesMasterIdLst>
  <p:handoutMasterIdLst>
    <p:handoutMasterId r:id="rId19"/>
  </p:handoutMasterIdLst>
  <p:sldIdLst>
    <p:sldId id="256" r:id="rId8"/>
    <p:sldId id="439" r:id="rId9"/>
    <p:sldId id="394" r:id="rId10"/>
    <p:sldId id="523" r:id="rId11"/>
    <p:sldId id="518" r:id="rId12"/>
    <p:sldId id="519" r:id="rId13"/>
    <p:sldId id="521" r:id="rId14"/>
    <p:sldId id="522" r:id="rId15"/>
    <p:sldId id="524" r:id="rId16"/>
    <p:sldId id="51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24"/>
    <p:restoredTop sz="99788" autoAdjust="0"/>
  </p:normalViewPr>
  <p:slideViewPr>
    <p:cSldViewPr snapToGrid="0" snapToObjects="1">
      <p:cViewPr varScale="1">
        <p:scale>
          <a:sx n="89" d="100"/>
          <a:sy n="89" d="100"/>
        </p:scale>
        <p:origin x="1784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150FA-669E-8D40-A09C-78788AD954FA}" type="datetimeFigureOut">
              <a:rPr lang="en-US" smtClean="0"/>
              <a:t>6/19/17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0D6F3-92F4-2446-BF1A-E259FEB43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7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084A6-C13F-F240-8719-FDB844D98A01}" type="datetimeFigureOut">
              <a:rPr lang="en-US" smtClean="0"/>
              <a:t>6/19/17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BBEF8-E973-FC46-BE97-5BCA2B040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73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  <a:ea typeface="ＭＳ Ｐゴシック" pitchFamily="-84" charset="-128"/>
                <a:cs typeface="ＭＳ Ｐゴシック" charset="0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  <a:latin typeface="Lucida Sans Unicode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4847EC-56BE-444E-BBDF-AB3D283740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4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D8C26-25C3-C84D-B822-4B9B74C8E1C6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>
            <a:spLocks noChangeArrowheads="1"/>
          </p:cNvSpPr>
          <p:nvPr/>
        </p:nvSpPr>
        <p:spPr bwMode="auto"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blurRad="50800" dist="26940" dir="5400000" rotWithShape="0">
              <a:srgbClr val="000000">
                <a:alpha val="45999"/>
              </a:srgbClr>
            </a:outerShdw>
          </a:effectLst>
        </p:spPr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Chevron 4"/>
          <p:cNvSpPr>
            <a:spLocks noChangeArrowheads="1"/>
          </p:cNvSpPr>
          <p:nvPr/>
        </p:nvSpPr>
        <p:spPr bwMode="auto"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blurRad="50800" dist="26940" dir="5400000" rotWithShape="0">
              <a:srgbClr val="000000">
                <a:alpha val="45999"/>
              </a:srgbClr>
            </a:outerShdw>
          </a:effectLst>
        </p:spPr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837C9-497D-B440-A17B-E238F608FD27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53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BA008-1525-624C-9ABF-0A35BE6278FC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554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8A878-6555-2143-887B-1160E559B8FA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37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0068F-616E-BE4C-96A7-796A34E3DC9F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81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D36BC-363E-054C-9351-2B586F8E56D4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50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1A526-686A-7641-A60D-951B1C042441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366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  <a:ea typeface="ＭＳ Ｐゴシック" pitchFamily="-84" charset="-128"/>
              <a:cs typeface="ＭＳ Ｐゴシック" charset="0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white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>
            <a:spLocks noChangeArrowheads="1"/>
          </p:cNvSpPr>
          <p:nvPr/>
        </p:nvSpPr>
        <p:spPr bwMode="auto"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blurRad="50800" dist="26940" dir="5400000" rotWithShape="0">
              <a:srgbClr val="000000">
                <a:alpha val="45999"/>
              </a:srgbClr>
            </a:outerShdw>
          </a:effectLst>
        </p:spPr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Chevron 9"/>
          <p:cNvSpPr>
            <a:spLocks noChangeArrowheads="1"/>
          </p:cNvSpPr>
          <p:nvPr/>
        </p:nvSpPr>
        <p:spPr bwMode="auto"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rotWithShape="1">
            <a:gsLst>
              <a:gs pos="0">
                <a:srgbClr val="1389A6"/>
              </a:gs>
              <a:gs pos="72000">
                <a:srgbClr val="50B8DA"/>
              </a:gs>
              <a:gs pos="100000">
                <a:srgbClr val="7FC4DD"/>
              </a:gs>
            </a:gsLst>
            <a:lin ang="16200000"/>
          </a:gradFill>
          <a:ln w="3175" cap="rnd">
            <a:solidFill>
              <a:srgbClr val="1E768C"/>
            </a:solidFill>
            <a:miter lim="800000"/>
            <a:headEnd/>
            <a:tailEnd/>
          </a:ln>
          <a:effectLst>
            <a:outerShdw blurRad="50800" dist="26940" dir="5400000" rotWithShape="0">
              <a:srgbClr val="000000">
                <a:alpha val="45999"/>
              </a:srgbClr>
            </a:outerShdw>
          </a:effectLst>
        </p:spPr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61812-140D-ED46-8D45-20F8777A202E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481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14560-CBB7-6F42-86E4-F55FD3798180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7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8F287-97EE-2C4C-8596-B7806814C550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137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4805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2" name="Group 11"/>
          <p:cNvGrpSpPr/>
          <p:nvPr userDrawn="1"/>
        </p:nvGrpSpPr>
        <p:grpSpPr>
          <a:xfrm>
            <a:off x="685800" y="6324600"/>
            <a:ext cx="7772400" cy="457200"/>
            <a:chOff x="685800" y="6324600"/>
            <a:chExt cx="7772400" cy="4572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685800" y="6553200"/>
              <a:ext cx="2819400" cy="0"/>
            </a:xfrm>
            <a:prstGeom prst="line">
              <a:avLst/>
            </a:pr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5638800" y="6553200"/>
              <a:ext cx="281940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 userDrawn="1"/>
          </p:nvSpPr>
          <p:spPr>
            <a:xfrm>
              <a:off x="3429000" y="6324600"/>
              <a:ext cx="2209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 dirty="0">
                  <a:solidFill>
                    <a:srgbClr val="000099"/>
                  </a:solidFill>
                  <a:latin typeface="Monotype Corsiva" pitchFamily="66" charset="0"/>
                </a:rPr>
                <a:t>Wounded, Ill, and Injured (M9)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7398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30014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48380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13208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93052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2088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96592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90237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6/19/17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4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4727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0271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  <a:prstGeom prst="rect">
            <a:avLst/>
          </a:prstGeo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2" name="Group 11"/>
          <p:cNvGrpSpPr/>
          <p:nvPr userDrawn="1"/>
        </p:nvGrpSpPr>
        <p:grpSpPr>
          <a:xfrm>
            <a:off x="685800" y="6324600"/>
            <a:ext cx="7772400" cy="457200"/>
            <a:chOff x="685800" y="6324600"/>
            <a:chExt cx="7772400" cy="4572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685800" y="6553200"/>
              <a:ext cx="2819400" cy="0"/>
            </a:xfrm>
            <a:prstGeom prst="line">
              <a:avLst/>
            </a:pr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5638800" y="6553200"/>
              <a:ext cx="281940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 userDrawn="1"/>
          </p:nvSpPr>
          <p:spPr>
            <a:xfrm>
              <a:off x="3429000" y="6324600"/>
              <a:ext cx="2209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400" dirty="0">
                  <a:solidFill>
                    <a:srgbClr val="000099"/>
                  </a:solidFill>
                  <a:latin typeface="Monotype Corsiva" pitchFamily="66" charset="0"/>
                </a:rPr>
                <a:t>Wounded, Ill, and Injured (M9)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807125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200300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54985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8764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82354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16028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993325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396287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6/19/17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8115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43105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28187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67972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25541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3365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4739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3704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6177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248237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6/19/17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9081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435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64124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561113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72487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79006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88052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196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774788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958336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6/19/17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3426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53525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43940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6677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477681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66262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47691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120490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046644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622080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FF945-DB43-4BC2-9EB0-6EF867C8EE14}" type="datetimeFigureOut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6/19/17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6AAAE6-3DAB-43A3-B167-97EC4F645580}" type="slidenum">
              <a:rPr lang="en-US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9535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00640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114800" cy="99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555875"/>
            <a:ext cx="4114800" cy="992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64617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499153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490509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942414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423374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43562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40895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561804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8613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14338" y="1371600"/>
            <a:ext cx="40386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05338" y="1371600"/>
            <a:ext cx="4038600" cy="5105400"/>
          </a:xfrm>
        </p:spPr>
        <p:txBody>
          <a:bodyPr rtlCol="0"/>
          <a:lstStyle/>
          <a:p>
            <a:pPr lvl="0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2313051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8613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14338" y="1371600"/>
            <a:ext cx="4038600" cy="5105400"/>
          </a:xfrm>
        </p:spPr>
        <p:txBody>
          <a:bodyPr rtlCol="0"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5338" y="1371600"/>
            <a:ext cx="403860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444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255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3" Type="http://schemas.openxmlformats.org/officeDocument/2006/relationships/image" Target="../media/image2.jpeg"/><Relationship Id="rId14" Type="http://schemas.openxmlformats.org/officeDocument/2006/relationships/image" Target="../media/image3.png"/><Relationship Id="rId15" Type="http://schemas.openxmlformats.org/officeDocument/2006/relationships/image" Target="../media/image4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theme" Target="../theme/theme3.xml"/><Relationship Id="rId12" Type="http://schemas.openxmlformats.org/officeDocument/2006/relationships/image" Target="../media/image2.jpe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theme" Target="../theme/theme4.xml"/><Relationship Id="rId12" Type="http://schemas.openxmlformats.org/officeDocument/2006/relationships/image" Target="../media/image2.jpe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theme" Target="../theme/theme5.xml"/><Relationship Id="rId12" Type="http://schemas.openxmlformats.org/officeDocument/2006/relationships/image" Target="../media/image2.jpe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theme" Target="../theme/theme6.xml"/><Relationship Id="rId12" Type="http://schemas.openxmlformats.org/officeDocument/2006/relationships/image" Target="../media/image2.jpe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theme" Target="../theme/theme7.xml"/><Relationship Id="rId12" Type="http://schemas.openxmlformats.org/officeDocument/2006/relationships/image" Target="../media/image6.jpeg"/><Relationship Id="rId13" Type="http://schemas.openxmlformats.org/officeDocument/2006/relationships/image" Target="../media/image7.png"/><Relationship Id="rId14" Type="http://schemas.openxmlformats.org/officeDocument/2006/relationships/image" Target="../media/image4.png"/><Relationship Id="rId15" Type="http://schemas.openxmlformats.org/officeDocument/2006/relationships/image" Target="../media/image5.png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itchFamily="34" charset="0"/>
              <a:ea typeface="ＭＳ Ｐゴシック" pitchFamily="-84" charset="-128"/>
              <a:cs typeface="ＭＳ Ｐゴシック" charset="0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Lucida Sans Unicode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  <a:cs typeface="+mn-cs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2CB57C-F8A4-A64C-A400-7A412893F2A6}" type="slidenum">
              <a:rPr lang="en-US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20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93" r:id="rId12"/>
    <p:sldLayoutId id="214748381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charset="0"/>
        <a:buChar char=""/>
        <a:defRPr sz="27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charset="0"/>
        <a:buChar char="◦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charset="0"/>
        <a:buChar char="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charset="0"/>
        <a:buChar char=""/>
        <a:defRPr sz="19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charset="0"/>
        <a:buChar char="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1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844" r:id="rId11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41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62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85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076" name="Picture 12" descr="3D NPC Logo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1" u="sng">
                <a:solidFill>
                  <a:srgbClr val="FFFFFF"/>
                </a:solidFill>
                <a:latin typeface="Arial" charset="0"/>
              </a:rPr>
              <a:t>www.npc.navy.mil</a:t>
            </a:r>
            <a:endParaRPr lang="en-US" sz="1200" i="1" u="sng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8077200" y="6488113"/>
            <a:ext cx="9144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2803F2E-177A-4864-88E7-569221636155}" type="slidenum">
              <a:rPr lang="en-US" sz="1000">
                <a:solidFill>
                  <a:srgbClr val="FFFFFF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66294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2" descr="3D NPC Logo"/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3838"/>
            <a:ext cx="1905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81000" y="990600"/>
            <a:ext cx="6172200" cy="0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838200" y="1066800"/>
            <a:ext cx="6172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shade val="30000"/>
                  <a:satMod val="115000"/>
                </a:schemeClr>
              </a:gs>
              <a:gs pos="50000">
                <a:schemeClr val="tx2">
                  <a:lumMod val="75000"/>
                  <a:shade val="67500"/>
                  <a:satMod val="115000"/>
                </a:schemeClr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300" dirty="0">
              <a:solidFill>
                <a:srgbClr val="000000"/>
              </a:solidFill>
              <a:latin typeface="Segoe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488113"/>
            <a:ext cx="289560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i="1" u="sng" dirty="0">
                <a:solidFill>
                  <a:srgbClr val="FFFFFF"/>
                </a:solidFill>
                <a:latin typeface="Arial" charset="0"/>
              </a:rPr>
              <a:t>www.npc.navy.mil</a:t>
            </a:r>
          </a:p>
        </p:txBody>
      </p:sp>
      <p:pic>
        <p:nvPicPr>
          <p:cNvPr id="13" name="Picture 10" descr="NPC_Seal"/>
          <p:cNvPicPr>
            <a:picLocks noChangeAspect="1" noChangeArrowheads="1"/>
          </p:cNvPicPr>
          <p:nvPr/>
        </p:nvPicPr>
        <p:blipFill>
          <a:blip r:embed="rId13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4000" contrast="-33000"/>
          </a:blip>
          <a:srcRect/>
          <a:stretch>
            <a:fillRect/>
          </a:stretch>
        </p:blipFill>
        <p:spPr bwMode="auto">
          <a:xfrm>
            <a:off x="152400" y="647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A3AAF-5D8F-4E5F-84D9-092A2AF09864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871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3" r:id="rId8"/>
    <p:sldLayoutId id="2147483804" r:id="rId9"/>
    <p:sldLayoutId id="2147483805" r:id="rId10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hyperlink" Target="https://es.med.navy.mil/bumed/m00/m00c/pages/executive-medicine.aspx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Outside the </a:t>
            </a:r>
            <a:r>
              <a:rPr lang="en-US" smtClean="0"/>
              <a:t>Box Opportunities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Joel M. Schofer, MD, MBA, CPE, FAAEM</a:t>
            </a:r>
          </a:p>
          <a:p>
            <a:r>
              <a:rPr lang="en-US" sz="2000" dirty="0" smtClean="0"/>
              <a:t>CDR, MC, USN</a:t>
            </a:r>
          </a:p>
          <a:p>
            <a:r>
              <a:rPr lang="en-US" sz="2000" dirty="0" smtClean="0"/>
              <a:t>Emergency Medicine Specialty Leader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522483" y="331653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04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362450"/>
          </a:xfrm>
        </p:spPr>
        <p:txBody>
          <a:bodyPr/>
          <a:lstStyle/>
          <a:p>
            <a:r>
              <a:rPr lang="en-US" sz="2600" dirty="0"/>
              <a:t>“Homesteading” is not a negative for promotion as long as you progress in your career</a:t>
            </a:r>
          </a:p>
          <a:p>
            <a:pPr lvl="1"/>
            <a:r>
              <a:rPr lang="en-US" dirty="0"/>
              <a:t>Negative in community</a:t>
            </a:r>
          </a:p>
          <a:p>
            <a:pPr lvl="1"/>
            <a:r>
              <a:rPr lang="en-US" dirty="0"/>
              <a:t>Negative to many Specialty Leaders</a:t>
            </a:r>
          </a:p>
          <a:p>
            <a:pPr lvl="1"/>
            <a:r>
              <a:rPr lang="en-US" dirty="0"/>
              <a:t>Makes you a target with Detailers</a:t>
            </a:r>
          </a:p>
          <a:p>
            <a:r>
              <a:rPr lang="en-US" sz="2600" dirty="0" smtClean="0"/>
              <a:t>Overseas</a:t>
            </a:r>
          </a:p>
          <a:p>
            <a:pPr lvl="1"/>
            <a:r>
              <a:rPr lang="en-US" dirty="0" smtClean="0"/>
              <a:t>When seeking leadership positions</a:t>
            </a:r>
          </a:p>
          <a:p>
            <a:r>
              <a:rPr lang="en-US" sz="2600" dirty="0" smtClean="0"/>
              <a:t>Post-residency operational tour</a:t>
            </a:r>
          </a:p>
          <a:p>
            <a:r>
              <a:rPr lang="en-US" sz="2600" dirty="0" smtClean="0"/>
              <a:t>Fellowships</a:t>
            </a:r>
          </a:p>
          <a:p>
            <a:r>
              <a:rPr lang="en-US" sz="2600" dirty="0" smtClean="0"/>
              <a:t>Alternative tours (BUMED, BUPERS, etc.)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Move After You Are Promoted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09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3934918" cy="4525962"/>
          </a:xfrm>
        </p:spPr>
        <p:txBody>
          <a:bodyPr>
            <a:normAutofit/>
          </a:bodyPr>
          <a:lstStyle/>
          <a:p>
            <a:r>
              <a:rPr lang="en-US" dirty="0" smtClean="0"/>
              <a:t>Time on station (TOS) requirements</a:t>
            </a:r>
          </a:p>
          <a:p>
            <a:pPr lvl="1"/>
            <a:r>
              <a:rPr lang="en-US" dirty="0" smtClean="0"/>
              <a:t>Overseas and operational billets have no TOS requirement</a:t>
            </a:r>
          </a:p>
          <a:p>
            <a:r>
              <a:rPr lang="en-US" dirty="0" smtClean="0"/>
              <a:t>Global Support Agreement orders</a:t>
            </a:r>
          </a:p>
          <a:p>
            <a:pPr lvl="1"/>
            <a:r>
              <a:rPr lang="en-US" dirty="0" smtClean="0"/>
              <a:t>Deployment for 9-12 months with PCS Orders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Get Out of Someplace You Hate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414" y="2405726"/>
            <a:ext cx="3868386" cy="267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6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7200" y="1775619"/>
            <a:ext cx="5689600" cy="3937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Naval Hospital 29 Palms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3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They will not get you promoted</a:t>
            </a:r>
          </a:p>
          <a:p>
            <a:r>
              <a:rPr lang="en-US" sz="2400" dirty="0" smtClean="0"/>
              <a:t>But they fill up your OSR and make your record look better</a:t>
            </a:r>
          </a:p>
          <a:p>
            <a:r>
              <a:rPr lang="en-US" sz="2400" dirty="0" smtClean="0"/>
              <a:t>Some are important:</a:t>
            </a:r>
          </a:p>
          <a:p>
            <a:pPr lvl="1"/>
            <a:r>
              <a:rPr lang="en-US" sz="2000" dirty="0" smtClean="0"/>
              <a:t>Warfare qualifications/devices</a:t>
            </a:r>
          </a:p>
          <a:p>
            <a:pPr lvl="1"/>
            <a:r>
              <a:rPr lang="en-US" sz="2000" dirty="0" smtClean="0"/>
              <a:t>JPME I/II</a:t>
            </a:r>
          </a:p>
          <a:p>
            <a:pPr lvl="1"/>
            <a:r>
              <a:rPr lang="en-US" sz="2000" dirty="0" smtClean="0"/>
              <a:t>Executive Medicine</a:t>
            </a:r>
          </a:p>
          <a:p>
            <a:r>
              <a:rPr lang="en-US" sz="2400" dirty="0" smtClean="0"/>
              <a:t>They will not get you promoted, but you might as well get as many as you qualify for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Qualification Designators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5080000"/>
            <a:ext cx="68961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6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019" y="1481138"/>
            <a:ext cx="4525962" cy="45259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Joint Professional Military Education and War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20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10370"/>
            <a:ext cx="8229600" cy="446749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Master’s Degrees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0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Chief Medical Officer and Officer-in-Charge Positions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7268" y="1700323"/>
            <a:ext cx="7129463" cy="33608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34387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https://es.med.navy.mil/bumed/m00/m00c/pages/executive-medicine.aspx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92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07377"/>
            <a:ext cx="8229600" cy="327348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Job Announcements on the Blog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0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76" y="842680"/>
            <a:ext cx="7776275" cy="51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4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4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5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6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7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1_Light_with Blue Bar Segoe Template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4877</TotalTime>
  <Words>190</Words>
  <Application>Microsoft Macintosh PowerPoint</Application>
  <PresentationFormat>On-screen Show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10</vt:i4>
      </vt:variant>
    </vt:vector>
  </HeadingPairs>
  <TitlesOfParts>
    <vt:vector size="26" baseType="lpstr">
      <vt:lpstr>Arial</vt:lpstr>
      <vt:lpstr>Calibri</vt:lpstr>
      <vt:lpstr>Lucida Sans Unicode</vt:lpstr>
      <vt:lpstr>Monotype Corsiva</vt:lpstr>
      <vt:lpstr>ＭＳ Ｐゴシック</vt:lpstr>
      <vt:lpstr>Segoe</vt:lpstr>
      <vt:lpstr>Verdana</vt:lpstr>
      <vt:lpstr>Wingdings 2</vt:lpstr>
      <vt:lpstr>Wingdings 3</vt:lpstr>
      <vt:lpstr>Concourse</vt:lpstr>
      <vt:lpstr>3_Light_with Blue Bar Segoe Template</vt:lpstr>
      <vt:lpstr>4_Light_with Blue Bar Segoe Template</vt:lpstr>
      <vt:lpstr>5_Light_with Blue Bar Segoe Template</vt:lpstr>
      <vt:lpstr>6_Light_with Blue Bar Segoe Template</vt:lpstr>
      <vt:lpstr>7_Light_with Blue Bar Segoe Template</vt:lpstr>
      <vt:lpstr>1_Light_with Blue Bar Segoe Template</vt:lpstr>
      <vt:lpstr>Outside the Box Opportunities</vt:lpstr>
      <vt:lpstr>Move After You Are Promoted</vt:lpstr>
      <vt:lpstr>How to Get Out of Someplace You Hate</vt:lpstr>
      <vt:lpstr>Naval Hospital 29 Palms</vt:lpstr>
      <vt:lpstr>Additional Qualification Designators</vt:lpstr>
      <vt:lpstr>Joint Professional Military Education and War College</vt:lpstr>
      <vt:lpstr>Master’s Degrees</vt:lpstr>
      <vt:lpstr>Chief Medical Officer and Officer-in-Charge Positions</vt:lpstr>
      <vt:lpstr>Job Announcements on the Blog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advice for the new attending</dc:title>
  <dc:creator>Joel Schofer</dc:creator>
  <cp:lastModifiedBy>Joel Schofer</cp:lastModifiedBy>
  <cp:revision>439</cp:revision>
  <cp:lastPrinted>2016-06-27T17:34:24Z</cp:lastPrinted>
  <dcterms:created xsi:type="dcterms:W3CDTF">2013-06-20T00:06:24Z</dcterms:created>
  <dcterms:modified xsi:type="dcterms:W3CDTF">2017-06-19T14:13:53Z</dcterms:modified>
</cp:coreProperties>
</file>