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25"/>
  </p:notesMasterIdLst>
  <p:sldIdLst>
    <p:sldId id="278" r:id="rId2"/>
    <p:sldId id="258" r:id="rId3"/>
    <p:sldId id="280" r:id="rId4"/>
    <p:sldId id="261" r:id="rId5"/>
    <p:sldId id="276" r:id="rId6"/>
    <p:sldId id="277" r:id="rId7"/>
    <p:sldId id="260" r:id="rId8"/>
    <p:sldId id="262" r:id="rId9"/>
    <p:sldId id="263" r:id="rId10"/>
    <p:sldId id="264" r:id="rId11"/>
    <p:sldId id="265" r:id="rId12"/>
    <p:sldId id="266" r:id="rId13"/>
    <p:sldId id="272" r:id="rId14"/>
    <p:sldId id="267" r:id="rId15"/>
    <p:sldId id="268" r:id="rId16"/>
    <p:sldId id="269" r:id="rId17"/>
    <p:sldId id="271" r:id="rId18"/>
    <p:sldId id="270" r:id="rId19"/>
    <p:sldId id="275" r:id="rId20"/>
    <p:sldId id="273" r:id="rId21"/>
    <p:sldId id="274" r:id="rId22"/>
    <p:sldId id="259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01" autoAdjust="0"/>
    <p:restoredTop sz="94660"/>
  </p:normalViewPr>
  <p:slideViewPr>
    <p:cSldViewPr snapToGrid="0">
      <p:cViewPr varScale="1">
        <p:scale>
          <a:sx n="89" d="100"/>
          <a:sy n="89" d="100"/>
        </p:scale>
        <p:origin x="209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F31BCE-ED59-E242-870C-D28C51DCD7F1}" type="datetimeFigureOut">
              <a:rPr lang="en-US" smtClean="0"/>
              <a:t>3/18/17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5D6057-342B-2945-8018-3F8387E74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888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Freeform 28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881A-1ACA-4B56-BC20-6AAC6308011D}" type="datetimeFigureOut">
              <a:rPr lang="en-US" smtClean="0"/>
              <a:t>3/18/17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950C-E40F-4DE5-88A5-FFDC5F086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881A-1ACA-4B56-BC20-6AAC6308011D}" type="datetimeFigureOut">
              <a:rPr lang="en-US" smtClean="0"/>
              <a:t>3/18/17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950C-E40F-4DE5-88A5-FFDC5F086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881A-1ACA-4B56-BC20-6AAC6308011D}" type="datetimeFigureOut">
              <a:rPr lang="en-US" smtClean="0"/>
              <a:t>3/18/17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950C-E40F-4DE5-88A5-FFDC5F086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881A-1ACA-4B56-BC20-6AAC6308011D}" type="datetimeFigureOut">
              <a:rPr lang="en-US" smtClean="0"/>
              <a:t>3/18/17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950C-E40F-4DE5-88A5-FFDC5F086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881A-1ACA-4B56-BC20-6AAC6308011D}" type="datetimeFigureOut">
              <a:rPr lang="en-US" smtClean="0"/>
              <a:t>3/18/17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950C-E40F-4DE5-88A5-FFDC5F086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881A-1ACA-4B56-BC20-6AAC6308011D}" type="datetimeFigureOut">
              <a:rPr lang="en-US" smtClean="0"/>
              <a:t>3/18/17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950C-E40F-4DE5-88A5-FFDC5F086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881A-1ACA-4B56-BC20-6AAC6308011D}" type="datetimeFigureOut">
              <a:rPr lang="en-US" smtClean="0"/>
              <a:t>3/18/17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950C-E40F-4DE5-88A5-FFDC5F086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881A-1ACA-4B56-BC20-6AAC6308011D}" type="datetimeFigureOut">
              <a:rPr lang="en-US" smtClean="0"/>
              <a:t>3/18/17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950C-E40F-4DE5-88A5-FFDC5F086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881A-1ACA-4B56-BC20-6AAC6308011D}" type="datetimeFigureOut">
              <a:rPr lang="en-US" smtClean="0"/>
              <a:t>3/18/17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950C-E40F-4DE5-88A5-FFDC5F086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881A-1ACA-4B56-BC20-6AAC6308011D}" type="datetimeFigureOut">
              <a:rPr lang="en-US" smtClean="0"/>
              <a:t>3/18/17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950C-E40F-4DE5-88A5-FFDC5F086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881A-1ACA-4B56-BC20-6AAC6308011D}" type="datetimeFigureOut">
              <a:rPr lang="en-US" smtClean="0"/>
              <a:t>3/18/17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950C-E40F-4DE5-88A5-FFDC5F08639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881A-1ACA-4B56-BC20-6AAC6308011D}" type="datetimeFigureOut">
              <a:rPr lang="en-US" smtClean="0"/>
              <a:t>3/18/17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950C-E40F-4DE5-88A5-FFDC5F086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881A-1ACA-4B56-BC20-6AAC6308011D}" type="datetimeFigureOut">
              <a:rPr lang="en-US" smtClean="0"/>
              <a:t>3/18/17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950C-E40F-4DE5-88A5-FFDC5F08639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881A-1ACA-4B56-BC20-6AAC6308011D}" type="datetimeFigureOut">
              <a:rPr lang="en-US" smtClean="0"/>
              <a:t>3/18/17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950C-E40F-4DE5-88A5-FFDC5F086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881A-1ACA-4B56-BC20-6AAC6308011D}" type="datetimeFigureOut">
              <a:rPr lang="en-US" smtClean="0"/>
              <a:t>3/18/17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950C-E40F-4DE5-88A5-FFDC5F086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881A-1ACA-4B56-BC20-6AAC6308011D}" type="datetimeFigureOut">
              <a:rPr lang="en-US" smtClean="0"/>
              <a:t>3/18/17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8950C-E40F-4DE5-88A5-FFDC5F0863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0881A-1ACA-4B56-BC20-6AAC6308011D}" type="datetimeFigureOut">
              <a:rPr lang="en-US" smtClean="0"/>
              <a:t>3/18/17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358950C-E40F-4DE5-88A5-FFDC5F086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1883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ssetprotectionbook.com/forum/viewtopic.php?f=142&amp;t=1566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tif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Tricks for Long-Term Asset Protection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Joel </a:t>
            </a:r>
            <a:r>
              <a:rPr lang="en-US" dirty="0" err="1"/>
              <a:t>Schofer</a:t>
            </a:r>
            <a:r>
              <a:rPr lang="en-US" dirty="0"/>
              <a:t>, MD, MBA, CPE, FAAEM</a:t>
            </a:r>
          </a:p>
          <a:p>
            <a:r>
              <a:rPr lang="en-US" dirty="0"/>
              <a:t>Commander, Medical Corps, US Navy</a:t>
            </a:r>
          </a:p>
          <a:p>
            <a:r>
              <a:rPr lang="en-US" dirty="0"/>
              <a:t>Naval Medical Center Portsmouth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42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en-US" sz="4800" dirty="0" smtClean="0"/>
              <a:t>Military Disclaimer</a:t>
            </a:r>
            <a:endParaRPr lang="en-US" sz="4800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2800" dirty="0"/>
              <a:t>The views expressed in this presentation are those of the </a:t>
            </a:r>
            <a:r>
              <a:rPr lang="en-US" sz="2800" dirty="0" smtClean="0"/>
              <a:t>speaker </a:t>
            </a:r>
            <a:r>
              <a:rPr lang="en-US" sz="2800" dirty="0"/>
              <a:t>and do not necessarily reflect the official policy or position of the Department of the Navy, Department of Defense or the United States Government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7355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551790"/>
            <a:ext cx="6347713" cy="1320800"/>
          </a:xfrm>
        </p:spPr>
        <p:txBody>
          <a:bodyPr anchor="ctr">
            <a:noAutofit/>
          </a:bodyPr>
          <a:lstStyle/>
          <a:p>
            <a:r>
              <a:rPr lang="en-US" sz="4800" dirty="0" smtClean="0"/>
              <a:t>Bottom Line Up Front</a:t>
            </a:r>
            <a:endParaRPr lang="en-US" sz="4800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599" y="1978025"/>
            <a:ext cx="6347714" cy="3880773"/>
          </a:xfrm>
        </p:spPr>
        <p:txBody>
          <a:bodyPr>
            <a:noAutofit/>
          </a:bodyPr>
          <a:lstStyle/>
          <a:p>
            <a:r>
              <a:rPr lang="en-US" sz="2400" dirty="0"/>
              <a:t>Implement </a:t>
            </a:r>
            <a:r>
              <a:rPr lang="en-US" sz="2400" dirty="0" smtClean="0"/>
              <a:t>an asset protection plan </a:t>
            </a:r>
            <a:r>
              <a:rPr lang="en-US" sz="2400" dirty="0"/>
              <a:t>before you are threatened</a:t>
            </a:r>
          </a:p>
          <a:p>
            <a:r>
              <a:rPr lang="en-US" sz="2400" dirty="0"/>
              <a:t>Purchase large amounts of liability insurance</a:t>
            </a:r>
          </a:p>
          <a:p>
            <a:r>
              <a:rPr lang="en-US" sz="2400" dirty="0"/>
              <a:t>Maximally invest in your retirement accounts</a:t>
            </a:r>
          </a:p>
          <a:p>
            <a:r>
              <a:rPr lang="en-US" sz="2400" dirty="0"/>
              <a:t>Know your state laws so you can capitalize on </a:t>
            </a:r>
            <a:r>
              <a:rPr lang="en-US" sz="2400" dirty="0" smtClean="0"/>
              <a:t>them</a:t>
            </a:r>
          </a:p>
          <a:p>
            <a:r>
              <a:rPr lang="en-US" sz="2400" dirty="0" smtClean="0"/>
              <a:t>Decide </a:t>
            </a:r>
            <a:r>
              <a:rPr lang="en-US" sz="2400" dirty="0"/>
              <a:t>if you are going to go the simple route or seek qualified legal assistance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81050" y="19780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1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550990"/>
          </a:xfrm>
        </p:spPr>
        <p:txBody>
          <a:bodyPr>
            <a:noAutofit/>
          </a:bodyPr>
          <a:lstStyle/>
          <a:p>
            <a:r>
              <a:rPr lang="en-US" sz="4800" dirty="0"/>
              <a:t>Estate Planning vs Asset </a:t>
            </a:r>
            <a:r>
              <a:rPr lang="en-US" sz="4800" dirty="0" smtClean="0"/>
              <a:t>Protection</a:t>
            </a:r>
            <a:endParaRPr lang="en-US" sz="4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599" y="2363790"/>
            <a:ext cx="6347714" cy="3880773"/>
          </a:xfrm>
        </p:spPr>
        <p:txBody>
          <a:bodyPr>
            <a:noAutofit/>
          </a:bodyPr>
          <a:lstStyle/>
          <a:p>
            <a:r>
              <a:rPr lang="en-US" sz="2800" dirty="0"/>
              <a:t>Estate planning is to:</a:t>
            </a:r>
          </a:p>
          <a:p>
            <a:pPr lvl="1"/>
            <a:r>
              <a:rPr lang="en-US" sz="2800" dirty="0"/>
              <a:t>Ensure your assets are used as you want after you die</a:t>
            </a:r>
          </a:p>
          <a:p>
            <a:pPr lvl="1"/>
            <a:r>
              <a:rPr lang="en-US" sz="2800" dirty="0"/>
              <a:t>Minimize the impact of taxes</a:t>
            </a:r>
          </a:p>
          <a:p>
            <a:r>
              <a:rPr lang="en-US" sz="2800" dirty="0"/>
              <a:t>Asset protection is to protect your assets from creditors</a:t>
            </a:r>
          </a:p>
          <a:p>
            <a:r>
              <a:rPr lang="en-US" sz="2800" dirty="0"/>
              <a:t>Every physician needs an asset protection </a:t>
            </a:r>
            <a:r>
              <a:rPr lang="en-US" sz="2800" dirty="0" smtClean="0"/>
              <a:t>plan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8981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599" y="391885"/>
            <a:ext cx="6347713" cy="1320800"/>
          </a:xfrm>
        </p:spPr>
        <p:txBody>
          <a:bodyPr anchor="ctr">
            <a:noAutofit/>
          </a:bodyPr>
          <a:lstStyle/>
          <a:p>
            <a:r>
              <a:rPr lang="en-US" sz="4800" dirty="0"/>
              <a:t>Risk of a Lawsuit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598" y="1712685"/>
            <a:ext cx="6347714" cy="3880773"/>
          </a:xfrm>
        </p:spPr>
        <p:txBody>
          <a:bodyPr>
            <a:noAutofit/>
          </a:bodyPr>
          <a:lstStyle/>
          <a:p>
            <a:r>
              <a:rPr lang="en-US" sz="2800" dirty="0"/>
              <a:t>Most physicians will be sued at least once for malpractice</a:t>
            </a:r>
          </a:p>
          <a:p>
            <a:r>
              <a:rPr lang="en-US" sz="2800" dirty="0"/>
              <a:t>Realistically there is more risk from liability outside of your practice</a:t>
            </a:r>
          </a:p>
          <a:p>
            <a:pPr lvl="1"/>
            <a:r>
              <a:rPr lang="en-US" sz="2800" dirty="0"/>
              <a:t>Plaintiff’s attorney’s can easily find out about your assets for less than $1000</a:t>
            </a:r>
          </a:p>
          <a:p>
            <a:r>
              <a:rPr lang="en-US" sz="2800" dirty="0"/>
              <a:t>http://</a:t>
            </a:r>
            <a:r>
              <a:rPr lang="en-US" sz="2800" dirty="0" err="1" smtClean="0"/>
              <a:t>www.aaem.org</a:t>
            </a:r>
            <a:r>
              <a:rPr lang="en-US" sz="2800" dirty="0" smtClean="0"/>
              <a:t>/publications/common-sense/medical-liability-state-by-state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1477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667556" y="174398"/>
            <a:ext cx="4147457" cy="599676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021101" y="6273284"/>
            <a:ext cx="3440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N </a:t>
            </a:r>
            <a:r>
              <a:rPr lang="nb-NO" dirty="0" err="1"/>
              <a:t>Engl</a:t>
            </a:r>
            <a:r>
              <a:rPr lang="nb-NO" dirty="0"/>
              <a:t> J Med 2011;365:629-36.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9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4800" dirty="0"/>
              <a:t>Fear of </a:t>
            </a:r>
            <a:r>
              <a:rPr lang="en-US" sz="4800" dirty="0" smtClean="0"/>
              <a:t>Liability</a:t>
            </a:r>
            <a:endParaRPr lang="en-US" sz="48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Overly concerned with “losing it all” due to a lawsuit</a:t>
            </a:r>
          </a:p>
          <a:p>
            <a:r>
              <a:rPr lang="en-US" sz="2400" dirty="0"/>
              <a:t>Very rare for a malpractice </a:t>
            </a:r>
            <a:r>
              <a:rPr lang="en-US" sz="2400" dirty="0" smtClean="0"/>
              <a:t>judgment </a:t>
            </a:r>
            <a:r>
              <a:rPr lang="en-US" sz="2400" dirty="0"/>
              <a:t>to exceed your malpractice policy </a:t>
            </a:r>
            <a:r>
              <a:rPr lang="en-US" sz="2400" dirty="0" smtClean="0"/>
              <a:t>limits</a:t>
            </a: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68738" y="3236309"/>
            <a:ext cx="3089275" cy="172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9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599" y="261257"/>
            <a:ext cx="6347713" cy="1320800"/>
          </a:xfrm>
        </p:spPr>
        <p:txBody>
          <a:bodyPr anchor="ctr">
            <a:normAutofit/>
          </a:bodyPr>
          <a:lstStyle/>
          <a:p>
            <a:r>
              <a:rPr lang="en-US" sz="4800" dirty="0"/>
              <a:t>The Holy </a:t>
            </a:r>
            <a:r>
              <a:rPr lang="en-US" sz="4800" dirty="0" smtClean="0"/>
              <a:t>Grail</a:t>
            </a:r>
            <a:endParaRPr lang="en-US" sz="4800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598" y="1582057"/>
            <a:ext cx="6347714" cy="3880773"/>
          </a:xfrm>
        </p:spPr>
        <p:txBody>
          <a:bodyPr>
            <a:noAutofit/>
          </a:bodyPr>
          <a:lstStyle/>
          <a:p>
            <a:r>
              <a:rPr lang="en-US" sz="2400" dirty="0"/>
              <a:t>The perfect financial plan does not exist</a:t>
            </a:r>
          </a:p>
          <a:p>
            <a:r>
              <a:rPr lang="en-US" sz="2400" dirty="0"/>
              <a:t>If you make asset protection your priority, you’ll have to sacrifice other priorities:</a:t>
            </a:r>
          </a:p>
          <a:p>
            <a:pPr lvl="1"/>
            <a:r>
              <a:rPr lang="en-US" sz="2400" dirty="0"/>
              <a:t>Investment returns</a:t>
            </a:r>
          </a:p>
          <a:p>
            <a:pPr lvl="1"/>
            <a:r>
              <a:rPr lang="en-US" sz="2400" dirty="0"/>
              <a:t>Liquidity</a:t>
            </a:r>
          </a:p>
          <a:p>
            <a:pPr lvl="1"/>
            <a:r>
              <a:rPr lang="en-US" sz="2400" dirty="0"/>
              <a:t>Estate planning</a:t>
            </a:r>
          </a:p>
          <a:p>
            <a:pPr lvl="1"/>
            <a:r>
              <a:rPr lang="en-US" sz="2400" dirty="0"/>
              <a:t>Tax efficiency</a:t>
            </a:r>
          </a:p>
          <a:p>
            <a:r>
              <a:rPr lang="en-US" sz="2400" dirty="0"/>
              <a:t>For example, life insurance and annuities</a:t>
            </a:r>
          </a:p>
          <a:p>
            <a:pPr lvl="1"/>
            <a:r>
              <a:rPr lang="en-US" sz="2400" dirty="0"/>
              <a:t>Protected in some states, but increased expenses when used as an investment</a:t>
            </a:r>
          </a:p>
        </p:txBody>
      </p:sp>
    </p:spTree>
    <p:extLst>
      <p:ext uri="{BB962C8B-B14F-4D97-AF65-F5344CB8AC3E}">
        <p14:creationId xmlns:p14="http://schemas.microsoft.com/office/powerpoint/2010/main" val="64831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598" y="505961"/>
            <a:ext cx="6347713" cy="1320800"/>
          </a:xfrm>
        </p:spPr>
        <p:txBody>
          <a:bodyPr anchor="ctr">
            <a:normAutofit/>
          </a:bodyPr>
          <a:lstStyle/>
          <a:p>
            <a:r>
              <a:rPr lang="en-US" sz="4800" dirty="0"/>
              <a:t>State </a:t>
            </a:r>
            <a:r>
              <a:rPr lang="en-US" sz="4800" dirty="0" smtClean="0"/>
              <a:t>Specific</a:t>
            </a:r>
            <a:endParaRPr lang="en-US" sz="4800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598" y="2131562"/>
            <a:ext cx="6347714" cy="3880773"/>
          </a:xfrm>
        </p:spPr>
        <p:txBody>
          <a:bodyPr>
            <a:noAutofit/>
          </a:bodyPr>
          <a:lstStyle/>
          <a:p>
            <a:r>
              <a:rPr lang="en-US" sz="2400" dirty="0"/>
              <a:t>Asset protection is governed by state laws</a:t>
            </a:r>
          </a:p>
          <a:p>
            <a:r>
              <a:rPr lang="en-US" sz="2400" dirty="0"/>
              <a:t>Most states protect your retirement </a:t>
            </a:r>
            <a:r>
              <a:rPr lang="en-US" sz="2400" dirty="0" smtClean="0"/>
              <a:t>accounts, life </a:t>
            </a:r>
            <a:r>
              <a:rPr lang="en-US" sz="2400" dirty="0"/>
              <a:t>insurance cash </a:t>
            </a:r>
            <a:r>
              <a:rPr lang="en-US" sz="2400" dirty="0" smtClean="0"/>
              <a:t>value, </a:t>
            </a:r>
            <a:r>
              <a:rPr lang="en-US" sz="2400" dirty="0"/>
              <a:t>and annuities</a:t>
            </a:r>
          </a:p>
          <a:p>
            <a:r>
              <a:rPr lang="en-US" sz="2400" dirty="0"/>
              <a:t>Some protect your educational accounts</a:t>
            </a:r>
          </a:p>
          <a:p>
            <a:r>
              <a:rPr lang="en-US" sz="2400" dirty="0"/>
              <a:t>Protection of your primary residence varies greatly</a:t>
            </a:r>
          </a:p>
          <a:p>
            <a:r>
              <a:rPr lang="en-US" sz="2400" dirty="0">
                <a:hlinkClick r:id="rId2"/>
              </a:rPr>
              <a:t>http://</a:t>
            </a:r>
            <a:r>
              <a:rPr lang="en-US" sz="2400" dirty="0" smtClean="0">
                <a:hlinkClick r:id="rId2"/>
              </a:rPr>
              <a:t>www.assetprotectionbook.com/forum/viewtopic.php?f=142&amp;t=1566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6348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en-US" sz="4800" dirty="0"/>
              <a:t>Asset Protection Plans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Simple steps vs complex plans</a:t>
            </a:r>
          </a:p>
          <a:p>
            <a:r>
              <a:rPr lang="en-US" sz="2800" dirty="0"/>
              <a:t>Need to proactively implement your plan before you are in trouble</a:t>
            </a:r>
          </a:p>
          <a:p>
            <a:r>
              <a:rPr lang="en-US" sz="2800" dirty="0"/>
              <a:t>Reactive moves taken after your are threatened can get you in big trouble, including </a:t>
            </a:r>
            <a:r>
              <a:rPr lang="en-US" sz="2800" dirty="0" smtClean="0"/>
              <a:t>imprisonment</a:t>
            </a:r>
            <a:endParaRPr lang="en-US" sz="2800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81050" y="19780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2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en-US" sz="4800" dirty="0"/>
              <a:t>Simple </a:t>
            </a:r>
            <a:r>
              <a:rPr lang="mr-IN" sz="4800" dirty="0"/>
              <a:t>–</a:t>
            </a:r>
            <a:r>
              <a:rPr lang="en-US" sz="4800" dirty="0"/>
              <a:t> Practice Good </a:t>
            </a:r>
            <a:r>
              <a:rPr lang="en-US" sz="4800" dirty="0" smtClean="0"/>
              <a:t>Medicine</a:t>
            </a:r>
            <a:endParaRPr lang="en-US" sz="48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Be nice to patients</a:t>
            </a:r>
          </a:p>
          <a:p>
            <a:r>
              <a:rPr lang="en-US" sz="2000" dirty="0"/>
              <a:t>Document well</a:t>
            </a:r>
          </a:p>
          <a:p>
            <a:r>
              <a:rPr lang="en-US" sz="2000" dirty="0"/>
              <a:t>Provide excellent discharge instructions and follow-up</a:t>
            </a:r>
          </a:p>
          <a:p>
            <a:r>
              <a:rPr lang="en-US" sz="2000" dirty="0"/>
              <a:t>Work in an environment where you are supported adequately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57837" y="2160588"/>
            <a:ext cx="2911077" cy="3881437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781050" y="19780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93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Simple </a:t>
            </a:r>
            <a:r>
              <a:rPr lang="mr-IN" sz="4800" dirty="0"/>
              <a:t>–</a:t>
            </a:r>
            <a:r>
              <a:rPr lang="en-US" sz="4800" dirty="0"/>
              <a:t> Personal </a:t>
            </a:r>
            <a:r>
              <a:rPr lang="en-US" sz="4800" dirty="0" smtClean="0"/>
              <a:t>Life</a:t>
            </a:r>
            <a:endParaRPr lang="en-US" sz="48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Maintain privacy and a low profile</a:t>
            </a:r>
          </a:p>
          <a:p>
            <a:pPr lvl="1"/>
            <a:r>
              <a:rPr lang="en-US" sz="2400" dirty="0"/>
              <a:t>Don’t advertise your wealth</a:t>
            </a:r>
          </a:p>
          <a:p>
            <a:r>
              <a:rPr lang="en-US" sz="2400" dirty="0"/>
              <a:t>Fence the pool</a:t>
            </a:r>
          </a:p>
          <a:p>
            <a:r>
              <a:rPr lang="en-US" sz="2400" dirty="0"/>
              <a:t>Avoid aggressive dog breeds</a:t>
            </a:r>
          </a:p>
          <a:p>
            <a:r>
              <a:rPr lang="en-US" sz="2400" dirty="0"/>
              <a:t>Don’t serve alcohol to </a:t>
            </a:r>
            <a:r>
              <a:rPr lang="en-US" sz="2400" dirty="0" smtClean="0"/>
              <a:t>guests</a:t>
            </a:r>
            <a:endParaRPr lang="en-US" sz="24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68738" y="2556669"/>
            <a:ext cx="3089275" cy="3089275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781050" y="19780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16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en-US" sz="4800" dirty="0"/>
              <a:t>Simple </a:t>
            </a:r>
            <a:r>
              <a:rPr lang="mr-IN" sz="4800" dirty="0"/>
              <a:t>–</a:t>
            </a:r>
            <a:r>
              <a:rPr lang="en-US" sz="4800" dirty="0"/>
              <a:t> Don’t Get </a:t>
            </a:r>
            <a:r>
              <a:rPr lang="en-US" sz="4800" dirty="0" smtClean="0"/>
              <a:t>Divorced</a:t>
            </a:r>
            <a:endParaRPr lang="en-US" sz="48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Higher risk than malpractice</a:t>
            </a:r>
          </a:p>
          <a:p>
            <a:r>
              <a:rPr lang="en-US" sz="2400" smtClean="0"/>
              <a:t>Prenuptial </a:t>
            </a:r>
            <a:r>
              <a:rPr lang="en-US" sz="2400" dirty="0"/>
              <a:t>agreements</a:t>
            </a:r>
          </a:p>
          <a:p>
            <a:pPr lvl="1"/>
            <a:r>
              <a:rPr lang="en-US" sz="2400" dirty="0"/>
              <a:t>Significant pre-existing assets or income</a:t>
            </a:r>
          </a:p>
          <a:p>
            <a:pPr lvl="1"/>
            <a:r>
              <a:rPr lang="en-US" sz="2400" dirty="0"/>
              <a:t>Children from a prior relationship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68738" y="2942828"/>
            <a:ext cx="3089275" cy="2316956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781050" y="19780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39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en-US" sz="4800" dirty="0"/>
              <a:t>Simple </a:t>
            </a:r>
            <a:r>
              <a:rPr lang="mr-IN" sz="4800" dirty="0"/>
              <a:t>–</a:t>
            </a:r>
            <a:r>
              <a:rPr lang="en-US" sz="4800" dirty="0"/>
              <a:t> Get </a:t>
            </a:r>
            <a:r>
              <a:rPr lang="en-US" sz="4800" dirty="0" smtClean="0"/>
              <a:t>Properly Insured</a:t>
            </a:r>
            <a:endParaRPr lang="en-US" sz="4800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599" y="2213307"/>
            <a:ext cx="6347714" cy="3880773"/>
          </a:xfrm>
        </p:spPr>
        <p:txBody>
          <a:bodyPr>
            <a:noAutofit/>
          </a:bodyPr>
          <a:lstStyle/>
          <a:p>
            <a:r>
              <a:rPr lang="en-US" sz="2400" dirty="0" smtClean="0"/>
              <a:t>Customary </a:t>
            </a:r>
            <a:r>
              <a:rPr lang="en-US" sz="2400" dirty="0"/>
              <a:t>malpractice coverage</a:t>
            </a:r>
          </a:p>
          <a:p>
            <a:r>
              <a:rPr lang="en-US" sz="2400" dirty="0" smtClean="0"/>
              <a:t>Maximize </a:t>
            </a:r>
            <a:r>
              <a:rPr lang="en-US" sz="2400" dirty="0"/>
              <a:t>the liability on your auto and homeowner’s/renter’s insurance policies</a:t>
            </a:r>
          </a:p>
          <a:p>
            <a:r>
              <a:rPr lang="en-US" sz="2400" dirty="0"/>
              <a:t>Get a $1-5M umbrella liability policy</a:t>
            </a:r>
          </a:p>
          <a:p>
            <a:r>
              <a:rPr lang="en-US" sz="2400" dirty="0"/>
              <a:t>Life insurance and annuities protected in some states</a:t>
            </a:r>
          </a:p>
          <a:p>
            <a:pPr lvl="1"/>
            <a:r>
              <a:rPr lang="en-US" sz="2400" dirty="0"/>
              <a:t>Best if serve a dual purpose (not just asset protection) due to higher expenses</a:t>
            </a:r>
          </a:p>
          <a:p>
            <a:r>
              <a:rPr lang="en-US" sz="2400" dirty="0"/>
              <a:t>Officers and Director’s insurance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81050" y="19780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99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599" y="369225"/>
            <a:ext cx="6347713" cy="1320800"/>
          </a:xfrm>
        </p:spPr>
        <p:txBody>
          <a:bodyPr anchor="ctr">
            <a:normAutofit/>
          </a:bodyPr>
          <a:lstStyle/>
          <a:p>
            <a:r>
              <a:rPr lang="en-US" sz="4800" dirty="0"/>
              <a:t>Simple </a:t>
            </a:r>
            <a:r>
              <a:rPr lang="mr-IN" sz="4800" dirty="0"/>
              <a:t>–</a:t>
            </a:r>
            <a:r>
              <a:rPr lang="en-US" sz="4800" dirty="0"/>
              <a:t> Give It </a:t>
            </a:r>
            <a:r>
              <a:rPr lang="en-US" sz="4800" dirty="0" smtClean="0"/>
              <a:t>Away</a:t>
            </a:r>
            <a:endParaRPr lang="en-US" sz="4800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599" y="1855790"/>
            <a:ext cx="6347714" cy="3880773"/>
          </a:xfrm>
        </p:spPr>
        <p:txBody>
          <a:bodyPr>
            <a:noAutofit/>
          </a:bodyPr>
          <a:lstStyle/>
          <a:p>
            <a:r>
              <a:rPr lang="en-US" sz="2400" dirty="0"/>
              <a:t>All state specific</a:t>
            </a:r>
          </a:p>
          <a:p>
            <a:r>
              <a:rPr lang="en-US" sz="2400" dirty="0"/>
              <a:t>Put things in your spouse’s name</a:t>
            </a:r>
          </a:p>
          <a:p>
            <a:pPr lvl="1"/>
            <a:r>
              <a:rPr lang="en-US" sz="2400" dirty="0"/>
              <a:t>Beware of divorce</a:t>
            </a:r>
          </a:p>
          <a:p>
            <a:r>
              <a:rPr lang="en-US" sz="2400" dirty="0"/>
              <a:t>Give things to your children</a:t>
            </a:r>
          </a:p>
          <a:p>
            <a:pPr lvl="1"/>
            <a:r>
              <a:rPr lang="en-US" sz="2400" dirty="0"/>
              <a:t>Uniformed Gift/Transfer to Minors Act</a:t>
            </a:r>
          </a:p>
          <a:p>
            <a:pPr lvl="1"/>
            <a:r>
              <a:rPr lang="en-US" sz="2400" dirty="0"/>
              <a:t>529 Plans</a:t>
            </a:r>
          </a:p>
          <a:p>
            <a:r>
              <a:rPr lang="en-US" sz="2400" dirty="0"/>
              <a:t>Irrevocable trusts</a:t>
            </a:r>
          </a:p>
          <a:p>
            <a:r>
              <a:rPr lang="en-US" sz="2400" dirty="0"/>
              <a:t>Title your home “tenants by the entirety”</a:t>
            </a:r>
          </a:p>
          <a:p>
            <a:pPr lvl="1"/>
            <a:r>
              <a:rPr lang="en-US" sz="2400" dirty="0"/>
              <a:t>Both of you own 100% of the home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81050" y="19780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6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en-US" sz="4800" dirty="0"/>
              <a:t>Simple </a:t>
            </a:r>
            <a:r>
              <a:rPr lang="mr-IN" sz="4800" dirty="0"/>
              <a:t>–</a:t>
            </a:r>
            <a:r>
              <a:rPr lang="en-US" sz="4800" dirty="0"/>
              <a:t> Retirement </a:t>
            </a:r>
            <a:r>
              <a:rPr lang="en-US" sz="4800" dirty="0" smtClean="0"/>
              <a:t>Accounts</a:t>
            </a:r>
            <a:endParaRPr lang="en-US" sz="48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Max out your retirement accounts</a:t>
            </a:r>
          </a:p>
          <a:p>
            <a:r>
              <a:rPr lang="en-US" sz="2400" dirty="0"/>
              <a:t>Specifics of which accounts (IRAs, 401k, 403b, etc.) and in what </a:t>
            </a:r>
            <a:r>
              <a:rPr lang="en-US" sz="2400" dirty="0" smtClean="0"/>
              <a:t>amounts &amp; circumstances </a:t>
            </a:r>
            <a:r>
              <a:rPr lang="en-US" sz="2400" dirty="0"/>
              <a:t>are state specific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68738" y="3076394"/>
            <a:ext cx="3089275" cy="2049824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781050" y="19780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89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599" y="369225"/>
            <a:ext cx="6347713" cy="1320800"/>
          </a:xfrm>
        </p:spPr>
        <p:txBody>
          <a:bodyPr anchor="ctr">
            <a:noAutofit/>
          </a:bodyPr>
          <a:lstStyle/>
          <a:p>
            <a:r>
              <a:rPr lang="en-US" sz="4800" dirty="0"/>
              <a:t>Simple </a:t>
            </a:r>
            <a:r>
              <a:rPr lang="mr-IN" sz="4800" dirty="0"/>
              <a:t>–</a:t>
            </a:r>
            <a:r>
              <a:rPr lang="en-US" sz="4800" dirty="0"/>
              <a:t> Using </a:t>
            </a:r>
            <a:r>
              <a:rPr lang="en-US" sz="4800" dirty="0" smtClean="0"/>
              <a:t>LLCs</a:t>
            </a:r>
            <a:endParaRPr lang="en-US" sz="4800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598" y="1797732"/>
            <a:ext cx="6347714" cy="3880773"/>
          </a:xfrm>
        </p:spPr>
        <p:txBody>
          <a:bodyPr>
            <a:noAutofit/>
          </a:bodyPr>
          <a:lstStyle/>
          <a:p>
            <a:r>
              <a:rPr lang="en-US" sz="2800" dirty="0"/>
              <a:t>Use Limited Liability Companies (LLCs) to separate risky assets from safe ones</a:t>
            </a:r>
          </a:p>
          <a:p>
            <a:r>
              <a:rPr lang="en-US" sz="2800" dirty="0"/>
              <a:t>LLCs should have some other purpose than asset protection (</a:t>
            </a:r>
            <a:r>
              <a:rPr lang="en-US" sz="2800" dirty="0" smtClean="0"/>
              <a:t>business)</a:t>
            </a:r>
            <a:endParaRPr lang="en-US" sz="2800" dirty="0"/>
          </a:p>
          <a:p>
            <a:pPr lvl="1"/>
            <a:r>
              <a:rPr lang="en-US" sz="2600" dirty="0"/>
              <a:t>Rental properties</a:t>
            </a:r>
          </a:p>
          <a:p>
            <a:pPr lvl="1"/>
            <a:r>
              <a:rPr lang="en-US" sz="2600" dirty="0"/>
              <a:t>Side businesses</a:t>
            </a:r>
          </a:p>
          <a:p>
            <a:pPr lvl="1"/>
            <a:r>
              <a:rPr lang="en-US" sz="2600" dirty="0"/>
              <a:t>Boats</a:t>
            </a:r>
          </a:p>
          <a:p>
            <a:pPr lvl="1"/>
            <a:r>
              <a:rPr lang="en-US" sz="2600" dirty="0"/>
              <a:t>Business equipment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81050" y="19780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57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599" y="369225"/>
            <a:ext cx="6347713" cy="1320800"/>
          </a:xfrm>
        </p:spPr>
        <p:txBody>
          <a:bodyPr anchor="ctr">
            <a:noAutofit/>
          </a:bodyPr>
          <a:lstStyle/>
          <a:p>
            <a:r>
              <a:rPr lang="en-US" sz="4800" dirty="0"/>
              <a:t>Complex </a:t>
            </a:r>
            <a:r>
              <a:rPr lang="mr-IN" sz="4800" dirty="0"/>
              <a:t>–</a:t>
            </a:r>
            <a:r>
              <a:rPr lang="en-US" sz="4800" dirty="0"/>
              <a:t> Equity </a:t>
            </a:r>
            <a:r>
              <a:rPr lang="en-US" sz="4800" dirty="0" smtClean="0"/>
              <a:t>Stripping</a:t>
            </a:r>
            <a:endParaRPr lang="en-US" sz="4800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Using debt to remove equity in a non-protected asset</a:t>
            </a:r>
          </a:p>
          <a:p>
            <a:r>
              <a:rPr lang="en-US" sz="2400" dirty="0"/>
              <a:t>You have equity in your home</a:t>
            </a:r>
          </a:p>
          <a:p>
            <a:r>
              <a:rPr lang="en-US" sz="2400" dirty="0"/>
              <a:t>You refinance or take out a home equity loan</a:t>
            </a:r>
          </a:p>
          <a:p>
            <a:r>
              <a:rPr lang="en-US" sz="2400" dirty="0"/>
              <a:t>Put the money into a retirement account, annuity, or life insurance policy</a:t>
            </a:r>
          </a:p>
          <a:p>
            <a:r>
              <a:rPr lang="en-US" sz="2400" dirty="0"/>
              <a:t>Additional expense (attorney) and risk</a:t>
            </a:r>
          </a:p>
          <a:p>
            <a:r>
              <a:rPr lang="en-US" sz="2400" dirty="0"/>
              <a:t>In certain circumstances, considered fraud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81050" y="19780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08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en-US" sz="4400" dirty="0"/>
              <a:t>Complex </a:t>
            </a:r>
            <a:r>
              <a:rPr lang="mr-IN" sz="4400" dirty="0"/>
              <a:t>–</a:t>
            </a:r>
            <a:r>
              <a:rPr lang="en-US" sz="4400" dirty="0"/>
              <a:t> Others to </a:t>
            </a:r>
            <a:r>
              <a:rPr lang="en-US" sz="4400" dirty="0" smtClean="0"/>
              <a:t>Avoid</a:t>
            </a:r>
            <a:endParaRPr lang="en-US" sz="4400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Too many attorneys and insurance agents</a:t>
            </a:r>
          </a:p>
          <a:p>
            <a:r>
              <a:rPr lang="en-US" sz="2400" dirty="0"/>
              <a:t>LLCs with no business purpose</a:t>
            </a:r>
          </a:p>
          <a:p>
            <a:r>
              <a:rPr lang="en-US" sz="2400" dirty="0"/>
              <a:t>Family limited partnerships</a:t>
            </a:r>
          </a:p>
          <a:p>
            <a:r>
              <a:rPr lang="en-US" sz="2400" dirty="0"/>
              <a:t>Offshore trusts</a:t>
            </a:r>
          </a:p>
          <a:p>
            <a:r>
              <a:rPr lang="en-US" sz="2400" dirty="0"/>
              <a:t>Cash value life insurance</a:t>
            </a:r>
          </a:p>
          <a:p>
            <a:r>
              <a:rPr lang="en-US" sz="2400" dirty="0"/>
              <a:t>The more complex it is, the more likely it’ll need to be updated in the </a:t>
            </a:r>
            <a:r>
              <a:rPr lang="en-US" sz="2400" dirty="0" smtClean="0"/>
              <a:t>future</a:t>
            </a:r>
          </a:p>
          <a:p>
            <a:pPr lvl="1"/>
            <a:r>
              <a:rPr lang="en-US" sz="2200" dirty="0" smtClean="0"/>
              <a:t>Legal fees</a:t>
            </a:r>
            <a:endParaRPr lang="en-US" sz="2200" dirty="0"/>
          </a:p>
          <a:p>
            <a:r>
              <a:rPr lang="en-US" sz="2400" dirty="0" smtClean="0"/>
              <a:t>Low </a:t>
            </a:r>
            <a:r>
              <a:rPr lang="en-US" sz="2400" dirty="0"/>
              <a:t>likelihood you’ll need it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81050" y="19780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23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4800" dirty="0"/>
              <a:t>Legal </a:t>
            </a:r>
            <a:r>
              <a:rPr lang="en-US" sz="4800" dirty="0" smtClean="0"/>
              <a:t>Advice</a:t>
            </a:r>
            <a:endParaRPr lang="en-US" sz="48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Named in a lawsuit</a:t>
            </a:r>
          </a:p>
          <a:p>
            <a:r>
              <a:rPr lang="en-US" sz="2800" dirty="0"/>
              <a:t>High net worth</a:t>
            </a:r>
          </a:p>
          <a:p>
            <a:r>
              <a:rPr lang="en-US" sz="2800" dirty="0"/>
              <a:t>Spouse is also in a high-risk profession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68738" y="2556669"/>
            <a:ext cx="3089275" cy="3089275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781050" y="19780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83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551790"/>
            <a:ext cx="6347713" cy="1320800"/>
          </a:xfrm>
        </p:spPr>
        <p:txBody>
          <a:bodyPr anchor="ctr">
            <a:noAutofit/>
          </a:bodyPr>
          <a:lstStyle/>
          <a:p>
            <a:r>
              <a:rPr lang="en-US" sz="4800" dirty="0" smtClean="0"/>
              <a:t>Bottom Line Again</a:t>
            </a:r>
            <a:endParaRPr lang="en-US" sz="4800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600" y="1978025"/>
            <a:ext cx="6347714" cy="3880773"/>
          </a:xfrm>
        </p:spPr>
        <p:txBody>
          <a:bodyPr>
            <a:noAutofit/>
          </a:bodyPr>
          <a:lstStyle/>
          <a:p>
            <a:r>
              <a:rPr lang="en-US" sz="2400" dirty="0"/>
              <a:t>Implement </a:t>
            </a:r>
            <a:r>
              <a:rPr lang="en-US" sz="2400" dirty="0" smtClean="0"/>
              <a:t>an asset </a:t>
            </a:r>
            <a:r>
              <a:rPr lang="en-US" sz="2400" smtClean="0"/>
              <a:t>protection plan </a:t>
            </a:r>
            <a:r>
              <a:rPr lang="en-US" sz="2400" dirty="0"/>
              <a:t>before you are threatened</a:t>
            </a:r>
          </a:p>
          <a:p>
            <a:r>
              <a:rPr lang="en-US" sz="2400" dirty="0"/>
              <a:t>Purchase large amounts of liability insurance</a:t>
            </a:r>
          </a:p>
          <a:p>
            <a:r>
              <a:rPr lang="en-US" sz="2400" dirty="0"/>
              <a:t>Maximally invest in your retirement accounts</a:t>
            </a:r>
          </a:p>
          <a:p>
            <a:r>
              <a:rPr lang="en-US" sz="2400" dirty="0"/>
              <a:t>Know your state laws so you can capitalize on </a:t>
            </a:r>
            <a:r>
              <a:rPr lang="en-US" sz="2400" dirty="0" smtClean="0"/>
              <a:t>them</a:t>
            </a:r>
          </a:p>
          <a:p>
            <a:r>
              <a:rPr lang="en-US" sz="2400" dirty="0" smtClean="0"/>
              <a:t>Decide </a:t>
            </a:r>
            <a:r>
              <a:rPr lang="en-US" sz="2400" dirty="0"/>
              <a:t>if you are going to go the simple route or seek qualified legal assistance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81050" y="19780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2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References</a:t>
            </a:r>
            <a:endParaRPr lang="en-US" sz="7200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err="1"/>
              <a:t>Dahle</a:t>
            </a:r>
            <a:r>
              <a:rPr lang="en-US" sz="2000" dirty="0"/>
              <a:t> JM. The White Coat Investor. Chapter 11: The Basics of Asset Protection. 2014.</a:t>
            </a:r>
          </a:p>
          <a:p>
            <a:r>
              <a:rPr lang="en-US" sz="2000" dirty="0" err="1"/>
              <a:t>Dahle</a:t>
            </a:r>
            <a:r>
              <a:rPr lang="en-US" sz="2000" dirty="0"/>
              <a:t> JM. Introduction to Asset Protection. </a:t>
            </a:r>
            <a:r>
              <a:rPr lang="en-US" sz="2000" dirty="0" err="1"/>
              <a:t>WhiteCoatInvestor.com</a:t>
            </a:r>
            <a:r>
              <a:rPr lang="en-US" sz="2000" dirty="0"/>
              <a:t>.</a:t>
            </a:r>
          </a:p>
          <a:p>
            <a:r>
              <a:rPr lang="en-US" sz="2000" dirty="0"/>
              <a:t>Martin, Larson, and Larson. Doctor’s Eyes Only: Exclusive Financial Strategies for Today’s Doctors and Dentists. Chapter 8: Asset Protection Planning. 2012.</a:t>
            </a:r>
          </a:p>
          <a:p>
            <a:r>
              <a:rPr lang="nb-NO" sz="2000" dirty="0"/>
              <a:t>N </a:t>
            </a:r>
            <a:r>
              <a:rPr lang="nb-NO" sz="2000" dirty="0" err="1"/>
              <a:t>Engl</a:t>
            </a:r>
            <a:r>
              <a:rPr lang="nb-NO" sz="2000" dirty="0"/>
              <a:t> J Med 2011;365:629-36. </a:t>
            </a:r>
            <a:endParaRPr lang="en-US" sz="2000" dirty="0"/>
          </a:p>
          <a:p>
            <a:r>
              <a:rPr lang="en-US" sz="2000" dirty="0" err="1"/>
              <a:t>Segan</a:t>
            </a:r>
            <a:r>
              <a:rPr lang="en-US" sz="2000" dirty="0"/>
              <a:t>, D. Asset Protection </a:t>
            </a:r>
            <a:r>
              <a:rPr lang="mr-IN" sz="2000" dirty="0"/>
              <a:t>–</a:t>
            </a:r>
            <a:r>
              <a:rPr lang="en-US" sz="2000" dirty="0"/>
              <a:t> Debunking the Myths. </a:t>
            </a:r>
            <a:r>
              <a:rPr lang="en-US" sz="2000" dirty="0" err="1"/>
              <a:t>WhiteCoatInvestor.com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047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4800" dirty="0" smtClean="0"/>
              <a:t>Questions?</a:t>
            </a:r>
            <a:endParaRPr lang="en-US" sz="4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3088" y="2160588"/>
            <a:ext cx="3881437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88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1408</TotalTime>
  <Words>849</Words>
  <Application>Microsoft Macintosh PowerPoint</Application>
  <PresentationFormat>On-screen Show (4:3)</PresentationFormat>
  <Paragraphs>122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Calibri</vt:lpstr>
      <vt:lpstr>Mangal</vt:lpstr>
      <vt:lpstr>Trebuchet MS</vt:lpstr>
      <vt:lpstr>Wingdings 3</vt:lpstr>
      <vt:lpstr>Arial</vt:lpstr>
      <vt:lpstr>Facet</vt:lpstr>
      <vt:lpstr>Tricks for Long-Term Asset Protection</vt:lpstr>
      <vt:lpstr>Military Disclaimer</vt:lpstr>
      <vt:lpstr>Bottom Line Up Front</vt:lpstr>
      <vt:lpstr>Estate Planning vs Asset Protection</vt:lpstr>
      <vt:lpstr>Risk of a Lawsuit</vt:lpstr>
      <vt:lpstr>PowerPoint Presentation</vt:lpstr>
      <vt:lpstr>Fear of Liability</vt:lpstr>
      <vt:lpstr>The Holy Grail</vt:lpstr>
      <vt:lpstr>State Specific</vt:lpstr>
      <vt:lpstr>Asset Protection Plans</vt:lpstr>
      <vt:lpstr>Simple – Practice Good Medicine</vt:lpstr>
      <vt:lpstr>Simple – Personal Life</vt:lpstr>
      <vt:lpstr>Simple – Don’t Get Divorced</vt:lpstr>
      <vt:lpstr>Simple – Get Properly Insured</vt:lpstr>
      <vt:lpstr>Simple – Give It Away</vt:lpstr>
      <vt:lpstr>Simple – Retirement Accounts</vt:lpstr>
      <vt:lpstr>Simple – Using LLCs</vt:lpstr>
      <vt:lpstr>Complex – Equity Stripping</vt:lpstr>
      <vt:lpstr>Complex – Others to Avoid</vt:lpstr>
      <vt:lpstr>Legal Advice</vt:lpstr>
      <vt:lpstr>Bottom Line Again</vt:lpstr>
      <vt:lpstr>References</vt:lpstr>
      <vt:lpstr>Questions?</vt:lpstr>
    </vt:vector>
  </TitlesOfParts>
  <Company>Executive Director, Inc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Peggy Goetsch</dc:creator>
  <cp:lastModifiedBy>Joel Schofer</cp:lastModifiedBy>
  <cp:revision>77</cp:revision>
  <dcterms:created xsi:type="dcterms:W3CDTF">2016-07-21T14:59:09Z</dcterms:created>
  <dcterms:modified xsi:type="dcterms:W3CDTF">2017-03-18T15:58:58Z</dcterms:modified>
</cp:coreProperties>
</file>