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56" r:id="rId2"/>
    <p:sldId id="257" r:id="rId3"/>
    <p:sldId id="290" r:id="rId4"/>
    <p:sldId id="258" r:id="rId5"/>
    <p:sldId id="285" r:id="rId6"/>
    <p:sldId id="259" r:id="rId7"/>
    <p:sldId id="271" r:id="rId8"/>
    <p:sldId id="266" r:id="rId9"/>
    <p:sldId id="267" r:id="rId10"/>
    <p:sldId id="262" r:id="rId11"/>
    <p:sldId id="263" r:id="rId12"/>
    <p:sldId id="292" r:id="rId13"/>
    <p:sldId id="286" r:id="rId14"/>
    <p:sldId id="260" r:id="rId15"/>
    <p:sldId id="282" r:id="rId16"/>
    <p:sldId id="278" r:id="rId17"/>
    <p:sldId id="284" r:id="rId18"/>
    <p:sldId id="279" r:id="rId19"/>
    <p:sldId id="280" r:id="rId20"/>
    <p:sldId id="281" r:id="rId21"/>
    <p:sldId id="261" r:id="rId22"/>
    <p:sldId id="277" r:id="rId23"/>
    <p:sldId id="291" r:id="rId24"/>
    <p:sldId id="287" r:id="rId25"/>
    <p:sldId id="283" r:id="rId26"/>
    <p:sldId id="275" r:id="rId27"/>
    <p:sldId id="276" r:id="rId28"/>
    <p:sldId id="293" r:id="rId29"/>
    <p:sldId id="294" r:id="rId30"/>
    <p:sldId id="268"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19"/>
    <p:restoredTop sz="94574"/>
  </p:normalViewPr>
  <p:slideViewPr>
    <p:cSldViewPr snapToGrid="0" snapToObjects="1">
      <p:cViewPr varScale="1">
        <p:scale>
          <a:sx n="89" d="100"/>
          <a:sy n="89" d="100"/>
        </p:scale>
        <p:origin x="1432"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6298A3-8511-CB4F-BA56-FC5B121E86F4}" type="datetimeFigureOut">
              <a:rPr lang="en-US" smtClean="0"/>
              <a:t>5/1/17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4ED87-EBF1-6B42-94A4-B9A9AB80DACD}" type="slidenum">
              <a:rPr lang="en-US" smtClean="0"/>
              <a:t>‹#›</a:t>
            </a:fld>
            <a:endParaRPr lang="en-US"/>
          </a:p>
        </p:txBody>
      </p:sp>
    </p:spTree>
    <p:extLst>
      <p:ext uri="{BB962C8B-B14F-4D97-AF65-F5344CB8AC3E}">
        <p14:creationId xmlns:p14="http://schemas.microsoft.com/office/powerpoint/2010/main" val="138836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D55CAB3-48CC-A84F-B872-6502C3A1AC76}" type="datetimeFigureOut">
              <a:rPr lang="en-US" smtClean="0"/>
              <a:t>5/1/17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D55CAB3-48CC-A84F-B872-6502C3A1AC76}" type="datetimeFigureOut">
              <a:rPr lang="en-US" smtClean="0"/>
              <a:t>5/1/17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D55CAB3-48CC-A84F-B872-6502C3A1AC76}" type="datetimeFigureOut">
              <a:rPr lang="en-US" smtClean="0"/>
              <a:t>5/1/17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55CAB3-48CC-A84F-B872-6502C3A1AC76}" type="datetimeFigureOut">
              <a:rPr lang="en-US" smtClean="0"/>
              <a:t>5/1/17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55CAB3-48CC-A84F-B872-6502C3A1AC76}" type="datetimeFigureOut">
              <a:rPr lang="en-US" smtClean="0"/>
              <a:t>5/1/17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55CAB3-48CC-A84F-B872-6502C3A1AC76}" type="datetimeFigureOut">
              <a:rPr lang="en-US" smtClean="0"/>
              <a:t>5/1/17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55CAB3-48CC-A84F-B872-6502C3A1AC76}" type="datetimeFigureOut">
              <a:rPr lang="en-US" smtClean="0"/>
              <a:t>5/1/17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85A20F-57F0-7F4D-8585-43A1D7A35B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55CAB3-48CC-A84F-B872-6502C3A1AC76}" type="datetimeFigureOut">
              <a:rPr lang="en-US" smtClean="0"/>
              <a:t>5/1/17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D85A20F-57F0-7F4D-8585-43A1D7A35B42}" type="slidenum">
              <a:rPr lang="en-US" smtClean="0"/>
              <a:t>‹#›</a:t>
            </a:fld>
            <a:endParaRPr lang="en-US"/>
          </a:p>
        </p:txBody>
      </p:sp>
    </p:spTree>
    <p:extLst>
      <p:ext uri="{BB962C8B-B14F-4D97-AF65-F5344CB8AC3E}">
        <p14:creationId xmlns:p14="http://schemas.microsoft.com/office/powerpoint/2010/main" val="18932501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tiff"/><Relationship Id="rId3" Type="http://schemas.openxmlformats.org/officeDocument/2006/relationships/image" Target="../media/image10.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log.foxwealthmgmt.com/2016/07/12/should-you-buy-long-term-care-insurance/" TargetMode="External"/><Relationship Id="rId3" Type="http://schemas.openxmlformats.org/officeDocument/2006/relationships/hyperlink" Target="https://blog.foxwealthmgmt.com/2016/07/12/when-do-you-buy-long-term-care-insurance-video/"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Playing the Odds - Long-Term Care, Disability, and Umbrella Insurance - Do I Need All of This?</a:t>
            </a:r>
          </a:p>
        </p:txBody>
      </p:sp>
      <p:sp>
        <p:nvSpPr>
          <p:cNvPr id="3" name="Subtitle 2"/>
          <p:cNvSpPr>
            <a:spLocks noGrp="1"/>
          </p:cNvSpPr>
          <p:nvPr>
            <p:ph type="subTitle" idx="1"/>
          </p:nvPr>
        </p:nvSpPr>
        <p:spPr/>
        <p:txBody>
          <a:bodyPr>
            <a:normAutofit lnSpcReduction="10000"/>
          </a:bodyPr>
          <a:lstStyle/>
          <a:p>
            <a:r>
              <a:rPr lang="en-US" dirty="0"/>
              <a:t>Joel </a:t>
            </a:r>
            <a:r>
              <a:rPr lang="en-US" dirty="0" err="1"/>
              <a:t>Schofer</a:t>
            </a:r>
            <a:r>
              <a:rPr lang="en-US" dirty="0"/>
              <a:t>, MD, MBA, CPE, FAAEM</a:t>
            </a:r>
          </a:p>
          <a:p>
            <a:r>
              <a:rPr lang="en-US" dirty="0"/>
              <a:t>Commander, Medical Corps, US Navy</a:t>
            </a:r>
          </a:p>
          <a:p>
            <a:r>
              <a:rPr lang="en-US" dirty="0"/>
              <a:t>Naval Medical Center Portsmouth</a:t>
            </a:r>
          </a:p>
          <a:p>
            <a:endParaRPr lang="en-US" dirty="0"/>
          </a:p>
        </p:txBody>
      </p:sp>
    </p:spTree>
    <p:extLst>
      <p:ext uri="{BB962C8B-B14F-4D97-AF65-F5344CB8AC3E}">
        <p14:creationId xmlns:p14="http://schemas.microsoft.com/office/powerpoint/2010/main" val="11032441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Military Disclaimer</a:t>
            </a:r>
            <a:endParaRPr lang="en-US" sz="4800" dirty="0"/>
          </a:p>
        </p:txBody>
      </p:sp>
      <p:sp>
        <p:nvSpPr>
          <p:cNvPr id="3" name="Content Placeholder 2"/>
          <p:cNvSpPr>
            <a:spLocks noGrp="1"/>
          </p:cNvSpPr>
          <p:nvPr>
            <p:ph idx="1"/>
          </p:nvPr>
        </p:nvSpPr>
        <p:spPr/>
        <p:txBody>
          <a:bodyPr/>
          <a:lstStyle/>
          <a:p>
            <a:pPr marL="0" indent="0">
              <a:buNone/>
            </a:pPr>
            <a:r>
              <a:rPr lang="en-US" sz="2800" dirty="0"/>
              <a:t>The views expressed in this presentation are those of the author and do not necessarily reflect the official policy or position of the Department of the Navy, Department of Defense or the United States Government.</a:t>
            </a:r>
            <a:br>
              <a:rPr lang="en-US" sz="2800" dirty="0"/>
            </a:br>
            <a:endParaRPr lang="en-US" sz="2800" dirty="0"/>
          </a:p>
          <a:p>
            <a:endParaRPr lang="en-US" dirty="0"/>
          </a:p>
        </p:txBody>
      </p:sp>
    </p:spTree>
    <p:extLst>
      <p:ext uri="{BB962C8B-B14F-4D97-AF65-F5344CB8AC3E}">
        <p14:creationId xmlns:p14="http://schemas.microsoft.com/office/powerpoint/2010/main" val="590812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Bottom Line Up Front</a:t>
            </a:r>
            <a:endParaRPr lang="en-US" sz="4800" dirty="0"/>
          </a:p>
        </p:txBody>
      </p:sp>
      <p:sp>
        <p:nvSpPr>
          <p:cNvPr id="3" name="Content Placeholder 2"/>
          <p:cNvSpPr>
            <a:spLocks noGrp="1"/>
          </p:cNvSpPr>
          <p:nvPr>
            <p:ph idx="1"/>
          </p:nvPr>
        </p:nvSpPr>
        <p:spPr/>
        <p:txBody>
          <a:bodyPr>
            <a:normAutofit/>
          </a:bodyPr>
          <a:lstStyle/>
          <a:p>
            <a:r>
              <a:rPr lang="en-US" sz="2800" dirty="0" smtClean="0"/>
              <a:t>Long-Term Care Insurance </a:t>
            </a:r>
            <a:r>
              <a:rPr lang="mr-IN" sz="2800" dirty="0" smtClean="0"/>
              <a:t>–</a:t>
            </a:r>
            <a:r>
              <a:rPr lang="en-US" sz="2800" dirty="0" smtClean="0"/>
              <a:t> probably don’t need it if you’re financially disciplined</a:t>
            </a:r>
          </a:p>
          <a:p>
            <a:r>
              <a:rPr lang="en-US" sz="2800" dirty="0" smtClean="0"/>
              <a:t>Disability Insurance </a:t>
            </a:r>
            <a:r>
              <a:rPr lang="mr-IN" sz="2800" dirty="0" smtClean="0"/>
              <a:t>–</a:t>
            </a:r>
            <a:r>
              <a:rPr lang="en-US" sz="2800" dirty="0" smtClean="0"/>
              <a:t> might need it</a:t>
            </a:r>
          </a:p>
          <a:p>
            <a:r>
              <a:rPr lang="en-US" sz="2800" dirty="0" smtClean="0"/>
              <a:t>Umbrella Liability Insurance </a:t>
            </a:r>
            <a:r>
              <a:rPr lang="mr-IN" sz="2800" dirty="0" smtClean="0"/>
              <a:t>–</a:t>
            </a:r>
            <a:r>
              <a:rPr lang="en-US" sz="2800" dirty="0" smtClean="0"/>
              <a:t> definitely need it</a:t>
            </a:r>
            <a:endParaRPr lang="en-US" sz="2800" dirty="0"/>
          </a:p>
        </p:txBody>
      </p:sp>
    </p:spTree>
    <p:extLst>
      <p:ext uri="{BB962C8B-B14F-4D97-AF65-F5344CB8AC3E}">
        <p14:creationId xmlns:p14="http://schemas.microsoft.com/office/powerpoint/2010/main" val="10428622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The Purpose of Insurance</a:t>
            </a:r>
            <a:endParaRPr lang="en-US" sz="4800" dirty="0"/>
          </a:p>
        </p:txBody>
      </p:sp>
      <p:sp>
        <p:nvSpPr>
          <p:cNvPr id="3" name="Content Placeholder 2"/>
          <p:cNvSpPr>
            <a:spLocks noGrp="1"/>
          </p:cNvSpPr>
          <p:nvPr>
            <p:ph sz="half" idx="1"/>
          </p:nvPr>
        </p:nvSpPr>
        <p:spPr/>
        <p:txBody>
          <a:bodyPr>
            <a:normAutofit/>
          </a:bodyPr>
          <a:lstStyle/>
          <a:p>
            <a:r>
              <a:rPr lang="en-US" sz="2800" dirty="0" smtClean="0"/>
              <a:t>To shift risk that you cannot bear to another entity</a:t>
            </a:r>
          </a:p>
        </p:txBody>
      </p:sp>
      <p:pic>
        <p:nvPicPr>
          <p:cNvPr id="5" name="Content Placeholder 4"/>
          <p:cNvPicPr>
            <a:picLocks noGrp="1" noChangeAspect="1"/>
          </p:cNvPicPr>
          <p:nvPr>
            <p:ph sz="half" idx="2"/>
          </p:nvPr>
        </p:nvPicPr>
        <p:blipFill>
          <a:blip r:embed="rId2"/>
          <a:stretch>
            <a:fillRect/>
          </a:stretch>
        </p:blipFill>
        <p:spPr>
          <a:xfrm>
            <a:off x="4975668" y="2353457"/>
            <a:ext cx="4184650" cy="3687904"/>
          </a:xfrm>
          <a:prstGeom prst="rect">
            <a:avLst/>
          </a:prstGeom>
        </p:spPr>
      </p:pic>
    </p:spTree>
    <p:extLst>
      <p:ext uri="{BB962C8B-B14F-4D97-AF65-F5344CB8AC3E}">
        <p14:creationId xmlns:p14="http://schemas.microsoft.com/office/powerpoint/2010/main" val="533501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Long-Term Care Insurance</a:t>
            </a:r>
            <a:endParaRPr lang="en-US" sz="4800" dirty="0"/>
          </a:p>
        </p:txBody>
      </p:sp>
      <p:sp>
        <p:nvSpPr>
          <p:cNvPr id="3" name="Content Placeholder 2"/>
          <p:cNvSpPr>
            <a:spLocks noGrp="1"/>
          </p:cNvSpPr>
          <p:nvPr>
            <p:ph sz="half" idx="1"/>
          </p:nvPr>
        </p:nvSpPr>
        <p:spPr/>
        <p:txBody>
          <a:bodyPr>
            <a:normAutofit/>
          </a:bodyPr>
          <a:lstStyle/>
          <a:p>
            <a:r>
              <a:rPr lang="en-US" sz="2800" dirty="0"/>
              <a:t>P</a:t>
            </a:r>
            <a:r>
              <a:rPr lang="en-US" sz="2800" dirty="0" smtClean="0"/>
              <a:t>rotects </a:t>
            </a:r>
            <a:r>
              <a:rPr lang="en-US" sz="2800" dirty="0"/>
              <a:t>against using assets </a:t>
            </a:r>
            <a:r>
              <a:rPr lang="en-US" sz="2800" dirty="0" smtClean="0"/>
              <a:t>to pay for prolonged </a:t>
            </a:r>
            <a:r>
              <a:rPr lang="en-US" sz="2800" dirty="0"/>
              <a:t>nursing home or home health care</a:t>
            </a:r>
          </a:p>
          <a:p>
            <a:r>
              <a:rPr lang="en-US" sz="2800" dirty="0"/>
              <a:t>Medicaid ensures you won’t live in the street</a:t>
            </a:r>
          </a:p>
        </p:txBody>
      </p:sp>
      <p:pic>
        <p:nvPicPr>
          <p:cNvPr id="8" name="Content Placeholder 7"/>
          <p:cNvPicPr>
            <a:picLocks noGrp="1" noChangeAspect="1"/>
          </p:cNvPicPr>
          <p:nvPr>
            <p:ph sz="half" idx="2"/>
          </p:nvPr>
        </p:nvPicPr>
        <p:blipFill>
          <a:blip r:embed="rId2"/>
          <a:stretch>
            <a:fillRect/>
          </a:stretch>
        </p:blipFill>
        <p:spPr>
          <a:xfrm>
            <a:off x="5276850" y="2932906"/>
            <a:ext cx="3810000" cy="2336800"/>
          </a:xfrm>
          <a:prstGeom prst="rect">
            <a:avLst/>
          </a:prstGeom>
        </p:spPr>
      </p:pic>
    </p:spTree>
    <p:extLst>
      <p:ext uri="{BB962C8B-B14F-4D97-AF65-F5344CB8AC3E}">
        <p14:creationId xmlns:p14="http://schemas.microsoft.com/office/powerpoint/2010/main" val="1133194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Long-Term Care Insurance</a:t>
            </a:r>
            <a:endParaRPr lang="en-US" sz="4800" dirty="0"/>
          </a:p>
        </p:txBody>
      </p:sp>
      <p:sp>
        <p:nvSpPr>
          <p:cNvPr id="6" name="Content Placeholder 5"/>
          <p:cNvSpPr>
            <a:spLocks noGrp="1"/>
          </p:cNvSpPr>
          <p:nvPr>
            <p:ph idx="1"/>
          </p:nvPr>
        </p:nvSpPr>
        <p:spPr/>
        <p:txBody>
          <a:bodyPr>
            <a:normAutofit fontScale="92500"/>
          </a:bodyPr>
          <a:lstStyle/>
          <a:p>
            <a:r>
              <a:rPr lang="en-US" sz="2800" dirty="0" smtClean="0"/>
              <a:t>Built on faulty models/assumptions</a:t>
            </a:r>
          </a:p>
          <a:p>
            <a:r>
              <a:rPr lang="en-US" sz="2800" dirty="0" smtClean="0"/>
              <a:t>Sales are declining</a:t>
            </a:r>
          </a:p>
          <a:p>
            <a:r>
              <a:rPr lang="en-US" sz="2800" dirty="0" smtClean="0"/>
              <a:t>Companies are exiting the market</a:t>
            </a:r>
          </a:p>
          <a:p>
            <a:r>
              <a:rPr lang="en-US" sz="2800" dirty="0" smtClean="0"/>
              <a:t>Premiums rising, making many policies unaffordable</a:t>
            </a:r>
          </a:p>
          <a:p>
            <a:pPr lvl="1"/>
            <a:r>
              <a:rPr lang="en-US" sz="2600" dirty="0" smtClean="0"/>
              <a:t>More than 1/3</a:t>
            </a:r>
            <a:r>
              <a:rPr lang="en-US" sz="2600" baseline="30000" dirty="0" smtClean="0"/>
              <a:t>rd</a:t>
            </a:r>
            <a:r>
              <a:rPr lang="en-US" sz="2600" dirty="0" smtClean="0"/>
              <a:t> of people let their policies lapse after age 65</a:t>
            </a:r>
          </a:p>
          <a:p>
            <a:r>
              <a:rPr lang="en-US" sz="2800" dirty="0" smtClean="0"/>
              <a:t>Many companies no longer insure for an unlimited benefit period</a:t>
            </a:r>
            <a:endParaRPr lang="en-US" sz="2800" dirty="0"/>
          </a:p>
        </p:txBody>
      </p:sp>
    </p:spTree>
    <p:extLst>
      <p:ext uri="{BB962C8B-B14F-4D97-AF65-F5344CB8AC3E}">
        <p14:creationId xmlns:p14="http://schemas.microsoft.com/office/powerpoint/2010/main" val="79343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Monthly Cost of Care in 2016</a:t>
            </a:r>
            <a:endParaRPr lang="en-US" sz="4800" dirty="0"/>
          </a:p>
        </p:txBody>
      </p:sp>
      <p:pic>
        <p:nvPicPr>
          <p:cNvPr id="4" name="Picture 3"/>
          <p:cNvPicPr>
            <a:picLocks noChangeAspect="1"/>
          </p:cNvPicPr>
          <p:nvPr/>
        </p:nvPicPr>
        <p:blipFill>
          <a:blip r:embed="rId2"/>
          <a:stretch>
            <a:fillRect/>
          </a:stretch>
        </p:blipFill>
        <p:spPr>
          <a:xfrm>
            <a:off x="270752" y="2116137"/>
            <a:ext cx="9409831" cy="2555875"/>
          </a:xfrm>
          <a:prstGeom prst="rect">
            <a:avLst/>
          </a:prstGeom>
        </p:spPr>
      </p:pic>
      <p:sp>
        <p:nvSpPr>
          <p:cNvPr id="5" name="TextBox 4"/>
          <p:cNvSpPr txBox="1"/>
          <p:nvPr/>
        </p:nvSpPr>
        <p:spPr>
          <a:xfrm>
            <a:off x="557213" y="5241961"/>
            <a:ext cx="8058150" cy="369332"/>
          </a:xfrm>
          <a:prstGeom prst="rect">
            <a:avLst/>
          </a:prstGeom>
          <a:noFill/>
        </p:spPr>
        <p:txBody>
          <a:bodyPr wrap="square" rtlCol="0">
            <a:spAutoFit/>
          </a:bodyPr>
          <a:lstStyle/>
          <a:p>
            <a:r>
              <a:rPr lang="en-US" dirty="0" smtClean="0"/>
              <a:t>https://</a:t>
            </a:r>
            <a:r>
              <a:rPr lang="en-US" dirty="0" err="1" smtClean="0"/>
              <a:t>www.genworth.com</a:t>
            </a:r>
            <a:r>
              <a:rPr lang="en-US" dirty="0" smtClean="0"/>
              <a:t>/about-us/industry-expertise/cost-of-</a:t>
            </a:r>
            <a:r>
              <a:rPr lang="en-US" dirty="0" err="1" smtClean="0"/>
              <a:t>care.html</a:t>
            </a:r>
            <a:endParaRPr lang="en-US" dirty="0"/>
          </a:p>
        </p:txBody>
      </p:sp>
    </p:spTree>
    <p:extLst>
      <p:ext uri="{BB962C8B-B14F-4D97-AF65-F5344CB8AC3E}">
        <p14:creationId xmlns:p14="http://schemas.microsoft.com/office/powerpoint/2010/main" val="330813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Nursing Home Care</a:t>
            </a:r>
            <a:endParaRPr lang="en-US" sz="4800" dirty="0"/>
          </a:p>
        </p:txBody>
      </p:sp>
      <p:sp>
        <p:nvSpPr>
          <p:cNvPr id="6" name="Content Placeholder 5"/>
          <p:cNvSpPr>
            <a:spLocks noGrp="1"/>
          </p:cNvSpPr>
          <p:nvPr>
            <p:ph idx="1"/>
          </p:nvPr>
        </p:nvSpPr>
        <p:spPr/>
        <p:txBody>
          <a:bodyPr>
            <a:normAutofit/>
          </a:bodyPr>
          <a:lstStyle/>
          <a:p>
            <a:r>
              <a:rPr lang="en-US" sz="2800" dirty="0" smtClean="0"/>
              <a:t>Among age 65+, 44% of men and 58% of women need nursing home care</a:t>
            </a:r>
          </a:p>
          <a:p>
            <a:r>
              <a:rPr lang="en-US" sz="2800" dirty="0" smtClean="0"/>
              <a:t>Average stay is 11 months for men and 15 months for women</a:t>
            </a:r>
          </a:p>
          <a:p>
            <a:r>
              <a:rPr lang="en-US" sz="2800" dirty="0" smtClean="0"/>
              <a:t>50% of stays for men and 39% for women are less than 3 months</a:t>
            </a:r>
          </a:p>
          <a:p>
            <a:pPr lvl="1"/>
            <a:r>
              <a:rPr lang="en-US" sz="2600" dirty="0" smtClean="0"/>
              <a:t>Usually covered by Medicare</a:t>
            </a:r>
            <a:endParaRPr lang="en-US" sz="2600" dirty="0"/>
          </a:p>
        </p:txBody>
      </p:sp>
    </p:spTree>
    <p:extLst>
      <p:ext uri="{BB962C8B-B14F-4D97-AF65-F5344CB8AC3E}">
        <p14:creationId xmlns:p14="http://schemas.microsoft.com/office/powerpoint/2010/main" val="1082356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Net Worth and LTC Insurance</a:t>
            </a:r>
            <a:endParaRPr lang="en-US" sz="4800" dirty="0"/>
          </a:p>
        </p:txBody>
      </p:sp>
      <p:sp>
        <p:nvSpPr>
          <p:cNvPr id="6" name="Content Placeholder 5"/>
          <p:cNvSpPr>
            <a:spLocks noGrp="1"/>
          </p:cNvSpPr>
          <p:nvPr>
            <p:ph sz="half" idx="1"/>
          </p:nvPr>
        </p:nvSpPr>
        <p:spPr/>
        <p:txBody>
          <a:bodyPr>
            <a:normAutofit/>
          </a:bodyPr>
          <a:lstStyle/>
          <a:p>
            <a:r>
              <a:rPr lang="en-US" sz="2800" dirty="0" smtClean="0"/>
              <a:t>Less than $1M - Medicaid</a:t>
            </a:r>
          </a:p>
          <a:p>
            <a:r>
              <a:rPr lang="en-US" sz="2800" dirty="0" smtClean="0"/>
              <a:t>More than $3M </a:t>
            </a:r>
            <a:r>
              <a:rPr lang="mr-IN" sz="2800" dirty="0" smtClean="0"/>
              <a:t>–</a:t>
            </a:r>
            <a:r>
              <a:rPr lang="en-US" sz="2800" dirty="0" smtClean="0"/>
              <a:t> self insure</a:t>
            </a:r>
          </a:p>
          <a:p>
            <a:r>
              <a:rPr lang="en-US" sz="2800" dirty="0" smtClean="0"/>
              <a:t>$1-3 M </a:t>
            </a:r>
            <a:r>
              <a:rPr lang="mr-IN" sz="2800" dirty="0" smtClean="0"/>
              <a:t>–</a:t>
            </a:r>
            <a:r>
              <a:rPr lang="en-US" sz="2800" dirty="0" smtClean="0"/>
              <a:t> consider LTC insurance</a:t>
            </a:r>
          </a:p>
        </p:txBody>
      </p:sp>
      <p:pic>
        <p:nvPicPr>
          <p:cNvPr id="3" name="Content Placeholder 2"/>
          <p:cNvPicPr>
            <a:picLocks noGrp="1" noChangeAspect="1"/>
          </p:cNvPicPr>
          <p:nvPr>
            <p:ph sz="half" idx="2"/>
          </p:nvPr>
        </p:nvPicPr>
        <p:blipFill>
          <a:blip r:embed="rId2"/>
          <a:stretch>
            <a:fillRect/>
          </a:stretch>
        </p:blipFill>
        <p:spPr>
          <a:xfrm>
            <a:off x="5339396" y="2160588"/>
            <a:ext cx="3684908" cy="3881437"/>
          </a:xfrm>
          <a:prstGeom prst="rect">
            <a:avLst/>
          </a:prstGeom>
        </p:spPr>
      </p:pic>
    </p:spTree>
    <p:extLst>
      <p:ext uri="{BB962C8B-B14F-4D97-AF65-F5344CB8AC3E}">
        <p14:creationId xmlns:p14="http://schemas.microsoft.com/office/powerpoint/2010/main" val="219758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fontScale="90000"/>
          </a:bodyPr>
          <a:lstStyle/>
          <a:p>
            <a:r>
              <a:rPr lang="en-US" sz="4800" dirty="0" smtClean="0"/>
              <a:t>When to Purchase LTC Insurance</a:t>
            </a:r>
            <a:endParaRPr lang="en-US" sz="4800" dirty="0"/>
          </a:p>
        </p:txBody>
      </p:sp>
      <p:sp>
        <p:nvSpPr>
          <p:cNvPr id="6" name="Content Placeholder 5"/>
          <p:cNvSpPr>
            <a:spLocks noGrp="1"/>
          </p:cNvSpPr>
          <p:nvPr>
            <p:ph idx="1"/>
          </p:nvPr>
        </p:nvSpPr>
        <p:spPr/>
        <p:txBody>
          <a:bodyPr>
            <a:normAutofit fontScale="92500" lnSpcReduction="20000"/>
          </a:bodyPr>
          <a:lstStyle/>
          <a:p>
            <a:r>
              <a:rPr lang="en-US" sz="2600" dirty="0" smtClean="0"/>
              <a:t>If purchased when young:</a:t>
            </a:r>
          </a:p>
          <a:p>
            <a:pPr lvl="1"/>
            <a:r>
              <a:rPr lang="en-US" sz="2400" dirty="0" smtClean="0"/>
              <a:t>Less chance of being rejected</a:t>
            </a:r>
          </a:p>
          <a:p>
            <a:pPr lvl="1"/>
            <a:r>
              <a:rPr lang="en-US" sz="2400" dirty="0" smtClean="0"/>
              <a:t>Lower premiums, but for a longer time</a:t>
            </a:r>
          </a:p>
          <a:p>
            <a:pPr lvl="1"/>
            <a:r>
              <a:rPr lang="en-US" sz="2400" dirty="0" smtClean="0"/>
              <a:t>More time for the company to change your policy or drop out of the market entirely</a:t>
            </a:r>
          </a:p>
          <a:p>
            <a:r>
              <a:rPr lang="en-US" sz="2600" dirty="0" smtClean="0"/>
              <a:t>If purchased when older:</a:t>
            </a:r>
          </a:p>
          <a:p>
            <a:pPr lvl="1"/>
            <a:r>
              <a:rPr lang="en-US" sz="2400" dirty="0" smtClean="0"/>
              <a:t>Cancel life and disability insurance policies and put money toward LTC insurance premiums</a:t>
            </a:r>
          </a:p>
          <a:p>
            <a:r>
              <a:rPr lang="en-US" sz="2600" b="1" dirty="0" smtClean="0"/>
              <a:t>Most common recommendation - purchase it in your late 50s to early 60s</a:t>
            </a:r>
            <a:endParaRPr lang="en-US" sz="2600" b="1" dirty="0"/>
          </a:p>
        </p:txBody>
      </p:sp>
    </p:spTree>
    <p:extLst>
      <p:ext uri="{BB962C8B-B14F-4D97-AF65-F5344CB8AC3E}">
        <p14:creationId xmlns:p14="http://schemas.microsoft.com/office/powerpoint/2010/main" val="1539703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Tips to Save on LTC Insurance</a:t>
            </a:r>
            <a:endParaRPr lang="en-US" sz="4800" dirty="0"/>
          </a:p>
        </p:txBody>
      </p:sp>
      <p:sp>
        <p:nvSpPr>
          <p:cNvPr id="6" name="Content Placeholder 5"/>
          <p:cNvSpPr>
            <a:spLocks noGrp="1"/>
          </p:cNvSpPr>
          <p:nvPr>
            <p:ph idx="1"/>
          </p:nvPr>
        </p:nvSpPr>
        <p:spPr/>
        <p:txBody>
          <a:bodyPr>
            <a:normAutofit fontScale="92500" lnSpcReduction="10000"/>
          </a:bodyPr>
          <a:lstStyle/>
          <a:p>
            <a:r>
              <a:rPr lang="en-US" sz="2800" dirty="0" smtClean="0"/>
              <a:t>Purchase a policy that will cover a prolonged stay in a nursing home (greater than 3 years)</a:t>
            </a:r>
          </a:p>
          <a:p>
            <a:pPr lvl="1"/>
            <a:r>
              <a:rPr lang="en-US" sz="2600" dirty="0" smtClean="0"/>
              <a:t>Self insure with savings for a shorter period</a:t>
            </a:r>
          </a:p>
          <a:p>
            <a:r>
              <a:rPr lang="en-US" sz="2800" dirty="0" smtClean="0"/>
              <a:t>Save with a longer elimination period (6 months to 1 year)</a:t>
            </a:r>
          </a:p>
          <a:p>
            <a:r>
              <a:rPr lang="en-US" sz="2800" dirty="0"/>
              <a:t>Decide how much </a:t>
            </a:r>
            <a:r>
              <a:rPr lang="en-US" sz="2800" dirty="0" smtClean="0"/>
              <a:t>of the daily fee you </a:t>
            </a:r>
            <a:r>
              <a:rPr lang="en-US" sz="2800" dirty="0"/>
              <a:t>can afford on your own, and cover the rest with LTC insurance</a:t>
            </a:r>
          </a:p>
          <a:p>
            <a:r>
              <a:rPr lang="en-US" sz="2800" dirty="0"/>
              <a:t>Get a “shared benefit” rider that allows one spouse to share/use the other’s benefit, if needed</a:t>
            </a:r>
          </a:p>
          <a:p>
            <a:endParaRPr lang="en-US" sz="2800" dirty="0"/>
          </a:p>
        </p:txBody>
      </p:sp>
    </p:spTree>
    <p:extLst>
      <p:ext uri="{BB962C8B-B14F-4D97-AF65-F5344CB8AC3E}">
        <p14:creationId xmlns:p14="http://schemas.microsoft.com/office/powerpoint/2010/main" val="992542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Where Can You Get It?</a:t>
            </a:r>
            <a:endParaRPr lang="en-US" sz="4800" dirty="0"/>
          </a:p>
        </p:txBody>
      </p:sp>
      <p:sp>
        <p:nvSpPr>
          <p:cNvPr id="6" name="Content Placeholder 5"/>
          <p:cNvSpPr>
            <a:spLocks noGrp="1"/>
          </p:cNvSpPr>
          <p:nvPr>
            <p:ph sz="half" idx="1"/>
          </p:nvPr>
        </p:nvSpPr>
        <p:spPr/>
        <p:txBody>
          <a:bodyPr>
            <a:normAutofit/>
          </a:bodyPr>
          <a:lstStyle/>
          <a:p>
            <a:r>
              <a:rPr lang="en-US" sz="2800" dirty="0" err="1" smtClean="0"/>
              <a:t>InsuringIncome.com</a:t>
            </a:r>
            <a:endParaRPr lang="en-US" sz="2800" dirty="0" smtClean="0"/>
          </a:p>
          <a:p>
            <a:r>
              <a:rPr lang="en-US" sz="2800" dirty="0" smtClean="0"/>
              <a:t>KaplanFinancial.net</a:t>
            </a:r>
          </a:p>
          <a:p>
            <a:r>
              <a:rPr lang="en-US" sz="2800" dirty="0" smtClean="0"/>
              <a:t>MR-Disability-</a:t>
            </a:r>
            <a:r>
              <a:rPr lang="en-US" sz="2800" dirty="0" err="1" smtClean="0"/>
              <a:t>Insurance.com</a:t>
            </a:r>
            <a:endParaRPr lang="en-US" sz="2800" dirty="0" smtClean="0"/>
          </a:p>
          <a:p>
            <a:r>
              <a:rPr lang="en-US" sz="2800" dirty="0" err="1" smtClean="0"/>
              <a:t>PKAInsurance.com</a:t>
            </a:r>
            <a:endParaRPr lang="en-US" sz="2800" dirty="0"/>
          </a:p>
          <a:p>
            <a:endParaRPr lang="en-US" sz="2800" dirty="0"/>
          </a:p>
        </p:txBody>
      </p:sp>
      <p:pic>
        <p:nvPicPr>
          <p:cNvPr id="3" name="Content Placeholder 2"/>
          <p:cNvPicPr>
            <a:picLocks noGrp="1" noChangeAspect="1"/>
          </p:cNvPicPr>
          <p:nvPr>
            <p:ph sz="half" idx="2"/>
          </p:nvPr>
        </p:nvPicPr>
        <p:blipFill>
          <a:blip r:embed="rId2"/>
          <a:stretch>
            <a:fillRect/>
          </a:stretch>
        </p:blipFill>
        <p:spPr>
          <a:xfrm>
            <a:off x="5089352" y="2352874"/>
            <a:ext cx="4184650" cy="2353865"/>
          </a:xfrm>
          <a:prstGeom prst="rect">
            <a:avLst/>
          </a:prstGeom>
        </p:spPr>
      </p:pic>
    </p:spTree>
    <p:extLst>
      <p:ext uri="{BB962C8B-B14F-4D97-AF65-F5344CB8AC3E}">
        <p14:creationId xmlns:p14="http://schemas.microsoft.com/office/powerpoint/2010/main" val="141713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Disability Insurance</a:t>
            </a:r>
            <a:endParaRPr lang="en-US" sz="4800" dirty="0"/>
          </a:p>
        </p:txBody>
      </p:sp>
      <p:pic>
        <p:nvPicPr>
          <p:cNvPr id="4" name="Content Placeholder 3"/>
          <p:cNvPicPr>
            <a:picLocks noGrp="1" noChangeAspect="1"/>
          </p:cNvPicPr>
          <p:nvPr>
            <p:ph idx="1"/>
          </p:nvPr>
        </p:nvPicPr>
        <p:blipFill>
          <a:blip r:embed="rId2"/>
          <a:stretch>
            <a:fillRect/>
          </a:stretch>
        </p:blipFill>
        <p:spPr>
          <a:xfrm>
            <a:off x="2062027" y="2160588"/>
            <a:ext cx="5827983" cy="3881437"/>
          </a:xfrm>
          <a:prstGeom prst="rect">
            <a:avLst/>
          </a:prstGeom>
        </p:spPr>
      </p:pic>
    </p:spTree>
    <p:extLst>
      <p:ext uri="{BB962C8B-B14F-4D97-AF65-F5344CB8AC3E}">
        <p14:creationId xmlns:p14="http://schemas.microsoft.com/office/powerpoint/2010/main" val="1327119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Disability Insurance (DI)</a:t>
            </a:r>
            <a:endParaRPr lang="en-US" sz="4800" dirty="0"/>
          </a:p>
        </p:txBody>
      </p:sp>
      <p:sp>
        <p:nvSpPr>
          <p:cNvPr id="6" name="Content Placeholder 5"/>
          <p:cNvSpPr>
            <a:spLocks noGrp="1"/>
          </p:cNvSpPr>
          <p:nvPr>
            <p:ph idx="1"/>
          </p:nvPr>
        </p:nvSpPr>
        <p:spPr/>
        <p:txBody>
          <a:bodyPr>
            <a:normAutofit fontScale="85000" lnSpcReduction="20000"/>
          </a:bodyPr>
          <a:lstStyle/>
          <a:p>
            <a:r>
              <a:rPr lang="en-US" sz="2800" dirty="0" smtClean="0"/>
              <a:t>Designed to replace income in the event you are disabled</a:t>
            </a:r>
          </a:p>
          <a:p>
            <a:r>
              <a:rPr lang="en-US" sz="2800" dirty="0" smtClean="0"/>
              <a:t>10-20% of people will have a period of disability during their working life</a:t>
            </a:r>
          </a:p>
          <a:p>
            <a:r>
              <a:rPr lang="en-US" sz="2800" dirty="0" smtClean="0"/>
              <a:t>Expensive </a:t>
            </a:r>
            <a:r>
              <a:rPr lang="mr-IN" sz="2800" dirty="0" smtClean="0"/>
              <a:t>–</a:t>
            </a:r>
            <a:r>
              <a:rPr lang="en-US" sz="2800" dirty="0" smtClean="0"/>
              <a:t> 2-6% of your benefit ($10K/month = $200-$600/month)</a:t>
            </a:r>
          </a:p>
          <a:p>
            <a:r>
              <a:rPr lang="en-US" sz="2800" dirty="0" smtClean="0"/>
              <a:t>Complicated insurance product</a:t>
            </a:r>
            <a:endParaRPr lang="en-US" sz="2600" dirty="0" smtClean="0"/>
          </a:p>
          <a:p>
            <a:pPr lvl="1"/>
            <a:r>
              <a:rPr lang="en-US" sz="2600" dirty="0" smtClean="0"/>
              <a:t>Definitions of “disability” vary</a:t>
            </a:r>
          </a:p>
          <a:p>
            <a:pPr lvl="1"/>
            <a:r>
              <a:rPr lang="en-US" sz="2600" dirty="0" smtClean="0"/>
              <a:t>Handle psychiatric disability differently (2 year max)</a:t>
            </a:r>
          </a:p>
          <a:p>
            <a:pPr lvl="1"/>
            <a:r>
              <a:rPr lang="en-US" sz="2600" dirty="0" smtClean="0"/>
              <a:t>Varying waiting periods for benefits to begin</a:t>
            </a:r>
          </a:p>
          <a:p>
            <a:pPr lvl="1"/>
            <a:r>
              <a:rPr lang="en-US" sz="2600" dirty="0" smtClean="0"/>
              <a:t>Many other issues</a:t>
            </a:r>
          </a:p>
          <a:p>
            <a:endParaRPr lang="en-US" sz="2800" dirty="0"/>
          </a:p>
        </p:txBody>
      </p:sp>
    </p:spTree>
    <p:extLst>
      <p:ext uri="{BB962C8B-B14F-4D97-AF65-F5344CB8AC3E}">
        <p14:creationId xmlns:p14="http://schemas.microsoft.com/office/powerpoint/2010/main" val="2066427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How Much Do You Need?</a:t>
            </a:r>
            <a:endParaRPr lang="en-US" sz="4800" dirty="0"/>
          </a:p>
        </p:txBody>
      </p:sp>
      <p:sp>
        <p:nvSpPr>
          <p:cNvPr id="6" name="Content Placeholder 5"/>
          <p:cNvSpPr>
            <a:spLocks noGrp="1"/>
          </p:cNvSpPr>
          <p:nvPr>
            <p:ph idx="1"/>
          </p:nvPr>
        </p:nvSpPr>
        <p:spPr/>
        <p:txBody>
          <a:bodyPr>
            <a:normAutofit lnSpcReduction="10000"/>
          </a:bodyPr>
          <a:lstStyle/>
          <a:p>
            <a:r>
              <a:rPr lang="en-US" sz="2800" dirty="0" smtClean="0"/>
              <a:t>Most insurers will only give you 60-70% of your income</a:t>
            </a:r>
          </a:p>
          <a:p>
            <a:r>
              <a:rPr lang="en-US" sz="2800" dirty="0" smtClean="0"/>
              <a:t>Most policies only pay up to the age of 65-67</a:t>
            </a:r>
          </a:p>
          <a:p>
            <a:r>
              <a:rPr lang="en-US" sz="2800" dirty="0" smtClean="0"/>
              <a:t>How much income would you need if you became disabled?</a:t>
            </a:r>
          </a:p>
          <a:p>
            <a:r>
              <a:rPr lang="en-US" sz="2800" dirty="0" smtClean="0"/>
              <a:t>How much do you already have saved for retirement?</a:t>
            </a:r>
          </a:p>
          <a:p>
            <a:r>
              <a:rPr lang="en-US" sz="2800" dirty="0" smtClean="0"/>
              <a:t>As your net worth grows, your need will decrease</a:t>
            </a:r>
            <a:endParaRPr lang="en-US" sz="2600" dirty="0" smtClean="0"/>
          </a:p>
          <a:p>
            <a:endParaRPr lang="en-US" sz="2800" dirty="0"/>
          </a:p>
        </p:txBody>
      </p:sp>
    </p:spTree>
    <p:extLst>
      <p:ext uri="{BB962C8B-B14F-4D97-AF65-F5344CB8AC3E}">
        <p14:creationId xmlns:p14="http://schemas.microsoft.com/office/powerpoint/2010/main" val="362137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Definition of Disability</a:t>
            </a:r>
            <a:endParaRPr lang="en-US" sz="4800" dirty="0"/>
          </a:p>
        </p:txBody>
      </p:sp>
      <p:sp>
        <p:nvSpPr>
          <p:cNvPr id="6" name="Content Placeholder 5"/>
          <p:cNvSpPr>
            <a:spLocks noGrp="1"/>
          </p:cNvSpPr>
          <p:nvPr>
            <p:ph idx="1"/>
          </p:nvPr>
        </p:nvSpPr>
        <p:spPr/>
        <p:txBody>
          <a:bodyPr>
            <a:normAutofit/>
          </a:bodyPr>
          <a:lstStyle/>
          <a:p>
            <a:r>
              <a:rPr lang="en-US" sz="2800" dirty="0" smtClean="0"/>
              <a:t>Specialty specific, own occupation</a:t>
            </a:r>
          </a:p>
          <a:p>
            <a:r>
              <a:rPr lang="en-US" sz="2800" dirty="0" smtClean="0"/>
              <a:t>Psychiatric and substance-related conditions</a:t>
            </a:r>
          </a:p>
          <a:p>
            <a:pPr lvl="1"/>
            <a:r>
              <a:rPr lang="en-US" sz="2600" dirty="0" smtClean="0"/>
              <a:t>Commonly only cover 2 years of disability</a:t>
            </a:r>
          </a:p>
          <a:p>
            <a:pPr lvl="1"/>
            <a:r>
              <a:rPr lang="en-US" sz="2600" dirty="0" smtClean="0"/>
              <a:t>Can purchase more</a:t>
            </a:r>
          </a:p>
          <a:p>
            <a:r>
              <a:rPr lang="en-US" sz="2800" dirty="0" smtClean="0"/>
              <a:t>Disability due to cosmetic surgery</a:t>
            </a:r>
          </a:p>
          <a:p>
            <a:r>
              <a:rPr lang="en-US" sz="2800" dirty="0" smtClean="0"/>
              <a:t>Disability due to transplant surgery (donating)</a:t>
            </a:r>
          </a:p>
          <a:p>
            <a:r>
              <a:rPr lang="en-US" sz="2800" dirty="0" smtClean="0"/>
              <a:t>Residual (partial) disability</a:t>
            </a:r>
            <a:endParaRPr lang="en-US" sz="2800" dirty="0"/>
          </a:p>
        </p:txBody>
      </p:sp>
    </p:spTree>
    <p:extLst>
      <p:ext uri="{BB962C8B-B14F-4D97-AF65-F5344CB8AC3E}">
        <p14:creationId xmlns:p14="http://schemas.microsoft.com/office/powerpoint/2010/main" val="1611619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DI for Women</a:t>
            </a:r>
            <a:endParaRPr lang="en-US" sz="4800" dirty="0"/>
          </a:p>
        </p:txBody>
      </p:sp>
      <p:sp>
        <p:nvSpPr>
          <p:cNvPr id="6" name="Content Placeholder 5"/>
          <p:cNvSpPr>
            <a:spLocks noGrp="1"/>
          </p:cNvSpPr>
          <p:nvPr>
            <p:ph idx="1"/>
          </p:nvPr>
        </p:nvSpPr>
        <p:spPr/>
        <p:txBody>
          <a:bodyPr>
            <a:normAutofit/>
          </a:bodyPr>
          <a:lstStyle/>
          <a:p>
            <a:r>
              <a:rPr lang="en-US" sz="2800" dirty="0" smtClean="0"/>
              <a:t>Women pay higher rates than men because they are more likely to become disabled</a:t>
            </a:r>
          </a:p>
          <a:p>
            <a:pPr lvl="1"/>
            <a:r>
              <a:rPr lang="en-US" sz="2600" dirty="0" smtClean="0"/>
              <a:t>Their disability is more likely to lead to an inability to work</a:t>
            </a:r>
          </a:p>
          <a:p>
            <a:r>
              <a:rPr lang="en-US" sz="2800" dirty="0" smtClean="0"/>
              <a:t>Unisex policies have the same rates for men and women</a:t>
            </a:r>
          </a:p>
          <a:p>
            <a:r>
              <a:rPr lang="en-US" sz="2800" dirty="0" smtClean="0"/>
              <a:t>Available at some employers</a:t>
            </a:r>
            <a:endParaRPr lang="en-US" sz="2800" dirty="0"/>
          </a:p>
        </p:txBody>
      </p:sp>
    </p:spTree>
    <p:extLst>
      <p:ext uri="{BB962C8B-B14F-4D97-AF65-F5344CB8AC3E}">
        <p14:creationId xmlns:p14="http://schemas.microsoft.com/office/powerpoint/2010/main" val="240489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Riders to Consider</a:t>
            </a:r>
            <a:endParaRPr lang="en-US" sz="4800" dirty="0"/>
          </a:p>
        </p:txBody>
      </p:sp>
      <p:sp>
        <p:nvSpPr>
          <p:cNvPr id="6" name="Content Placeholder 5"/>
          <p:cNvSpPr>
            <a:spLocks noGrp="1"/>
          </p:cNvSpPr>
          <p:nvPr>
            <p:ph sz="half" idx="1"/>
          </p:nvPr>
        </p:nvSpPr>
        <p:spPr/>
        <p:txBody>
          <a:bodyPr>
            <a:normAutofit fontScale="85000" lnSpcReduction="20000"/>
          </a:bodyPr>
          <a:lstStyle/>
          <a:p>
            <a:r>
              <a:rPr lang="en-US" sz="2800" dirty="0" smtClean="0"/>
              <a:t>Riders increase the cost and your agent’s compensation </a:t>
            </a:r>
            <a:r>
              <a:rPr lang="mr-IN" sz="2800" dirty="0" smtClean="0"/>
              <a:t>–</a:t>
            </a:r>
            <a:r>
              <a:rPr lang="en-US" sz="2800" dirty="0" smtClean="0"/>
              <a:t> buyer beware!</a:t>
            </a:r>
          </a:p>
          <a:p>
            <a:r>
              <a:rPr lang="en-US" sz="2800" dirty="0" smtClean="0"/>
              <a:t>Future purchase option </a:t>
            </a:r>
            <a:r>
              <a:rPr lang="mr-IN" sz="2800" dirty="0" smtClean="0"/>
              <a:t>–</a:t>
            </a:r>
            <a:r>
              <a:rPr lang="en-US" sz="2800" dirty="0" smtClean="0"/>
              <a:t> allows you to purchase more insurance if your income rises</a:t>
            </a:r>
          </a:p>
          <a:p>
            <a:r>
              <a:rPr lang="en-US" sz="2800" dirty="0" smtClean="0"/>
              <a:t>Cost of living rider </a:t>
            </a:r>
            <a:r>
              <a:rPr lang="mr-IN" sz="2800" dirty="0" smtClean="0"/>
              <a:t>–</a:t>
            </a:r>
            <a:r>
              <a:rPr lang="en-US" sz="2800" dirty="0" smtClean="0"/>
              <a:t> adjusts benefit for inflation </a:t>
            </a:r>
            <a:r>
              <a:rPr lang="en-US" sz="2800" b="1" dirty="0" smtClean="0"/>
              <a:t>once you start to receive it</a:t>
            </a:r>
          </a:p>
        </p:txBody>
      </p:sp>
      <p:pic>
        <p:nvPicPr>
          <p:cNvPr id="3" name="Content Placeholder 2"/>
          <p:cNvPicPr>
            <a:picLocks noGrp="1" noChangeAspect="1"/>
          </p:cNvPicPr>
          <p:nvPr>
            <p:ph sz="half" idx="2"/>
          </p:nvPr>
        </p:nvPicPr>
        <p:blipFill>
          <a:blip r:embed="rId2"/>
          <a:stretch>
            <a:fillRect/>
          </a:stretch>
        </p:blipFill>
        <p:spPr>
          <a:xfrm>
            <a:off x="5089525" y="2705074"/>
            <a:ext cx="4184650" cy="2792464"/>
          </a:xfrm>
          <a:prstGeom prst="rect">
            <a:avLst/>
          </a:prstGeom>
        </p:spPr>
      </p:pic>
    </p:spTree>
    <p:extLst>
      <p:ext uri="{BB962C8B-B14F-4D97-AF65-F5344CB8AC3E}">
        <p14:creationId xmlns:p14="http://schemas.microsoft.com/office/powerpoint/2010/main" val="1983016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Riders to Consider</a:t>
            </a:r>
            <a:endParaRPr lang="en-US" sz="4800" dirty="0"/>
          </a:p>
        </p:txBody>
      </p:sp>
      <p:sp>
        <p:nvSpPr>
          <p:cNvPr id="6" name="Content Placeholder 5"/>
          <p:cNvSpPr>
            <a:spLocks noGrp="1"/>
          </p:cNvSpPr>
          <p:nvPr>
            <p:ph idx="1"/>
          </p:nvPr>
        </p:nvSpPr>
        <p:spPr/>
        <p:txBody>
          <a:bodyPr>
            <a:normAutofit/>
          </a:bodyPr>
          <a:lstStyle/>
          <a:p>
            <a:r>
              <a:rPr lang="en-US" sz="2800" dirty="0"/>
              <a:t>Non-cancelable and guaranteed renewable rider </a:t>
            </a:r>
            <a:r>
              <a:rPr lang="mr-IN" sz="2800" dirty="0"/>
              <a:t>–</a:t>
            </a:r>
            <a:r>
              <a:rPr lang="en-US" sz="2800" dirty="0"/>
              <a:t> company cannot change anything about the </a:t>
            </a:r>
            <a:r>
              <a:rPr lang="en-US" sz="2800" dirty="0" smtClean="0"/>
              <a:t>policy</a:t>
            </a:r>
          </a:p>
          <a:p>
            <a:r>
              <a:rPr lang="en-US" sz="2800" dirty="0" smtClean="0"/>
              <a:t>Catastrophic coverage rider </a:t>
            </a:r>
            <a:r>
              <a:rPr lang="mr-IN" sz="2800" dirty="0" smtClean="0"/>
              <a:t>–</a:t>
            </a:r>
            <a:r>
              <a:rPr lang="en-US" sz="2800" dirty="0" smtClean="0"/>
              <a:t> get additional money if so severely disabled you can’t do at least 2 activities of daily living</a:t>
            </a:r>
          </a:p>
          <a:p>
            <a:pPr lvl="1"/>
            <a:r>
              <a:rPr lang="en-US" sz="2600" dirty="0" smtClean="0"/>
              <a:t>Covers in-home medical care/assistance</a:t>
            </a:r>
          </a:p>
          <a:p>
            <a:endParaRPr lang="en-US" sz="2800" dirty="0" smtClean="0"/>
          </a:p>
        </p:txBody>
      </p:sp>
    </p:spTree>
    <p:extLst>
      <p:ext uri="{BB962C8B-B14F-4D97-AF65-F5344CB8AC3E}">
        <p14:creationId xmlns:p14="http://schemas.microsoft.com/office/powerpoint/2010/main" val="13305593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err="1" smtClean="0"/>
              <a:t>WhiteCoatInvestor.com</a:t>
            </a:r>
            <a:r>
              <a:rPr lang="en-US" sz="4400" dirty="0" smtClean="0"/>
              <a:t> Rider Recommendations</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7132660"/>
              </p:ext>
            </p:extLst>
          </p:nvPr>
        </p:nvGraphicFramePr>
        <p:xfrm>
          <a:off x="677863" y="2160588"/>
          <a:ext cx="8596312" cy="2865120"/>
        </p:xfrm>
        <a:graphic>
          <a:graphicData uri="http://schemas.openxmlformats.org/drawingml/2006/table">
            <a:tbl>
              <a:tblPr firstRow="1" bandRow="1">
                <a:tableStyleId>{5C22544A-7EE6-4342-B048-85BDC9FD1C3A}</a:tableStyleId>
              </a:tblPr>
              <a:tblGrid>
                <a:gridCol w="4298156"/>
                <a:gridCol w="4298156"/>
              </a:tblGrid>
              <a:tr h="370840">
                <a:tc>
                  <a:txBody>
                    <a:bodyPr/>
                    <a:lstStyle/>
                    <a:p>
                      <a:pPr algn="ctr"/>
                      <a:r>
                        <a:rPr lang="en-US" dirty="0" smtClean="0"/>
                        <a:t>Rider</a:t>
                      </a:r>
                      <a:endParaRPr lang="en-US" dirty="0"/>
                    </a:p>
                  </a:txBody>
                  <a:tcPr/>
                </a:tc>
                <a:tc>
                  <a:txBody>
                    <a:bodyPr/>
                    <a:lstStyle/>
                    <a:p>
                      <a:pPr algn="ctr"/>
                      <a:r>
                        <a:rPr lang="en-US" dirty="0" smtClean="0"/>
                        <a:t>Recommendation</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Non-Cancelable/Guaranteed Renewable</a:t>
                      </a: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Mandatory</a:t>
                      </a:r>
                      <a:endParaRPr lang="en-US"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Residual Disability</a:t>
                      </a:r>
                      <a:endParaRPr lang="en-US" dirty="0" smtClean="0"/>
                    </a:p>
                  </a:txBody>
                  <a:tcPr/>
                </a:tc>
                <a:tc>
                  <a:txBody>
                    <a:bodyPr/>
                    <a:lstStyle/>
                    <a:p>
                      <a:r>
                        <a:rPr lang="en-US" dirty="0" smtClean="0"/>
                        <a:t>Highly recommended</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Specialty specific (if necessary)</a:t>
                      </a: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Highly recommended</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Cost of Living Adjustment</a:t>
                      </a: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Recommended in residency/early career</a:t>
                      </a:r>
                      <a:endParaRPr lang="en-US"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Future Purchase Option</a:t>
                      </a:r>
                      <a:endParaRPr lang="en-US" dirty="0" smtClean="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Recommended in residency</a:t>
                      </a:r>
                      <a:endParaRPr lang="en-US"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Catastrophic Coverage</a:t>
                      </a:r>
                      <a:endParaRPr lang="en-US" dirty="0" smtClean="0">
                        <a:effectLst/>
                      </a:endParaRPr>
                    </a:p>
                  </a:txBody>
                  <a:tcPr/>
                </a:tc>
                <a:tc>
                  <a:txBody>
                    <a:bodyPr/>
                    <a:lstStyle/>
                    <a:p>
                      <a:r>
                        <a:rPr lang="en-US" dirty="0" smtClean="0"/>
                        <a:t>Recommended </a:t>
                      </a:r>
                      <a:r>
                        <a:rPr lang="en-US" smtClean="0"/>
                        <a:t>if inexpensive</a:t>
                      </a:r>
                      <a:endParaRPr lang="en-US" dirty="0"/>
                    </a:p>
                  </a:txBody>
                  <a:tcPr/>
                </a:tc>
              </a:tr>
            </a:tbl>
          </a:graphicData>
        </a:graphic>
      </p:graphicFrame>
    </p:spTree>
    <p:extLst>
      <p:ext uri="{BB962C8B-B14F-4D97-AF65-F5344CB8AC3E}">
        <p14:creationId xmlns:p14="http://schemas.microsoft.com/office/powerpoint/2010/main" val="1199181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You May Not Need DI if</a:t>
            </a:r>
            <a:r>
              <a:rPr lang="mr-IN" sz="4800" dirty="0" smtClean="0"/>
              <a:t>…</a:t>
            </a:r>
            <a:endParaRPr lang="en-US" sz="4800" dirty="0"/>
          </a:p>
        </p:txBody>
      </p:sp>
      <p:sp>
        <p:nvSpPr>
          <p:cNvPr id="6" name="Content Placeholder 5"/>
          <p:cNvSpPr>
            <a:spLocks noGrp="1"/>
          </p:cNvSpPr>
          <p:nvPr>
            <p:ph idx="1"/>
          </p:nvPr>
        </p:nvSpPr>
        <p:spPr/>
        <p:txBody>
          <a:bodyPr>
            <a:normAutofit/>
          </a:bodyPr>
          <a:lstStyle/>
          <a:p>
            <a:pPr marL="514350" indent="-514350">
              <a:buFont typeface="+mj-lt"/>
              <a:buAutoNum type="arabicPeriod"/>
            </a:pPr>
            <a:r>
              <a:rPr lang="en-US" sz="2800" dirty="0" smtClean="0"/>
              <a:t>You’re financially independent</a:t>
            </a:r>
          </a:p>
          <a:p>
            <a:pPr marL="514350" indent="-514350">
              <a:buFont typeface="+mj-lt"/>
              <a:buAutoNum type="arabicPeriod"/>
            </a:pPr>
            <a:r>
              <a:rPr lang="en-US" sz="2800" dirty="0" smtClean="0"/>
              <a:t>You have a high earning spouse</a:t>
            </a:r>
          </a:p>
          <a:p>
            <a:pPr marL="514350" indent="-514350">
              <a:buFont typeface="+mj-lt"/>
              <a:buAutoNum type="arabicPeriod"/>
            </a:pPr>
            <a:r>
              <a:rPr lang="en-US" sz="2800" dirty="0" smtClean="0"/>
              <a:t>You’re active duty military</a:t>
            </a:r>
          </a:p>
          <a:p>
            <a:pPr marL="514350" indent="-514350">
              <a:buFont typeface="+mj-lt"/>
              <a:buAutoNum type="arabicPeriod"/>
            </a:pPr>
            <a:r>
              <a:rPr lang="en-US" sz="2800" dirty="0" smtClean="0"/>
              <a:t>You have a rich family</a:t>
            </a:r>
          </a:p>
          <a:p>
            <a:pPr marL="514350" indent="-514350">
              <a:buFont typeface="+mj-lt"/>
              <a:buAutoNum type="arabicPeriod"/>
            </a:pPr>
            <a:r>
              <a:rPr lang="en-US" sz="2800" dirty="0" smtClean="0"/>
              <a:t>You’re close to age 65</a:t>
            </a:r>
            <a:endParaRPr lang="en-US" sz="2800" dirty="0"/>
          </a:p>
        </p:txBody>
      </p:sp>
    </p:spTree>
    <p:extLst>
      <p:ext uri="{BB962C8B-B14F-4D97-AF65-F5344CB8AC3E}">
        <p14:creationId xmlns:p14="http://schemas.microsoft.com/office/powerpoint/2010/main" val="1338730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How to Purchase DI</a:t>
            </a:r>
            <a:endParaRPr lang="en-US" sz="4800" dirty="0"/>
          </a:p>
        </p:txBody>
      </p:sp>
      <p:sp>
        <p:nvSpPr>
          <p:cNvPr id="6" name="Content Placeholder 5"/>
          <p:cNvSpPr>
            <a:spLocks noGrp="1"/>
          </p:cNvSpPr>
          <p:nvPr>
            <p:ph idx="1"/>
          </p:nvPr>
        </p:nvSpPr>
        <p:spPr/>
        <p:txBody>
          <a:bodyPr>
            <a:normAutofit fontScale="77500" lnSpcReduction="20000"/>
          </a:bodyPr>
          <a:lstStyle/>
          <a:p>
            <a:r>
              <a:rPr lang="en-US" sz="3000" dirty="0" smtClean="0"/>
              <a:t>Purchase from an </a:t>
            </a:r>
            <a:r>
              <a:rPr lang="en-US" sz="3000" b="1" dirty="0" smtClean="0"/>
              <a:t>independent agent </a:t>
            </a:r>
            <a:r>
              <a:rPr lang="en-US" sz="3000" dirty="0" smtClean="0"/>
              <a:t>that can sell you policies from </a:t>
            </a:r>
            <a:r>
              <a:rPr lang="en-US" sz="3000" b="1" dirty="0" smtClean="0"/>
              <a:t>multiple companies</a:t>
            </a:r>
          </a:p>
          <a:p>
            <a:r>
              <a:rPr lang="en-US" sz="3000" dirty="0" smtClean="0"/>
              <a:t>Consider group policies once you’ve acquired as much individual coverage as you can obtain</a:t>
            </a:r>
          </a:p>
          <a:p>
            <a:r>
              <a:rPr lang="en-US" sz="3000" dirty="0" smtClean="0"/>
              <a:t>Purchase when you are younger as it will be cheaper and the younger you are the more you need it (in residency)</a:t>
            </a:r>
          </a:p>
          <a:p>
            <a:r>
              <a:rPr lang="en-US" sz="3000" dirty="0" smtClean="0"/>
              <a:t>Purchase before you develop risky hobbies or medical problems</a:t>
            </a:r>
          </a:p>
          <a:p>
            <a:r>
              <a:rPr lang="en-US" sz="3000" dirty="0" smtClean="0"/>
              <a:t>Many policies will give you a discount if you pay in an annual lump sum</a:t>
            </a:r>
          </a:p>
          <a:p>
            <a:endParaRPr lang="en-US" sz="2800" dirty="0"/>
          </a:p>
        </p:txBody>
      </p:sp>
    </p:spTree>
    <p:extLst>
      <p:ext uri="{BB962C8B-B14F-4D97-AF65-F5344CB8AC3E}">
        <p14:creationId xmlns:p14="http://schemas.microsoft.com/office/powerpoint/2010/main" val="1641954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Where Can You Get It?</a:t>
            </a:r>
            <a:endParaRPr lang="en-US" sz="4800" dirty="0"/>
          </a:p>
        </p:txBody>
      </p:sp>
      <p:sp>
        <p:nvSpPr>
          <p:cNvPr id="6" name="Content Placeholder 5"/>
          <p:cNvSpPr>
            <a:spLocks noGrp="1"/>
          </p:cNvSpPr>
          <p:nvPr>
            <p:ph idx="1"/>
          </p:nvPr>
        </p:nvSpPr>
        <p:spPr/>
        <p:txBody>
          <a:bodyPr>
            <a:normAutofit/>
          </a:bodyPr>
          <a:lstStyle/>
          <a:p>
            <a:r>
              <a:rPr lang="en-US" sz="2800" b="1" dirty="0" smtClean="0"/>
              <a:t>DI4MDs.com</a:t>
            </a:r>
          </a:p>
          <a:p>
            <a:r>
              <a:rPr lang="en-US" sz="2800" b="1" dirty="0" err="1" smtClean="0"/>
              <a:t>PhysicianFinancialServices.com</a:t>
            </a:r>
            <a:endParaRPr lang="en-US" sz="2800" dirty="0"/>
          </a:p>
          <a:p>
            <a:endParaRPr lang="en-US" sz="2800" dirty="0"/>
          </a:p>
        </p:txBody>
      </p:sp>
    </p:spTree>
    <p:extLst>
      <p:ext uri="{BB962C8B-B14F-4D97-AF65-F5344CB8AC3E}">
        <p14:creationId xmlns:p14="http://schemas.microsoft.com/office/powerpoint/2010/main" val="1847436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a:bodyPr>
          <a:lstStyle/>
          <a:p>
            <a:r>
              <a:rPr lang="en-US" sz="4800" smtClean="0"/>
              <a:t>Umbrella Liability Insurance</a:t>
            </a:r>
            <a:endParaRPr lang="en-US" sz="4800"/>
          </a:p>
        </p:txBody>
      </p:sp>
      <p:pic>
        <p:nvPicPr>
          <p:cNvPr id="2" name="Content Placeholder 1"/>
          <p:cNvPicPr>
            <a:picLocks noGrp="1" noChangeAspect="1"/>
          </p:cNvPicPr>
          <p:nvPr>
            <p:ph idx="1"/>
          </p:nvPr>
        </p:nvPicPr>
        <p:blipFill>
          <a:blip r:embed="rId2"/>
          <a:stretch>
            <a:fillRect/>
          </a:stretch>
        </p:blipFill>
        <p:spPr>
          <a:xfrm>
            <a:off x="3001169" y="2577306"/>
            <a:ext cx="3949700" cy="3048000"/>
          </a:xfrm>
          <a:prstGeom prst="rect">
            <a:avLst/>
          </a:prstGeom>
        </p:spPr>
      </p:pic>
    </p:spTree>
    <p:extLst>
      <p:ext uri="{BB962C8B-B14F-4D97-AF65-F5344CB8AC3E}">
        <p14:creationId xmlns:p14="http://schemas.microsoft.com/office/powerpoint/2010/main" val="8075176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Umbrella Insurance</a:t>
            </a:r>
            <a:endParaRPr lang="en-US" sz="4800" dirty="0"/>
          </a:p>
        </p:txBody>
      </p:sp>
      <p:sp>
        <p:nvSpPr>
          <p:cNvPr id="6" name="Content Placeholder 5"/>
          <p:cNvSpPr>
            <a:spLocks noGrp="1"/>
          </p:cNvSpPr>
          <p:nvPr>
            <p:ph idx="1"/>
          </p:nvPr>
        </p:nvSpPr>
        <p:spPr/>
        <p:txBody>
          <a:bodyPr>
            <a:normAutofit/>
          </a:bodyPr>
          <a:lstStyle/>
          <a:p>
            <a:r>
              <a:rPr lang="en-US" sz="2800" dirty="0" smtClean="0"/>
              <a:t>Covers non-occupation related liability</a:t>
            </a:r>
          </a:p>
          <a:p>
            <a:r>
              <a:rPr lang="en-US" sz="2800" dirty="0" smtClean="0"/>
              <a:t>Supplements</a:t>
            </a:r>
          </a:p>
          <a:p>
            <a:pPr lvl="1"/>
            <a:r>
              <a:rPr lang="en-US" sz="2600" dirty="0" smtClean="0"/>
              <a:t>Renter’s insurance</a:t>
            </a:r>
          </a:p>
          <a:p>
            <a:pPr lvl="1"/>
            <a:r>
              <a:rPr lang="en-US" sz="2600" dirty="0" smtClean="0"/>
              <a:t>Homeowner’s insurance</a:t>
            </a:r>
          </a:p>
          <a:p>
            <a:pPr lvl="1"/>
            <a:r>
              <a:rPr lang="en-US" sz="2600" dirty="0" smtClean="0"/>
              <a:t>Auto insurance</a:t>
            </a:r>
          </a:p>
          <a:p>
            <a:pPr lvl="1"/>
            <a:r>
              <a:rPr lang="en-US" sz="2600" dirty="0" smtClean="0"/>
              <a:t>Boat insurance</a:t>
            </a:r>
            <a:endParaRPr lang="en-US" sz="2600" dirty="0"/>
          </a:p>
        </p:txBody>
      </p:sp>
    </p:spTree>
    <p:extLst>
      <p:ext uri="{BB962C8B-B14F-4D97-AF65-F5344CB8AC3E}">
        <p14:creationId xmlns:p14="http://schemas.microsoft.com/office/powerpoint/2010/main" val="47407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z="4800" dirty="0" smtClean="0"/>
              <a:t>Do You Need Umbrella Insurance?</a:t>
            </a:r>
            <a:endParaRPr lang="en-US" sz="4800" dirty="0"/>
          </a:p>
        </p:txBody>
      </p:sp>
      <p:sp>
        <p:nvSpPr>
          <p:cNvPr id="3" name="Content Placeholder 2"/>
          <p:cNvSpPr>
            <a:spLocks noGrp="1"/>
          </p:cNvSpPr>
          <p:nvPr>
            <p:ph idx="1"/>
          </p:nvPr>
        </p:nvSpPr>
        <p:spPr/>
        <p:txBody>
          <a:bodyPr>
            <a:normAutofit/>
          </a:bodyPr>
          <a:lstStyle/>
          <a:p>
            <a:r>
              <a:rPr lang="en-US" sz="2800" dirty="0" smtClean="0"/>
              <a:t>Yes!</a:t>
            </a:r>
          </a:p>
          <a:p>
            <a:r>
              <a:rPr lang="en-US" sz="2800" dirty="0" smtClean="0"/>
              <a:t>You can be sued for all of your assets</a:t>
            </a:r>
          </a:p>
          <a:p>
            <a:r>
              <a:rPr lang="en-US" sz="2800" dirty="0" smtClean="0"/>
              <a:t>You can be sued for future income</a:t>
            </a:r>
          </a:p>
          <a:p>
            <a:r>
              <a:rPr lang="en-US" sz="2800" dirty="0" smtClean="0"/>
              <a:t>You need to insure against this by:</a:t>
            </a:r>
          </a:p>
          <a:p>
            <a:pPr lvl="1"/>
            <a:r>
              <a:rPr lang="en-US" sz="2600" dirty="0" smtClean="0"/>
              <a:t>Increasing the liability on your auto/homeowner’s/renter’s to $300K-$500K</a:t>
            </a:r>
          </a:p>
          <a:p>
            <a:pPr lvl="1"/>
            <a:r>
              <a:rPr lang="en-US" sz="2600" dirty="0" smtClean="0"/>
              <a:t>Purchase umbrella insurance on top of it</a:t>
            </a:r>
            <a:endParaRPr lang="en-US" sz="2600" dirty="0"/>
          </a:p>
        </p:txBody>
      </p:sp>
    </p:spTree>
    <p:extLst>
      <p:ext uri="{BB962C8B-B14F-4D97-AF65-F5344CB8AC3E}">
        <p14:creationId xmlns:p14="http://schemas.microsoft.com/office/powerpoint/2010/main" val="13877597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z="4800" dirty="0" smtClean="0"/>
              <a:t>How Much Umbrella Insurance?</a:t>
            </a:r>
            <a:endParaRPr lang="en-US" sz="4800" dirty="0"/>
          </a:p>
        </p:txBody>
      </p:sp>
      <p:sp>
        <p:nvSpPr>
          <p:cNvPr id="3" name="Content Placeholder 2"/>
          <p:cNvSpPr>
            <a:spLocks noGrp="1"/>
          </p:cNvSpPr>
          <p:nvPr>
            <p:ph idx="1"/>
          </p:nvPr>
        </p:nvSpPr>
        <p:spPr/>
        <p:txBody>
          <a:bodyPr>
            <a:normAutofit/>
          </a:bodyPr>
          <a:lstStyle/>
          <a:p>
            <a:r>
              <a:rPr lang="en-US" sz="2800" dirty="0" smtClean="0"/>
              <a:t>Enough to cover your assets</a:t>
            </a:r>
          </a:p>
          <a:p>
            <a:r>
              <a:rPr lang="en-US" sz="2800" dirty="0" smtClean="0"/>
              <a:t>Enough to make it unlikely the amount will be exceeded in a court judgment</a:t>
            </a:r>
          </a:p>
          <a:p>
            <a:r>
              <a:rPr lang="en-US" sz="2800" dirty="0"/>
              <a:t>Probably need $</a:t>
            </a:r>
            <a:r>
              <a:rPr lang="en-US" sz="2800" dirty="0" smtClean="0"/>
              <a:t>1-5M</a:t>
            </a:r>
          </a:p>
          <a:p>
            <a:r>
              <a:rPr lang="en-US" sz="2800" dirty="0" smtClean="0"/>
              <a:t>Inexpensive - $200-300 for each $1M of coverage</a:t>
            </a:r>
          </a:p>
          <a:p>
            <a:pPr lvl="1"/>
            <a:r>
              <a:rPr lang="en-US" sz="2400" dirty="0" smtClean="0"/>
              <a:t>I pay $688.35/year for $3M of coverage</a:t>
            </a:r>
            <a:endParaRPr lang="en-US" sz="2400" dirty="0"/>
          </a:p>
        </p:txBody>
      </p:sp>
    </p:spTree>
    <p:extLst>
      <p:ext uri="{BB962C8B-B14F-4D97-AF65-F5344CB8AC3E}">
        <p14:creationId xmlns:p14="http://schemas.microsoft.com/office/powerpoint/2010/main" val="1869293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Where Can You Get It?</a:t>
            </a:r>
            <a:endParaRPr lang="en-US" sz="4800" dirty="0"/>
          </a:p>
        </p:txBody>
      </p:sp>
      <p:sp>
        <p:nvSpPr>
          <p:cNvPr id="6" name="Content Placeholder 5"/>
          <p:cNvSpPr>
            <a:spLocks noGrp="1"/>
          </p:cNvSpPr>
          <p:nvPr>
            <p:ph sz="half" idx="1"/>
          </p:nvPr>
        </p:nvSpPr>
        <p:spPr/>
        <p:txBody>
          <a:bodyPr>
            <a:normAutofit/>
          </a:bodyPr>
          <a:lstStyle/>
          <a:p>
            <a:r>
              <a:rPr lang="en-US" sz="2800" dirty="0" smtClean="0"/>
              <a:t>You can usually purchase it from the company who provides your other insurance</a:t>
            </a:r>
          </a:p>
          <a:p>
            <a:endParaRPr lang="en-US" sz="2800" dirty="0"/>
          </a:p>
          <a:p>
            <a:endParaRPr lang="en-US" sz="2800" dirty="0"/>
          </a:p>
        </p:txBody>
      </p:sp>
      <p:pic>
        <p:nvPicPr>
          <p:cNvPr id="3" name="Content Placeholder 2"/>
          <p:cNvPicPr>
            <a:picLocks noGrp="1" noChangeAspect="1"/>
          </p:cNvPicPr>
          <p:nvPr>
            <p:ph sz="half" idx="2"/>
          </p:nvPr>
        </p:nvPicPr>
        <p:blipFill>
          <a:blip r:embed="rId2"/>
          <a:stretch>
            <a:fillRect/>
          </a:stretch>
        </p:blipFill>
        <p:spPr>
          <a:xfrm>
            <a:off x="5911850" y="2450306"/>
            <a:ext cx="2540000" cy="3302000"/>
          </a:xfrm>
          <a:prstGeom prst="rect">
            <a:avLst/>
          </a:prstGeom>
        </p:spPr>
      </p:pic>
      <p:pic>
        <p:nvPicPr>
          <p:cNvPr id="2" name="Picture 1"/>
          <p:cNvPicPr>
            <a:picLocks noChangeAspect="1"/>
          </p:cNvPicPr>
          <p:nvPr/>
        </p:nvPicPr>
        <p:blipFill>
          <a:blip r:embed="rId3"/>
          <a:stretch>
            <a:fillRect/>
          </a:stretch>
        </p:blipFill>
        <p:spPr>
          <a:xfrm>
            <a:off x="2561080" y="4299875"/>
            <a:ext cx="2110932" cy="2110932"/>
          </a:xfrm>
          <a:prstGeom prst="rect">
            <a:avLst/>
          </a:prstGeom>
        </p:spPr>
      </p:pic>
    </p:spTree>
    <p:extLst>
      <p:ext uri="{BB962C8B-B14F-4D97-AF65-F5344CB8AC3E}">
        <p14:creationId xmlns:p14="http://schemas.microsoft.com/office/powerpoint/2010/main" val="20334482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Bottom Line Again</a:t>
            </a:r>
            <a:endParaRPr lang="en-US" sz="4800" dirty="0"/>
          </a:p>
        </p:txBody>
      </p:sp>
      <p:sp>
        <p:nvSpPr>
          <p:cNvPr id="3" name="Content Placeholder 2"/>
          <p:cNvSpPr>
            <a:spLocks noGrp="1"/>
          </p:cNvSpPr>
          <p:nvPr>
            <p:ph idx="1"/>
          </p:nvPr>
        </p:nvSpPr>
        <p:spPr/>
        <p:txBody>
          <a:bodyPr>
            <a:normAutofit/>
          </a:bodyPr>
          <a:lstStyle/>
          <a:p>
            <a:r>
              <a:rPr lang="en-US" sz="2800" dirty="0" smtClean="0"/>
              <a:t>Long-Term Care Insurance </a:t>
            </a:r>
            <a:r>
              <a:rPr lang="mr-IN" sz="2800" dirty="0" smtClean="0"/>
              <a:t>–</a:t>
            </a:r>
            <a:r>
              <a:rPr lang="en-US" sz="2800" dirty="0" smtClean="0"/>
              <a:t> probably don’t need it if you’re financially disciplined</a:t>
            </a:r>
          </a:p>
          <a:p>
            <a:r>
              <a:rPr lang="en-US" sz="2800" dirty="0" smtClean="0"/>
              <a:t>Disability Insurance </a:t>
            </a:r>
            <a:r>
              <a:rPr lang="mr-IN" sz="2800" dirty="0" smtClean="0"/>
              <a:t>–</a:t>
            </a:r>
            <a:r>
              <a:rPr lang="en-US" sz="2800" dirty="0" smtClean="0"/>
              <a:t> might need it</a:t>
            </a:r>
          </a:p>
          <a:p>
            <a:r>
              <a:rPr lang="en-US" sz="2800" dirty="0" smtClean="0"/>
              <a:t>Umbrella Liability Insurance </a:t>
            </a:r>
            <a:r>
              <a:rPr lang="mr-IN" sz="2800" dirty="0" smtClean="0"/>
              <a:t>–</a:t>
            </a:r>
            <a:r>
              <a:rPr lang="en-US" sz="2800" dirty="0" smtClean="0"/>
              <a:t> definitely need it</a:t>
            </a:r>
            <a:endParaRPr lang="en-US" sz="2800" dirty="0"/>
          </a:p>
        </p:txBody>
      </p:sp>
    </p:spTree>
    <p:extLst>
      <p:ext uri="{BB962C8B-B14F-4D97-AF65-F5344CB8AC3E}">
        <p14:creationId xmlns:p14="http://schemas.microsoft.com/office/powerpoint/2010/main" val="1902006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normAutofit/>
          </a:bodyPr>
          <a:lstStyle/>
          <a:p>
            <a:r>
              <a:rPr lang="en-US" sz="4800" dirty="0" smtClean="0"/>
              <a:t>References</a:t>
            </a:r>
            <a:endParaRPr lang="en-US" sz="4800" dirty="0"/>
          </a:p>
        </p:txBody>
      </p:sp>
      <p:sp>
        <p:nvSpPr>
          <p:cNvPr id="6" name="Content Placeholder 5"/>
          <p:cNvSpPr>
            <a:spLocks noGrp="1"/>
          </p:cNvSpPr>
          <p:nvPr>
            <p:ph idx="1"/>
          </p:nvPr>
        </p:nvSpPr>
        <p:spPr/>
        <p:txBody>
          <a:bodyPr>
            <a:normAutofit fontScale="92500" lnSpcReduction="10000"/>
          </a:bodyPr>
          <a:lstStyle/>
          <a:p>
            <a:r>
              <a:rPr lang="en-US" sz="2800" dirty="0" err="1" smtClean="0"/>
              <a:t>HumbleDollar.com</a:t>
            </a:r>
            <a:endParaRPr lang="en-US" sz="2800" dirty="0" smtClean="0"/>
          </a:p>
          <a:p>
            <a:r>
              <a:rPr lang="en-US" sz="2800" dirty="0" smtClean="0"/>
              <a:t>Martin T, Larson P, Larson J. Doctor’s Eyes Only: Exclusive Financial Strategies for Today’s Doctors and Dentists. 2012.</a:t>
            </a:r>
          </a:p>
          <a:p>
            <a:r>
              <a:rPr lang="en-US" sz="2800" dirty="0" err="1" smtClean="0"/>
              <a:t>WhiteCoatInvestor.com</a:t>
            </a:r>
            <a:endParaRPr lang="en-US" sz="2800" dirty="0" smtClean="0"/>
          </a:p>
          <a:p>
            <a:r>
              <a:rPr lang="en-US" sz="2800" dirty="0">
                <a:hlinkClick r:id="rId2"/>
              </a:rPr>
              <a:t>https://blog.foxwealthmgmt.com/2016/07/12/should-you-buy-long-term-care-insurance</a:t>
            </a:r>
            <a:r>
              <a:rPr lang="en-US" sz="2800" dirty="0" smtClean="0">
                <a:hlinkClick r:id="rId2"/>
              </a:rPr>
              <a:t>/</a:t>
            </a:r>
            <a:endParaRPr lang="en-US" sz="2800" dirty="0" smtClean="0"/>
          </a:p>
          <a:p>
            <a:r>
              <a:rPr lang="en-US" sz="2800" dirty="0">
                <a:hlinkClick r:id="rId3"/>
              </a:rPr>
              <a:t>https://blog.foxwealthmgmt.com</a:t>
            </a:r>
            <a:r>
              <a:rPr lang="en-US" sz="2800">
                <a:hlinkClick r:id="rId3"/>
              </a:rPr>
              <a:t>/2016/07/12/when-do-you-buy-long-term-care-insurance-video</a:t>
            </a:r>
            <a:r>
              <a:rPr lang="en-US" sz="2800" smtClean="0">
                <a:hlinkClick r:id="rId3"/>
              </a:rPr>
              <a:t>/</a:t>
            </a:r>
            <a:endParaRPr lang="en-US" sz="2800" dirty="0" smtClean="0"/>
          </a:p>
          <a:p>
            <a:endParaRPr lang="en-US" sz="2800" dirty="0" smtClean="0"/>
          </a:p>
          <a:p>
            <a:endParaRPr lang="en-US" sz="2800" dirty="0"/>
          </a:p>
        </p:txBody>
      </p:sp>
    </p:spTree>
    <p:extLst>
      <p:ext uri="{BB962C8B-B14F-4D97-AF65-F5344CB8AC3E}">
        <p14:creationId xmlns:p14="http://schemas.microsoft.com/office/powerpoint/2010/main" val="11029662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800" dirty="0" smtClean="0"/>
              <a:t>Questions?</a:t>
            </a:r>
            <a:endParaRPr lang="en-US" sz="4800" dirty="0"/>
          </a:p>
        </p:txBody>
      </p:sp>
      <p:pic>
        <p:nvPicPr>
          <p:cNvPr id="4" name="Content Placeholder 3"/>
          <p:cNvPicPr>
            <a:picLocks noGrp="1" noChangeAspect="1"/>
          </p:cNvPicPr>
          <p:nvPr>
            <p:ph idx="1"/>
          </p:nvPr>
        </p:nvPicPr>
        <p:blipFill>
          <a:blip r:embed="rId2"/>
          <a:stretch>
            <a:fillRect/>
          </a:stretch>
        </p:blipFill>
        <p:spPr>
          <a:xfrm>
            <a:off x="3035300" y="2160588"/>
            <a:ext cx="3881437" cy="3881437"/>
          </a:xfrm>
          <a:prstGeom prst="rect">
            <a:avLst/>
          </a:prstGeom>
        </p:spPr>
      </p:pic>
    </p:spTree>
    <p:extLst>
      <p:ext uri="{BB962C8B-B14F-4D97-AF65-F5344CB8AC3E}">
        <p14:creationId xmlns:p14="http://schemas.microsoft.com/office/powerpoint/2010/main" val="101819371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1830</TotalTime>
  <Words>1099</Words>
  <Application>Microsoft Macintosh PowerPoint</Application>
  <PresentationFormat>Widescreen</PresentationFormat>
  <Paragraphs>153</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Mangal</vt:lpstr>
      <vt:lpstr>Trebuchet MS</vt:lpstr>
      <vt:lpstr>Wingdings 3</vt:lpstr>
      <vt:lpstr>Facet</vt:lpstr>
      <vt:lpstr>Playing the Odds - Long-Term Care, Disability, and Umbrella Insurance - Do I Need All of This?</vt:lpstr>
      <vt:lpstr>Military Disclaimer</vt:lpstr>
      <vt:lpstr>Bottom Line Up Front</vt:lpstr>
      <vt:lpstr>The Purpose of Insurance</vt:lpstr>
      <vt:lpstr>Long-Term Care Insurance</vt:lpstr>
      <vt:lpstr>Long-Term Care Insurance</vt:lpstr>
      <vt:lpstr>Monthly Cost of Care in 2016</vt:lpstr>
      <vt:lpstr>Nursing Home Care</vt:lpstr>
      <vt:lpstr>Net Worth and LTC Insurance</vt:lpstr>
      <vt:lpstr>When to Purchase LTC Insurance</vt:lpstr>
      <vt:lpstr>Tips to Save on LTC Insurance</vt:lpstr>
      <vt:lpstr>Where Can You Get It?</vt:lpstr>
      <vt:lpstr>Disability Insurance</vt:lpstr>
      <vt:lpstr>Disability Insurance (DI)</vt:lpstr>
      <vt:lpstr>How Much Do You Need?</vt:lpstr>
      <vt:lpstr>Definition of Disability</vt:lpstr>
      <vt:lpstr>DI for Women</vt:lpstr>
      <vt:lpstr>Riders to Consider</vt:lpstr>
      <vt:lpstr>Riders to Consider</vt:lpstr>
      <vt:lpstr>WhiteCoatInvestor.com Rider Recommendations</vt:lpstr>
      <vt:lpstr>You May Not Need DI if…</vt:lpstr>
      <vt:lpstr>How to Purchase DI</vt:lpstr>
      <vt:lpstr>Where Can You Get It?</vt:lpstr>
      <vt:lpstr>Umbrella Liability Insurance</vt:lpstr>
      <vt:lpstr>Umbrella Insurance</vt:lpstr>
      <vt:lpstr>Do You Need Umbrella Insurance?</vt:lpstr>
      <vt:lpstr>How Much Umbrella Insurance?</vt:lpstr>
      <vt:lpstr>Where Can You Get It?</vt:lpstr>
      <vt:lpstr>Bottom Line Again</vt:lpstr>
      <vt:lpstr>References</vt:lpstr>
      <vt:lpstr>Questions?</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Playing the Odds - Long-Term Care, Disability, and Umbrella Insurance - Do I Need All of This?</dc:title>
  <dc:creator>Joel Schofer</dc:creator>
  <cp:lastModifiedBy>Joel Schofer</cp:lastModifiedBy>
  <cp:revision>96</cp:revision>
  <dcterms:created xsi:type="dcterms:W3CDTF">2017-02-08T23:42:34Z</dcterms:created>
  <dcterms:modified xsi:type="dcterms:W3CDTF">2017-05-01T19:29:30Z</dcterms:modified>
</cp:coreProperties>
</file>