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345" r:id="rId3"/>
    <p:sldId id="353" r:id="rId4"/>
    <p:sldId id="261" r:id="rId5"/>
    <p:sldId id="346" r:id="rId6"/>
    <p:sldId id="351" r:id="rId7"/>
    <p:sldId id="354" r:id="rId8"/>
    <p:sldId id="258" r:id="rId9"/>
    <p:sldId id="344" r:id="rId10"/>
    <p:sldId id="350" r:id="rId11"/>
    <p:sldId id="349" r:id="rId1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FFFF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3" autoAdjust="0"/>
  </p:normalViewPr>
  <p:slideViewPr>
    <p:cSldViewPr showGuides="1">
      <p:cViewPr varScale="1">
        <p:scale>
          <a:sx n="105" d="100"/>
          <a:sy n="105" d="100"/>
        </p:scale>
        <p:origin x="-1074" y="-78"/>
      </p:cViewPr>
      <p:guideLst>
        <p:guide orient="horz" pos="2832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95D98B3-2B63-4CEE-A680-D0B914FC2E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267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9600"/>
            <a:ext cx="51403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3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9200"/>
            <a:ext cx="303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BDF2336-E951-4BBF-8BA9-4CFBF23861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173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DF2336-E951-4BBF-8BA9-4CFBF238614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D7DE5-BBF5-4AF7-AB2E-721934A7C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C3291-F4D3-4716-ABEB-4DA22BF6A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725E5-25D7-415E-BF46-3EB370964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F032F-B778-4236-8984-63233049F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0D27E-ECD0-4FEA-A97D-847D47369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4A199-AB42-47DD-8FEE-08B5B2BBE1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D218F-2253-41B7-BB33-D2E941D919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46A90-9108-49EC-99B5-33656D5FE8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B635A-E8AE-49C0-B590-B020A31ABB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72C48-D436-4943-AB2E-17F86529EF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1D46E-FEE5-4567-8EB7-E4AE1425F9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09E11-02CC-4376-A8AF-6F82523574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338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7C51D-5148-4FE1-B1FD-C0FA90AA68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588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0A5CF-0319-4C06-B92D-214C0FF5FA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623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435E1-577F-4067-9E72-7A8DEAD0BB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509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CDE8E-1345-4565-A6F8-AC014368A1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890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27C25-8A92-42B0-A700-2230C43FAAA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079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1A349-CDA9-47DD-95DA-0B4917433F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355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869B5-33B1-43BA-9DB9-CE5E9C719F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8ACAF-45EE-4ECD-9316-47F2BA0868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7771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F896E-92B7-4745-90E1-80083C23557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508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9EC8B-D863-4FB3-998B-636CCE7AAC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174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613525"/>
            <a:ext cx="2133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13525"/>
            <a:ext cx="2895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48C1D-EE28-4080-9326-D4B3CFB3B9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173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063C488-7988-40D2-BD71-3BE96DC734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4372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jpeg"/><Relationship Id="rId7" Type="http://schemas.openxmlformats.org/officeDocument/2006/relationships/image" Target="../media/image9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2600325" y="304800"/>
            <a:ext cx="394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Teleconsultation Program</a:t>
            </a:r>
          </a:p>
        </p:txBody>
      </p:sp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381000" y="1066800"/>
            <a:ext cx="8321675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1800" b="1" dirty="0"/>
              <a:t>  Available to all </a:t>
            </a:r>
            <a:r>
              <a:rPr lang="en-US" sz="2400" b="1" u="sng" dirty="0"/>
              <a:t>deployed providers</a:t>
            </a:r>
            <a:r>
              <a:rPr lang="en-US" sz="1800" b="1" dirty="0"/>
              <a:t> and to Independent Duty</a:t>
            </a:r>
          </a:p>
          <a:p>
            <a:r>
              <a:rPr lang="en-US" sz="1800" b="1" dirty="0"/>
              <a:t>   Medical Technicians working under the authority of a provider</a:t>
            </a:r>
          </a:p>
          <a:p>
            <a:pPr>
              <a:buFontTx/>
              <a:buChar char="•"/>
            </a:pPr>
            <a:endParaRPr lang="en-US" sz="1800" b="1" dirty="0"/>
          </a:p>
          <a:p>
            <a:pPr>
              <a:buFontTx/>
              <a:buChar char="•"/>
            </a:pPr>
            <a:r>
              <a:rPr lang="en-US" sz="1800" b="1" dirty="0"/>
              <a:t>  Consultations are answered 7 days a week</a:t>
            </a:r>
          </a:p>
          <a:p>
            <a:pPr>
              <a:buFontTx/>
              <a:buChar char="•"/>
            </a:pPr>
            <a:endParaRPr lang="en-US" sz="1800" b="1" dirty="0"/>
          </a:p>
          <a:p>
            <a:pPr>
              <a:buFontTx/>
              <a:buChar char="•"/>
            </a:pPr>
            <a:r>
              <a:rPr lang="en-US" sz="1800" b="1" dirty="0"/>
              <a:t>  Recommendations </a:t>
            </a:r>
            <a:r>
              <a:rPr lang="en-US" sz="1800" b="1" dirty="0" smtClean="0"/>
              <a:t>are answered </a:t>
            </a:r>
            <a:r>
              <a:rPr lang="en-US" sz="1800" b="1" dirty="0"/>
              <a:t>within 24 hours</a:t>
            </a:r>
          </a:p>
          <a:p>
            <a:pPr>
              <a:buFontTx/>
              <a:buChar char="•"/>
            </a:pPr>
            <a:endParaRPr lang="en-US" sz="1800" b="1" dirty="0"/>
          </a:p>
          <a:p>
            <a:pPr>
              <a:buFontTx/>
              <a:buChar char="•"/>
            </a:pPr>
            <a:r>
              <a:rPr lang="en-US" sz="1800" b="1" dirty="0"/>
              <a:t>  Uses Army portal with participation by all branches of the military</a:t>
            </a:r>
          </a:p>
          <a:p>
            <a:pPr>
              <a:buFontTx/>
              <a:buChar char="•"/>
            </a:pPr>
            <a:endParaRPr lang="en-US" sz="1800" b="1" dirty="0"/>
          </a:p>
          <a:p>
            <a:pPr>
              <a:buFontTx/>
              <a:buChar char="•"/>
            </a:pPr>
            <a:r>
              <a:rPr lang="en-US" sz="1800" b="1" dirty="0"/>
              <a:t>  Consultants are from all branches of the military (Army, Navy, Air Force)</a:t>
            </a:r>
          </a:p>
          <a:p>
            <a:pPr>
              <a:buFontTx/>
              <a:buChar char="•"/>
            </a:pPr>
            <a:endParaRPr lang="en-US" sz="1800" b="1" dirty="0"/>
          </a:p>
          <a:p>
            <a:pPr>
              <a:buFontTx/>
              <a:buChar char="•"/>
            </a:pPr>
            <a:r>
              <a:rPr lang="en-US" sz="1800" b="1" dirty="0"/>
              <a:t>  POC is LTC (Retired) Chuck Lappan</a:t>
            </a:r>
          </a:p>
          <a:p>
            <a:r>
              <a:rPr lang="en-US" sz="1800" b="1" dirty="0"/>
              <a:t>   </a:t>
            </a:r>
            <a:r>
              <a:rPr lang="en-US" sz="1800" b="1" u="sng" dirty="0" smtClean="0">
                <a:solidFill>
                  <a:srgbClr val="0000FF"/>
                </a:solidFill>
              </a:rPr>
              <a:t>charles.m.lappan.civ@mail.mil</a:t>
            </a:r>
            <a:endParaRPr lang="en-US" sz="1800" b="1" dirty="0"/>
          </a:p>
          <a:p>
            <a:r>
              <a:rPr lang="en-US" sz="1800" b="1" dirty="0"/>
              <a:t>   (210) 295-2512, </a:t>
            </a:r>
            <a:r>
              <a:rPr lang="en-US" sz="1800" b="1" dirty="0" smtClean="0"/>
              <a:t>Fort Sam Houston, </a:t>
            </a:r>
            <a:r>
              <a:rPr lang="en-US" sz="1800" b="1" dirty="0"/>
              <a:t>Texas</a:t>
            </a:r>
          </a:p>
        </p:txBody>
      </p:sp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3621787" y="6124575"/>
            <a:ext cx="163538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Revised </a:t>
            </a:r>
            <a:r>
              <a:rPr lang="en-US" sz="1200" b="1" dirty="0" smtClean="0">
                <a:solidFill>
                  <a:srgbClr val="FF0000"/>
                </a:solidFill>
              </a:rPr>
              <a:t>6 July 2016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524000" y="6353175"/>
            <a:ext cx="60975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The information in this PowerPoint </a:t>
            </a:r>
            <a:r>
              <a:rPr lang="en-US" sz="1200" b="1" u="sng" dirty="0">
                <a:solidFill>
                  <a:srgbClr val="FF0000"/>
                </a:solidFill>
              </a:rPr>
              <a:t>may not</a:t>
            </a:r>
            <a:r>
              <a:rPr lang="en-US" sz="1200" b="1" dirty="0">
                <a:solidFill>
                  <a:srgbClr val="FF0000"/>
                </a:solidFill>
              </a:rPr>
              <a:t> be place in non – military websites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816951" y="78432"/>
            <a:ext cx="55100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Teleconsultation </a:t>
            </a:r>
            <a:r>
              <a:rPr lang="en-US" sz="2400" b="1" dirty="0" smtClean="0"/>
              <a:t>Program Transition</a:t>
            </a:r>
            <a:endParaRPr lang="en-US" sz="2400" b="1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52400" y="1066800"/>
            <a:ext cx="88392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1800" b="1" dirty="0"/>
              <a:t>  </a:t>
            </a:r>
            <a:r>
              <a:rPr lang="en-US" sz="1800" b="1" dirty="0" smtClean="0"/>
              <a:t>Teleconsultations are sent to “utility accounts” using the </a:t>
            </a:r>
            <a:r>
              <a:rPr lang="en-US" sz="1800" b="1" dirty="0" smtClean="0">
                <a:solidFill>
                  <a:srgbClr val="000000"/>
                </a:solidFill>
              </a:rPr>
              <a:t>Defense </a:t>
            </a:r>
          </a:p>
          <a:p>
            <a:r>
              <a:rPr lang="en-US" sz="1800" b="1" dirty="0" smtClean="0">
                <a:solidFill>
                  <a:srgbClr val="000000"/>
                </a:solidFill>
              </a:rPr>
              <a:t>    Information </a:t>
            </a:r>
            <a:r>
              <a:rPr lang="en-US" sz="1800" b="1" dirty="0">
                <a:solidFill>
                  <a:srgbClr val="000000"/>
                </a:solidFill>
              </a:rPr>
              <a:t>Systems Agency (DISA) email </a:t>
            </a:r>
            <a:r>
              <a:rPr lang="en-US" sz="1800" b="1" dirty="0" smtClean="0">
                <a:solidFill>
                  <a:srgbClr val="000000"/>
                </a:solidFill>
              </a:rPr>
              <a:t>protocol with a naming </a:t>
            </a:r>
          </a:p>
          <a:p>
            <a:r>
              <a:rPr lang="en-US" sz="1800" b="1" dirty="0" smtClean="0">
                <a:solidFill>
                  <a:srgbClr val="000000"/>
                </a:solidFill>
              </a:rPr>
              <a:t>    convention </a:t>
            </a:r>
            <a:r>
              <a:rPr lang="en-US" sz="1800" b="1" dirty="0" smtClean="0"/>
              <a:t>of </a:t>
            </a:r>
            <a:r>
              <a:rPr lang="en-US" sz="1800" b="1" dirty="0" smtClean="0">
                <a:solidFill>
                  <a:srgbClr val="0000FF"/>
                </a:solidFill>
              </a:rPr>
              <a:t>xx.consult.army@mail.mil</a:t>
            </a:r>
          </a:p>
          <a:p>
            <a:pPr>
              <a:buFontTx/>
              <a:buChar char="•"/>
            </a:pPr>
            <a:endParaRPr lang="en-US" sz="1800" b="1" dirty="0"/>
          </a:p>
          <a:p>
            <a:pPr>
              <a:buFontTx/>
              <a:buChar char="•"/>
            </a:pPr>
            <a:r>
              <a:rPr lang="en-US" sz="1800" b="1" dirty="0" smtClean="0"/>
              <a:t>  If you have previously used emails that used the Army Knowledge Online  </a:t>
            </a:r>
          </a:p>
          <a:p>
            <a:r>
              <a:rPr lang="en-US" sz="1800" b="1" dirty="0"/>
              <a:t> </a:t>
            </a:r>
            <a:r>
              <a:rPr lang="en-US" sz="1800" b="1" dirty="0" smtClean="0"/>
              <a:t>  (AKO) email protocol use the DISA format. </a:t>
            </a:r>
          </a:p>
          <a:p>
            <a:endParaRPr lang="en-US" sz="1800" b="1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800" b="1" dirty="0" smtClean="0"/>
              <a:t>Teleconsultations to the AKO format (</a:t>
            </a:r>
            <a:r>
              <a:rPr lang="en-US" sz="1800" b="1" u="sng" dirty="0">
                <a:solidFill>
                  <a:srgbClr val="0000FF"/>
                </a:solidFill>
              </a:rPr>
              <a:t>xx.consult@us.army.mil</a:t>
            </a:r>
            <a:r>
              <a:rPr lang="en-US" sz="1800" b="1" dirty="0" smtClean="0"/>
              <a:t>) will bounce back to the deployed provider as </a:t>
            </a:r>
            <a:r>
              <a:rPr lang="en-US" sz="1800" b="1" u="dbl" dirty="0" smtClean="0">
                <a:solidFill>
                  <a:srgbClr val="FF0000"/>
                </a:solidFill>
              </a:rPr>
              <a:t>undeliverable</a:t>
            </a:r>
            <a:endParaRPr lang="en-US" sz="1800" b="1" u="db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7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038564" y="-6489"/>
            <a:ext cx="50113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Teleconsultation </a:t>
            </a:r>
            <a:r>
              <a:rPr lang="en-US" sz="2000" b="1" dirty="0" smtClean="0"/>
              <a:t>Groups</a:t>
            </a:r>
          </a:p>
          <a:p>
            <a:pPr algn="ctr"/>
            <a:r>
              <a:rPr lang="en-US" sz="2000" b="1" dirty="0" smtClean="0"/>
              <a:t>Specialties organized into email groups</a:t>
            </a:r>
            <a:endParaRPr lang="en-US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37" y="685800"/>
            <a:ext cx="7218363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76200" y="609600"/>
            <a:ext cx="8991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b="1" dirty="0"/>
              <a:t>  Other </a:t>
            </a:r>
            <a:r>
              <a:rPr lang="en-US" sz="1600" b="1" dirty="0" smtClean="0"/>
              <a:t>specialties </a:t>
            </a:r>
            <a:r>
              <a:rPr lang="en-US" sz="1600" b="1" dirty="0"/>
              <a:t>“as requested” – send teleconsultation to</a:t>
            </a:r>
            <a:r>
              <a:rPr lang="en-US" sz="1600" b="1" dirty="0">
                <a:solidFill>
                  <a:srgbClr val="0000FF"/>
                </a:solidFill>
              </a:rPr>
              <a:t> </a:t>
            </a:r>
            <a:r>
              <a:rPr lang="en-US" sz="1600" b="1" u="sng" dirty="0" smtClean="0">
                <a:solidFill>
                  <a:srgbClr val="0000FF"/>
                </a:solidFill>
              </a:rPr>
              <a:t>med.consult.army@mail.mil</a:t>
            </a:r>
            <a:endParaRPr lang="en-US" sz="1600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1600" b="1" u="sng" dirty="0"/>
          </a:p>
          <a:p>
            <a:pPr lvl="1">
              <a:buFont typeface="Wingdings" pitchFamily="2" charset="2"/>
              <a:buChar char="ü"/>
            </a:pPr>
            <a:r>
              <a:rPr lang="en-US" sz="1600" b="1" dirty="0"/>
              <a:t> The following are examples of the “Other Specialties” </a:t>
            </a:r>
            <a:r>
              <a:rPr lang="en-US" sz="1600" b="1" dirty="0" smtClean="0"/>
              <a:t>that have </a:t>
            </a:r>
            <a:r>
              <a:rPr lang="en-US" sz="1600" b="1" dirty="0"/>
              <a:t>assisted with </a:t>
            </a:r>
          </a:p>
          <a:p>
            <a:pPr lvl="1"/>
            <a:r>
              <a:rPr lang="en-US" sz="1600" b="1" dirty="0"/>
              <a:t>     teleconsultations </a:t>
            </a:r>
          </a:p>
          <a:p>
            <a:pPr lvl="1"/>
            <a:endParaRPr lang="en-US" sz="1600" b="1" dirty="0"/>
          </a:p>
          <a:p>
            <a:pPr lvl="1">
              <a:buFont typeface="Wingdings" pitchFamily="2" charset="2"/>
              <a:buChar char="ü"/>
            </a:pPr>
            <a:r>
              <a:rPr lang="en-US" sz="1600" b="1" dirty="0"/>
              <a:t> This list is not all inclusive and may change without notice</a:t>
            </a: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228600" y="2387600"/>
            <a:ext cx="29718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1600" b="1" dirty="0"/>
              <a:t>  Allergy</a:t>
            </a:r>
          </a:p>
          <a:p>
            <a:pPr lvl="1">
              <a:buFontTx/>
              <a:buChar char="•"/>
            </a:pPr>
            <a:r>
              <a:rPr lang="en-US" sz="1600" b="1" dirty="0"/>
              <a:t>  Endocrinology</a:t>
            </a:r>
          </a:p>
          <a:p>
            <a:pPr lvl="1">
              <a:buFontTx/>
              <a:buChar char="•"/>
            </a:pPr>
            <a:r>
              <a:rPr lang="en-US" sz="1600" b="1" dirty="0"/>
              <a:t>  ENT</a:t>
            </a:r>
          </a:p>
          <a:p>
            <a:pPr lvl="1">
              <a:buFontTx/>
              <a:buChar char="•"/>
            </a:pPr>
            <a:r>
              <a:rPr lang="en-US" sz="1600" b="1" dirty="0"/>
              <a:t>  Flight Medicine</a:t>
            </a:r>
          </a:p>
          <a:p>
            <a:pPr lvl="1">
              <a:buFontTx/>
              <a:buChar char="•"/>
            </a:pPr>
            <a:r>
              <a:rPr lang="en-US" sz="1600" b="1" dirty="0"/>
              <a:t>  Gastroenterology</a:t>
            </a:r>
          </a:p>
          <a:p>
            <a:pPr lvl="1">
              <a:buFontTx/>
              <a:buChar char="•"/>
            </a:pPr>
            <a:r>
              <a:rPr lang="en-US" sz="1600" b="1" dirty="0"/>
              <a:t>  General Surgery</a:t>
            </a:r>
          </a:p>
          <a:p>
            <a:pPr lvl="1">
              <a:buFontTx/>
              <a:buChar char="•"/>
            </a:pPr>
            <a:r>
              <a:rPr lang="en-US" sz="1600" b="1" dirty="0"/>
              <a:t>  Hematology  </a:t>
            </a:r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2895600" y="2387600"/>
            <a:ext cx="32766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1600" b="1"/>
              <a:t>  Legal</a:t>
            </a:r>
          </a:p>
          <a:p>
            <a:pPr lvl="1">
              <a:buFontTx/>
              <a:buChar char="•"/>
            </a:pPr>
            <a:r>
              <a:rPr lang="en-US" sz="1600" b="1"/>
              <a:t>  Neurosurgery </a:t>
            </a:r>
          </a:p>
          <a:p>
            <a:pPr lvl="1">
              <a:buFontTx/>
              <a:buChar char="•"/>
            </a:pPr>
            <a:r>
              <a:rPr lang="en-US" sz="1600" b="1"/>
              <a:t>  </a:t>
            </a:r>
            <a:r>
              <a:rPr lang="en-US" sz="1600" b="1" smtClean="0"/>
              <a:t>Nutrition Care</a:t>
            </a:r>
            <a:endParaRPr lang="en-US" sz="1600" b="1"/>
          </a:p>
          <a:p>
            <a:pPr lvl="1">
              <a:buFontTx/>
              <a:buChar char="•"/>
            </a:pPr>
            <a:r>
              <a:rPr lang="en-US" sz="1600" b="1"/>
              <a:t>  OB-GYN</a:t>
            </a:r>
          </a:p>
          <a:p>
            <a:pPr lvl="1">
              <a:buFontTx/>
              <a:buChar char="•"/>
            </a:pPr>
            <a:r>
              <a:rPr lang="en-US" sz="1600" b="1"/>
              <a:t>  Oncology</a:t>
            </a:r>
          </a:p>
          <a:p>
            <a:pPr lvl="1">
              <a:buFontTx/>
              <a:buChar char="•"/>
            </a:pPr>
            <a:r>
              <a:rPr lang="en-US" sz="1600" b="1"/>
              <a:t>  Pharmacy  </a:t>
            </a:r>
          </a:p>
          <a:p>
            <a:pPr lvl="1">
              <a:buFontTx/>
              <a:buChar char="•"/>
            </a:pPr>
            <a:r>
              <a:rPr lang="en-US" sz="1600" b="1"/>
              <a:t>  Plastic Surgery</a:t>
            </a:r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5334000" y="2387600"/>
            <a:ext cx="3276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1600" b="1"/>
              <a:t>  Pulmonary Diseases</a:t>
            </a:r>
          </a:p>
          <a:p>
            <a:pPr lvl="1">
              <a:buFontTx/>
              <a:buChar char="•"/>
            </a:pPr>
            <a:r>
              <a:rPr lang="en-US" sz="1600" b="1"/>
              <a:t>  Psychiatry</a:t>
            </a:r>
          </a:p>
          <a:p>
            <a:pPr lvl="1">
              <a:buFontTx/>
              <a:buChar char="•"/>
            </a:pPr>
            <a:r>
              <a:rPr lang="en-US" sz="1600" b="1"/>
              <a:t>  Radiology</a:t>
            </a:r>
          </a:p>
          <a:p>
            <a:pPr lvl="1">
              <a:buFontTx/>
              <a:buChar char="•"/>
            </a:pPr>
            <a:r>
              <a:rPr lang="en-US" sz="1600" b="1"/>
              <a:t>  Speech Pathology</a:t>
            </a:r>
          </a:p>
          <a:p>
            <a:pPr lvl="1">
              <a:buFontTx/>
              <a:buChar char="•"/>
            </a:pPr>
            <a:r>
              <a:rPr lang="en-US" sz="1600" b="1"/>
              <a:t>  Vascular Surgery</a:t>
            </a:r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2997200" y="47625"/>
            <a:ext cx="3175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Teleconsultation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468688" y="152400"/>
            <a:ext cx="2663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/>
              <a:t>Cell-phone Cameras</a:t>
            </a: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304800" y="609600"/>
            <a:ext cx="8305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dirty="0"/>
              <a:t> </a:t>
            </a:r>
            <a:r>
              <a:rPr lang="en-US" sz="1600" b="1" dirty="0"/>
              <a:t>Unless your cell-phone camera has good optics the image may not be acceptable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552700" y="4191000"/>
            <a:ext cx="4038600" cy="1937019"/>
            <a:chOff x="4876800" y="4860791"/>
            <a:chExt cx="4038600" cy="1937019"/>
          </a:xfrm>
        </p:grpSpPr>
        <p:sp>
          <p:nvSpPr>
            <p:cNvPr id="7" name="TextBox 6"/>
            <p:cNvSpPr txBox="1"/>
            <p:nvPr/>
          </p:nvSpPr>
          <p:spPr>
            <a:xfrm>
              <a:off x="6324600" y="5044470"/>
              <a:ext cx="2590800" cy="156966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>
                <a:buSzPct val="135000"/>
              </a:pPr>
              <a:r>
                <a:rPr lang="en-US" sz="1200" b="1" dirty="0" smtClean="0">
                  <a:solidFill>
                    <a:srgbClr val="000000"/>
                  </a:solidFill>
                </a:rPr>
                <a:t>              Droid 2 Global</a:t>
              </a:r>
            </a:p>
            <a:p>
              <a:pPr>
                <a:buSzPct val="135000"/>
              </a:pPr>
              <a:endParaRPr lang="en-US" sz="1200" b="1" dirty="0" smtClean="0">
                <a:solidFill>
                  <a:srgbClr val="000000"/>
                </a:solidFill>
              </a:endParaRPr>
            </a:p>
            <a:p>
              <a:pPr>
                <a:buSzPct val="135000"/>
              </a:pPr>
              <a:r>
                <a:rPr lang="en-US" sz="1200" b="1" dirty="0" err="1" smtClean="0">
                  <a:solidFill>
                    <a:srgbClr val="000000"/>
                  </a:solidFill>
                </a:rPr>
                <a:t>Dx</a:t>
              </a:r>
              <a:r>
                <a:rPr lang="en-US" sz="1200" b="1" dirty="0" smtClean="0">
                  <a:solidFill>
                    <a:srgbClr val="000000"/>
                  </a:solidFill>
                </a:rPr>
                <a:t>: Lichen Simplex </a:t>
              </a:r>
              <a:r>
                <a:rPr lang="en-US" sz="1200" b="1" dirty="0" err="1" smtClean="0">
                  <a:solidFill>
                    <a:srgbClr val="000000"/>
                  </a:solidFill>
                </a:rPr>
                <a:t>Chronicus</a:t>
              </a:r>
              <a:endParaRPr lang="en-US" sz="1200" b="1" dirty="0" smtClean="0">
                <a:solidFill>
                  <a:srgbClr val="000000"/>
                </a:solidFill>
              </a:endParaRPr>
            </a:p>
            <a:p>
              <a:pPr>
                <a:buSzPct val="135000"/>
              </a:pPr>
              <a:endParaRPr lang="en-US" sz="1200" b="1" dirty="0" smtClean="0">
                <a:solidFill>
                  <a:srgbClr val="000000"/>
                </a:solidFill>
              </a:endParaRPr>
            </a:p>
            <a:p>
              <a:pPr>
                <a:buSzPct val="135000"/>
              </a:pPr>
              <a:r>
                <a:rPr lang="en-US" sz="1200" b="1" dirty="0" smtClean="0">
                  <a:solidFill>
                    <a:srgbClr val="000000"/>
                  </a:solidFill>
                </a:rPr>
                <a:t>Focal Length: 4 mm</a:t>
              </a:r>
            </a:p>
            <a:p>
              <a:pPr>
                <a:buSzPct val="135000"/>
              </a:pPr>
              <a:r>
                <a:rPr lang="en-US" sz="1200" b="1" dirty="0" smtClean="0">
                  <a:solidFill>
                    <a:srgbClr val="000000"/>
                  </a:solidFill>
                </a:rPr>
                <a:t>F: 2.8</a:t>
              </a:r>
            </a:p>
            <a:p>
              <a:pPr>
                <a:buSzPct val="135000"/>
              </a:pPr>
              <a:r>
                <a:rPr lang="en-US" sz="1200" b="1" dirty="0" smtClean="0">
                  <a:solidFill>
                    <a:srgbClr val="000000"/>
                  </a:solidFill>
                </a:rPr>
                <a:t>1/30th Second</a:t>
              </a:r>
            </a:p>
            <a:p>
              <a:pPr>
                <a:buSzPct val="135000"/>
              </a:pPr>
              <a:r>
                <a:rPr lang="en-US" sz="1200" b="1" dirty="0" smtClean="0">
                  <a:solidFill>
                    <a:srgbClr val="000000"/>
                  </a:solidFill>
                </a:rPr>
                <a:t>Center Weight Average Metering</a:t>
              </a:r>
              <a:endParaRPr lang="en-US" sz="1200" b="1" dirty="0">
                <a:solidFill>
                  <a:srgbClr val="000000"/>
                </a:solidFill>
              </a:endParaRPr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800" y="4860791"/>
              <a:ext cx="1282889" cy="1937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9" name="Group 8"/>
          <p:cNvGrpSpPr/>
          <p:nvPr/>
        </p:nvGrpSpPr>
        <p:grpSpPr>
          <a:xfrm>
            <a:off x="2362200" y="1524000"/>
            <a:ext cx="4419600" cy="1770888"/>
            <a:chOff x="304800" y="4876800"/>
            <a:chExt cx="4419600" cy="1770888"/>
          </a:xfrm>
        </p:grpSpPr>
        <p:sp>
          <p:nvSpPr>
            <p:cNvPr id="10" name="TextBox 9"/>
            <p:cNvSpPr txBox="1"/>
            <p:nvPr/>
          </p:nvSpPr>
          <p:spPr>
            <a:xfrm>
              <a:off x="2819400" y="4977414"/>
              <a:ext cx="1905000" cy="156966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>
                <a:buSzPct val="135000"/>
              </a:pPr>
              <a:r>
                <a:rPr lang="en-US" sz="1200" b="1" dirty="0" smtClean="0">
                  <a:solidFill>
                    <a:srgbClr val="000000"/>
                  </a:solidFill>
                </a:rPr>
                <a:t>    Apple </a:t>
              </a:r>
              <a:r>
                <a:rPr lang="en-US" sz="1200" b="1" dirty="0" err="1" smtClean="0">
                  <a:solidFill>
                    <a:srgbClr val="000000"/>
                  </a:solidFill>
                </a:rPr>
                <a:t>iPhone</a:t>
              </a:r>
              <a:r>
                <a:rPr lang="en-US" sz="1200" b="1" dirty="0" smtClean="0">
                  <a:solidFill>
                    <a:srgbClr val="000000"/>
                  </a:solidFill>
                </a:rPr>
                <a:t> 4s</a:t>
              </a:r>
            </a:p>
            <a:p>
              <a:pPr>
                <a:buSzPct val="135000"/>
              </a:pPr>
              <a:endParaRPr lang="en-US" sz="1200" b="1" dirty="0" smtClean="0">
                <a:solidFill>
                  <a:srgbClr val="000000"/>
                </a:solidFill>
              </a:endParaRPr>
            </a:p>
            <a:p>
              <a:pPr>
                <a:buSzPct val="135000"/>
              </a:pPr>
              <a:r>
                <a:rPr lang="en-US" sz="1200" b="1" dirty="0">
                  <a:solidFill>
                    <a:srgbClr val="000000"/>
                  </a:solidFill>
                </a:rPr>
                <a:t> </a:t>
              </a:r>
              <a:r>
                <a:rPr lang="en-US" sz="1200" b="1" dirty="0" smtClean="0">
                  <a:solidFill>
                    <a:srgbClr val="000000"/>
                  </a:solidFill>
                </a:rPr>
                <a:t>   </a:t>
              </a:r>
              <a:r>
                <a:rPr lang="en-US" sz="1200" b="1" dirty="0" err="1" smtClean="0">
                  <a:solidFill>
                    <a:srgbClr val="000000"/>
                  </a:solidFill>
                </a:rPr>
                <a:t>Dx</a:t>
              </a:r>
              <a:r>
                <a:rPr lang="en-US" sz="1200" b="1" dirty="0" smtClean="0">
                  <a:solidFill>
                    <a:srgbClr val="000000"/>
                  </a:solidFill>
                </a:rPr>
                <a:t>: </a:t>
              </a:r>
              <a:r>
                <a:rPr lang="en-US" sz="1200" b="1" dirty="0" err="1" smtClean="0">
                  <a:solidFill>
                    <a:srgbClr val="000000"/>
                  </a:solidFill>
                </a:rPr>
                <a:t>Autoeczemation</a:t>
              </a:r>
              <a:endParaRPr lang="en-US" sz="1200" b="1" dirty="0" smtClean="0">
                <a:solidFill>
                  <a:srgbClr val="000000"/>
                </a:solidFill>
              </a:endParaRPr>
            </a:p>
            <a:p>
              <a:pPr>
                <a:buSzPct val="135000"/>
              </a:pPr>
              <a:endParaRPr lang="en-US" sz="1200" b="1" dirty="0" smtClean="0">
                <a:solidFill>
                  <a:srgbClr val="000000"/>
                </a:solidFill>
              </a:endParaRPr>
            </a:p>
            <a:p>
              <a:pPr>
                <a:buSzPct val="135000"/>
              </a:pPr>
              <a:r>
                <a:rPr lang="en-US" sz="1200" b="1" dirty="0" smtClean="0">
                  <a:solidFill>
                    <a:srgbClr val="000000"/>
                  </a:solidFill>
                </a:rPr>
                <a:t>Focal Length: 4.28 mm</a:t>
              </a:r>
            </a:p>
            <a:p>
              <a:pPr>
                <a:buSzPct val="135000"/>
              </a:pPr>
              <a:r>
                <a:rPr lang="en-US" sz="1200" b="1" dirty="0" smtClean="0">
                  <a:solidFill>
                    <a:srgbClr val="000000"/>
                  </a:solidFill>
                </a:rPr>
                <a:t>F: 2.4</a:t>
              </a:r>
            </a:p>
            <a:p>
              <a:pPr>
                <a:buSzPct val="135000"/>
              </a:pPr>
              <a:r>
                <a:rPr lang="en-US" sz="1200" b="1" dirty="0" smtClean="0">
                  <a:solidFill>
                    <a:srgbClr val="000000"/>
                  </a:solidFill>
                </a:rPr>
                <a:t>1/60th Second</a:t>
              </a:r>
            </a:p>
            <a:p>
              <a:pPr>
                <a:buSzPct val="135000"/>
              </a:pPr>
              <a:r>
                <a:rPr lang="en-US" sz="1200" b="1" dirty="0" smtClean="0">
                  <a:solidFill>
                    <a:srgbClr val="000000"/>
                  </a:solidFill>
                </a:rPr>
                <a:t>Spot Metering</a:t>
              </a:r>
              <a:endParaRPr lang="en-US" sz="1200" b="1" dirty="0">
                <a:solidFill>
                  <a:srgbClr val="000000"/>
                </a:solidFill>
              </a:endParaRPr>
            </a:p>
          </p:txBody>
        </p:sp>
        <p:pic>
          <p:nvPicPr>
            <p:cNvPr id="11" name="Picture 2" descr="C:\Users\charles.lappan\AppData\Local\Microsoft\Windows\Temporary Internet Files\Content.Outlook\4TWDRIG0\IMG_0607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876800"/>
              <a:ext cx="2361184" cy="177088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336"/>
          <p:cNvSpPr txBox="1">
            <a:spLocks noChangeArrowheads="1"/>
          </p:cNvSpPr>
          <p:nvPr/>
        </p:nvSpPr>
        <p:spPr bwMode="auto">
          <a:xfrm>
            <a:off x="838200" y="-50800"/>
            <a:ext cx="7467600" cy="897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9" tIns="48329" rIns="96659" bIns="48329">
            <a:spAutoFit/>
          </a:bodyPr>
          <a:lstStyle/>
          <a:p>
            <a:pPr algn="ctr" defTabSz="966788"/>
            <a:r>
              <a:rPr lang="en-US" sz="2600" b="1" dirty="0" smtClean="0">
                <a:solidFill>
                  <a:srgbClr val="000000"/>
                </a:solidFill>
              </a:rPr>
              <a:t>Teleconsultation </a:t>
            </a:r>
            <a:r>
              <a:rPr lang="en-US" sz="2600" b="1" dirty="0">
                <a:solidFill>
                  <a:srgbClr val="000000"/>
                </a:solidFill>
              </a:rPr>
              <a:t>Program Business Practice For Deployed Providers</a:t>
            </a:r>
          </a:p>
        </p:txBody>
      </p:sp>
      <p:sp>
        <p:nvSpPr>
          <p:cNvPr id="22544" name="Text Box 482"/>
          <p:cNvSpPr txBox="1">
            <a:spLocks noChangeArrowheads="1"/>
          </p:cNvSpPr>
          <p:nvPr/>
        </p:nvSpPr>
        <p:spPr bwMode="auto">
          <a:xfrm>
            <a:off x="3743325" y="5921375"/>
            <a:ext cx="2971800" cy="89852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6659" tIns="48329" rIns="96659" bIns="48329">
            <a:spAutoFit/>
          </a:bodyPr>
          <a:lstStyle/>
          <a:p>
            <a:pPr defTabSz="966788"/>
            <a:r>
              <a:rPr lang="en-US" sz="1300" b="1">
                <a:solidFill>
                  <a:srgbClr val="000000"/>
                </a:solidFill>
              </a:rPr>
              <a:t>Copy furnished to specialty group… confirms teleconsultation is answered and enables collaboration</a:t>
            </a:r>
          </a:p>
        </p:txBody>
      </p:sp>
      <p:sp>
        <p:nvSpPr>
          <p:cNvPr id="182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763000" y="6515100"/>
            <a:ext cx="381000" cy="304800"/>
          </a:xfrm>
        </p:spPr>
        <p:txBody>
          <a:bodyPr/>
          <a:lstStyle/>
          <a:p>
            <a:pPr>
              <a:defRPr/>
            </a:pPr>
            <a:fld id="{2FE09E11-02CC-4376-A8AF-6F825235744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57200" y="762000"/>
            <a:ext cx="8229600" cy="5845175"/>
            <a:chOff x="457200" y="762000"/>
            <a:chExt cx="8229600" cy="5845175"/>
          </a:xfrm>
        </p:grpSpPr>
        <p:sp>
          <p:nvSpPr>
            <p:cNvPr id="22532" name="Line 338"/>
            <p:cNvSpPr>
              <a:spLocks noChangeShapeType="1"/>
            </p:cNvSpPr>
            <p:nvPr/>
          </p:nvSpPr>
          <p:spPr bwMode="auto">
            <a:xfrm flipV="1">
              <a:off x="1600200" y="1377950"/>
              <a:ext cx="0" cy="80962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22533" name="Picture 339" descr="world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95600" y="2455863"/>
              <a:ext cx="2438400" cy="1255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4" name="Rectangle 340"/>
            <p:cNvSpPr>
              <a:spLocks noChangeArrowheads="1"/>
            </p:cNvSpPr>
            <p:nvPr/>
          </p:nvSpPr>
          <p:spPr bwMode="auto">
            <a:xfrm>
              <a:off x="2971800" y="3787775"/>
              <a:ext cx="2286000" cy="2057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22535" name="Picture 341" descr="MANCO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08350" y="4645025"/>
              <a:ext cx="1612900" cy="1123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6" name="Text Box 342"/>
            <p:cNvSpPr txBox="1">
              <a:spLocks noChangeArrowheads="1"/>
            </p:cNvSpPr>
            <p:nvPr/>
          </p:nvSpPr>
          <p:spPr bwMode="auto">
            <a:xfrm>
              <a:off x="3178175" y="3727450"/>
              <a:ext cx="1876425" cy="690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6659" tIns="48329" rIns="96659" bIns="48329">
              <a:spAutoFit/>
            </a:bodyPr>
            <a:lstStyle/>
            <a:p>
              <a:pPr algn="ctr" defTabSz="966788"/>
              <a:r>
                <a:rPr lang="en-US" sz="1300" b="1">
                  <a:solidFill>
                    <a:srgbClr val="000000"/>
                  </a:solidFill>
                </a:rPr>
                <a:t>Consultant</a:t>
              </a:r>
            </a:p>
            <a:p>
              <a:pPr algn="ctr" defTabSz="966788"/>
              <a:r>
                <a:rPr lang="en-US" sz="1300" b="1">
                  <a:solidFill>
                    <a:srgbClr val="000000"/>
                  </a:solidFill>
                </a:rPr>
                <a:t>retrieves and reviews</a:t>
              </a:r>
            </a:p>
            <a:p>
              <a:pPr algn="ctr" defTabSz="966788"/>
              <a:r>
                <a:rPr lang="en-US" sz="1300" b="1">
                  <a:solidFill>
                    <a:srgbClr val="000000"/>
                  </a:solidFill>
                </a:rPr>
                <a:t>teleconsultation</a:t>
              </a:r>
            </a:p>
          </p:txBody>
        </p:sp>
        <p:sp>
          <p:nvSpPr>
            <p:cNvPr id="22541" name="Rectangle 350"/>
            <p:cNvSpPr>
              <a:spLocks noChangeArrowheads="1"/>
            </p:cNvSpPr>
            <p:nvPr/>
          </p:nvSpPr>
          <p:spPr bwMode="auto">
            <a:xfrm>
              <a:off x="3438525" y="1947863"/>
              <a:ext cx="15906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966788"/>
              <a:r>
                <a:rPr lang="en-US" sz="1300" b="1">
                  <a:solidFill>
                    <a:srgbClr val="000000"/>
                  </a:solidFill>
                </a:rPr>
                <a:t>Deployed Provider</a:t>
              </a:r>
            </a:p>
            <a:p>
              <a:pPr defTabSz="966788"/>
              <a:r>
                <a:rPr lang="en-US" sz="1300" b="1">
                  <a:solidFill>
                    <a:srgbClr val="000000"/>
                  </a:solidFill>
                </a:rPr>
                <a:t>emails consultation</a:t>
              </a:r>
            </a:p>
          </p:txBody>
        </p:sp>
        <p:grpSp>
          <p:nvGrpSpPr>
            <p:cNvPr id="2" name="Group 351"/>
            <p:cNvGrpSpPr>
              <a:grpSpLocks/>
            </p:cNvGrpSpPr>
            <p:nvPr/>
          </p:nvGrpSpPr>
          <p:grpSpPr bwMode="auto">
            <a:xfrm>
              <a:off x="3309938" y="839788"/>
              <a:ext cx="1847850" cy="947737"/>
              <a:chOff x="2352" y="349"/>
              <a:chExt cx="1164" cy="624"/>
            </a:xfrm>
          </p:grpSpPr>
          <p:sp>
            <p:nvSpPr>
              <p:cNvPr id="22580" name="Rectangle 352"/>
              <p:cNvSpPr>
                <a:spLocks noChangeArrowheads="1"/>
              </p:cNvSpPr>
              <p:nvPr/>
            </p:nvSpPr>
            <p:spPr bwMode="auto">
              <a:xfrm>
                <a:off x="3021" y="520"/>
                <a:ext cx="495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" name="Group 353"/>
              <p:cNvGrpSpPr>
                <a:grpSpLocks/>
              </p:cNvGrpSpPr>
              <p:nvPr/>
            </p:nvGrpSpPr>
            <p:grpSpPr bwMode="auto">
              <a:xfrm>
                <a:off x="2352" y="349"/>
                <a:ext cx="436" cy="624"/>
                <a:chOff x="2466" y="679"/>
                <a:chExt cx="274" cy="430"/>
              </a:xfrm>
            </p:grpSpPr>
            <p:sp>
              <p:nvSpPr>
                <p:cNvPr id="22583" name="Rectangle 354"/>
                <p:cNvSpPr>
                  <a:spLocks noChangeArrowheads="1"/>
                </p:cNvSpPr>
                <p:nvPr/>
              </p:nvSpPr>
              <p:spPr bwMode="auto">
                <a:xfrm>
                  <a:off x="2466" y="833"/>
                  <a:ext cx="274" cy="276"/>
                </a:xfrm>
                <a:prstGeom prst="rect">
                  <a:avLst/>
                </a:prstGeom>
                <a:solidFill>
                  <a:srgbClr val="002D4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84" name="Freeform 355"/>
                <p:cNvSpPr>
                  <a:spLocks/>
                </p:cNvSpPr>
                <p:nvPr/>
              </p:nvSpPr>
              <p:spPr bwMode="auto">
                <a:xfrm>
                  <a:off x="2548" y="1069"/>
                  <a:ext cx="55" cy="40"/>
                </a:xfrm>
                <a:custGeom>
                  <a:avLst/>
                  <a:gdLst>
                    <a:gd name="T0" fmla="*/ 0 w 277"/>
                    <a:gd name="T1" fmla="*/ 0 h 196"/>
                    <a:gd name="T2" fmla="*/ 0 w 277"/>
                    <a:gd name="T3" fmla="*/ 0 h 196"/>
                    <a:gd name="T4" fmla="*/ 0 w 277"/>
                    <a:gd name="T5" fmla="*/ 0 h 196"/>
                    <a:gd name="T6" fmla="*/ 0 w 277"/>
                    <a:gd name="T7" fmla="*/ 0 h 196"/>
                    <a:gd name="T8" fmla="*/ 0 w 277"/>
                    <a:gd name="T9" fmla="*/ 0 h 19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196"/>
                    <a:gd name="T17" fmla="*/ 277 w 277"/>
                    <a:gd name="T18" fmla="*/ 196 h 19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196">
                      <a:moveTo>
                        <a:pt x="0" y="0"/>
                      </a:moveTo>
                      <a:lnTo>
                        <a:pt x="0" y="189"/>
                      </a:lnTo>
                      <a:lnTo>
                        <a:pt x="266" y="196"/>
                      </a:lnTo>
                      <a:lnTo>
                        <a:pt x="277" y="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572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85" name="Freeform 356"/>
                <p:cNvSpPr>
                  <a:spLocks/>
                </p:cNvSpPr>
                <p:nvPr/>
              </p:nvSpPr>
              <p:spPr bwMode="auto">
                <a:xfrm>
                  <a:off x="2607" y="1071"/>
                  <a:ext cx="55" cy="38"/>
                </a:xfrm>
                <a:custGeom>
                  <a:avLst/>
                  <a:gdLst>
                    <a:gd name="T0" fmla="*/ 0 w 276"/>
                    <a:gd name="T1" fmla="*/ 0 h 186"/>
                    <a:gd name="T2" fmla="*/ 0 w 276"/>
                    <a:gd name="T3" fmla="*/ 0 h 186"/>
                    <a:gd name="T4" fmla="*/ 0 w 276"/>
                    <a:gd name="T5" fmla="*/ 0 h 186"/>
                    <a:gd name="T6" fmla="*/ 0 w 276"/>
                    <a:gd name="T7" fmla="*/ 0 h 186"/>
                    <a:gd name="T8" fmla="*/ 0 w 276"/>
                    <a:gd name="T9" fmla="*/ 0 h 18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6"/>
                    <a:gd name="T16" fmla="*/ 0 h 186"/>
                    <a:gd name="T17" fmla="*/ 276 w 276"/>
                    <a:gd name="T18" fmla="*/ 186 h 18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6" h="186">
                      <a:moveTo>
                        <a:pt x="0" y="0"/>
                      </a:moveTo>
                      <a:lnTo>
                        <a:pt x="29" y="179"/>
                      </a:lnTo>
                      <a:lnTo>
                        <a:pt x="276" y="186"/>
                      </a:lnTo>
                      <a:lnTo>
                        <a:pt x="276" y="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572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86" name="Freeform 357"/>
                <p:cNvSpPr>
                  <a:spLocks/>
                </p:cNvSpPr>
                <p:nvPr/>
              </p:nvSpPr>
              <p:spPr bwMode="auto">
                <a:xfrm>
                  <a:off x="2513" y="755"/>
                  <a:ext cx="184" cy="327"/>
                </a:xfrm>
                <a:custGeom>
                  <a:avLst/>
                  <a:gdLst>
                    <a:gd name="T0" fmla="*/ 0 w 920"/>
                    <a:gd name="T1" fmla="*/ 0 h 1638"/>
                    <a:gd name="T2" fmla="*/ 0 w 920"/>
                    <a:gd name="T3" fmla="*/ 0 h 1638"/>
                    <a:gd name="T4" fmla="*/ 0 w 920"/>
                    <a:gd name="T5" fmla="*/ 0 h 1638"/>
                    <a:gd name="T6" fmla="*/ 0 w 920"/>
                    <a:gd name="T7" fmla="*/ 0 h 1638"/>
                    <a:gd name="T8" fmla="*/ 0 w 920"/>
                    <a:gd name="T9" fmla="*/ 0 h 1638"/>
                    <a:gd name="T10" fmla="*/ 0 w 920"/>
                    <a:gd name="T11" fmla="*/ 0 h 1638"/>
                    <a:gd name="T12" fmla="*/ 0 w 920"/>
                    <a:gd name="T13" fmla="*/ 0 h 1638"/>
                    <a:gd name="T14" fmla="*/ 0 w 920"/>
                    <a:gd name="T15" fmla="*/ 0 h 1638"/>
                    <a:gd name="T16" fmla="*/ 0 w 920"/>
                    <a:gd name="T17" fmla="*/ 0 h 1638"/>
                    <a:gd name="T18" fmla="*/ 0 w 920"/>
                    <a:gd name="T19" fmla="*/ 0 h 1638"/>
                    <a:gd name="T20" fmla="*/ 0 w 920"/>
                    <a:gd name="T21" fmla="*/ 0 h 1638"/>
                    <a:gd name="T22" fmla="*/ 0 w 920"/>
                    <a:gd name="T23" fmla="*/ 0 h 1638"/>
                    <a:gd name="T24" fmla="*/ 0 w 920"/>
                    <a:gd name="T25" fmla="*/ 0 h 1638"/>
                    <a:gd name="T26" fmla="*/ 0 w 920"/>
                    <a:gd name="T27" fmla="*/ 0 h 1638"/>
                    <a:gd name="T28" fmla="*/ 0 w 920"/>
                    <a:gd name="T29" fmla="*/ 0 h 1638"/>
                    <a:gd name="T30" fmla="*/ 0 w 920"/>
                    <a:gd name="T31" fmla="*/ 0 h 1638"/>
                    <a:gd name="T32" fmla="*/ 0 w 920"/>
                    <a:gd name="T33" fmla="*/ 0 h 1638"/>
                    <a:gd name="T34" fmla="*/ 0 w 920"/>
                    <a:gd name="T35" fmla="*/ 0 h 1638"/>
                    <a:gd name="T36" fmla="*/ 0 w 920"/>
                    <a:gd name="T37" fmla="*/ 0 h 1638"/>
                    <a:gd name="T38" fmla="*/ 0 w 920"/>
                    <a:gd name="T39" fmla="*/ 0 h 1638"/>
                    <a:gd name="T40" fmla="*/ 0 w 920"/>
                    <a:gd name="T41" fmla="*/ 0 h 1638"/>
                    <a:gd name="T42" fmla="*/ 0 w 920"/>
                    <a:gd name="T43" fmla="*/ 0 h 1638"/>
                    <a:gd name="T44" fmla="*/ 0 w 920"/>
                    <a:gd name="T45" fmla="*/ 0 h 1638"/>
                    <a:gd name="T46" fmla="*/ 0 w 920"/>
                    <a:gd name="T47" fmla="*/ 0 h 1638"/>
                    <a:gd name="T48" fmla="*/ 0 w 920"/>
                    <a:gd name="T49" fmla="*/ 0 h 1638"/>
                    <a:gd name="T50" fmla="*/ 0 w 920"/>
                    <a:gd name="T51" fmla="*/ 0 h 1638"/>
                    <a:gd name="T52" fmla="*/ 0 w 920"/>
                    <a:gd name="T53" fmla="*/ 0 h 1638"/>
                    <a:gd name="T54" fmla="*/ 0 w 920"/>
                    <a:gd name="T55" fmla="*/ 0 h 1638"/>
                    <a:gd name="T56" fmla="*/ 0 w 920"/>
                    <a:gd name="T57" fmla="*/ 0 h 1638"/>
                    <a:gd name="T58" fmla="*/ 0 w 920"/>
                    <a:gd name="T59" fmla="*/ 0 h 1638"/>
                    <a:gd name="T60" fmla="*/ 0 w 920"/>
                    <a:gd name="T61" fmla="*/ 0 h 1638"/>
                    <a:gd name="T62" fmla="*/ 0 w 920"/>
                    <a:gd name="T63" fmla="*/ 0 h 1638"/>
                    <a:gd name="T64" fmla="*/ 0 w 920"/>
                    <a:gd name="T65" fmla="*/ 0 h 1638"/>
                    <a:gd name="T66" fmla="*/ 0 w 920"/>
                    <a:gd name="T67" fmla="*/ 0 h 1638"/>
                    <a:gd name="T68" fmla="*/ 0 w 920"/>
                    <a:gd name="T69" fmla="*/ 0 h 1638"/>
                    <a:gd name="T70" fmla="*/ 0 w 920"/>
                    <a:gd name="T71" fmla="*/ 0 h 1638"/>
                    <a:gd name="T72" fmla="*/ 0 w 920"/>
                    <a:gd name="T73" fmla="*/ 0 h 1638"/>
                    <a:gd name="T74" fmla="*/ 0 w 920"/>
                    <a:gd name="T75" fmla="*/ 0 h 1638"/>
                    <a:gd name="T76" fmla="*/ 0 w 920"/>
                    <a:gd name="T77" fmla="*/ 0 h 1638"/>
                    <a:gd name="T78" fmla="*/ 0 w 920"/>
                    <a:gd name="T79" fmla="*/ 0 h 1638"/>
                    <a:gd name="T80" fmla="*/ 0 w 920"/>
                    <a:gd name="T81" fmla="*/ 0 h 1638"/>
                    <a:gd name="T82" fmla="*/ 0 w 920"/>
                    <a:gd name="T83" fmla="*/ 0 h 1638"/>
                    <a:gd name="T84" fmla="*/ 0 w 920"/>
                    <a:gd name="T85" fmla="*/ 0 h 1638"/>
                    <a:gd name="T86" fmla="*/ 0 w 920"/>
                    <a:gd name="T87" fmla="*/ 0 h 1638"/>
                    <a:gd name="T88" fmla="*/ 0 w 920"/>
                    <a:gd name="T89" fmla="*/ 0 h 1638"/>
                    <a:gd name="T90" fmla="*/ 0 w 920"/>
                    <a:gd name="T91" fmla="*/ 0 h 1638"/>
                    <a:gd name="T92" fmla="*/ 0 w 920"/>
                    <a:gd name="T93" fmla="*/ 0 h 1638"/>
                    <a:gd name="T94" fmla="*/ 0 w 920"/>
                    <a:gd name="T95" fmla="*/ 0 h 1638"/>
                    <a:gd name="T96" fmla="*/ 0 w 920"/>
                    <a:gd name="T97" fmla="*/ 0 h 1638"/>
                    <a:gd name="T98" fmla="*/ 0 w 920"/>
                    <a:gd name="T99" fmla="*/ 0 h 1638"/>
                    <a:gd name="T100" fmla="*/ 0 w 920"/>
                    <a:gd name="T101" fmla="*/ 0 h 163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920"/>
                    <a:gd name="T154" fmla="*/ 0 h 1638"/>
                    <a:gd name="T155" fmla="*/ 920 w 920"/>
                    <a:gd name="T156" fmla="*/ 1638 h 163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920" h="1638">
                      <a:moveTo>
                        <a:pt x="268" y="98"/>
                      </a:moveTo>
                      <a:lnTo>
                        <a:pt x="243" y="108"/>
                      </a:lnTo>
                      <a:lnTo>
                        <a:pt x="221" y="116"/>
                      </a:lnTo>
                      <a:lnTo>
                        <a:pt x="202" y="126"/>
                      </a:lnTo>
                      <a:lnTo>
                        <a:pt x="185" y="135"/>
                      </a:lnTo>
                      <a:lnTo>
                        <a:pt x="171" y="144"/>
                      </a:lnTo>
                      <a:lnTo>
                        <a:pt x="158" y="154"/>
                      </a:lnTo>
                      <a:lnTo>
                        <a:pt x="146" y="165"/>
                      </a:lnTo>
                      <a:lnTo>
                        <a:pt x="135" y="176"/>
                      </a:lnTo>
                      <a:lnTo>
                        <a:pt x="127" y="188"/>
                      </a:lnTo>
                      <a:lnTo>
                        <a:pt x="117" y="202"/>
                      </a:lnTo>
                      <a:lnTo>
                        <a:pt x="109" y="217"/>
                      </a:lnTo>
                      <a:lnTo>
                        <a:pt x="101" y="234"/>
                      </a:lnTo>
                      <a:lnTo>
                        <a:pt x="92" y="252"/>
                      </a:lnTo>
                      <a:lnTo>
                        <a:pt x="84" y="272"/>
                      </a:lnTo>
                      <a:lnTo>
                        <a:pt x="74" y="295"/>
                      </a:lnTo>
                      <a:lnTo>
                        <a:pt x="63" y="320"/>
                      </a:lnTo>
                      <a:lnTo>
                        <a:pt x="45" y="406"/>
                      </a:lnTo>
                      <a:lnTo>
                        <a:pt x="8" y="487"/>
                      </a:lnTo>
                      <a:lnTo>
                        <a:pt x="1" y="528"/>
                      </a:lnTo>
                      <a:lnTo>
                        <a:pt x="0" y="565"/>
                      </a:lnTo>
                      <a:lnTo>
                        <a:pt x="5" y="596"/>
                      </a:lnTo>
                      <a:lnTo>
                        <a:pt x="16" y="623"/>
                      </a:lnTo>
                      <a:lnTo>
                        <a:pt x="33" y="645"/>
                      </a:lnTo>
                      <a:lnTo>
                        <a:pt x="56" y="661"/>
                      </a:lnTo>
                      <a:lnTo>
                        <a:pt x="85" y="671"/>
                      </a:lnTo>
                      <a:lnTo>
                        <a:pt x="119" y="678"/>
                      </a:lnTo>
                      <a:lnTo>
                        <a:pt x="152" y="692"/>
                      </a:lnTo>
                      <a:lnTo>
                        <a:pt x="141" y="829"/>
                      </a:lnTo>
                      <a:lnTo>
                        <a:pt x="133" y="959"/>
                      </a:lnTo>
                      <a:lnTo>
                        <a:pt x="132" y="1088"/>
                      </a:lnTo>
                      <a:lnTo>
                        <a:pt x="135" y="1226"/>
                      </a:lnTo>
                      <a:lnTo>
                        <a:pt x="126" y="1607"/>
                      </a:lnTo>
                      <a:lnTo>
                        <a:pt x="143" y="1614"/>
                      </a:lnTo>
                      <a:lnTo>
                        <a:pt x="163" y="1619"/>
                      </a:lnTo>
                      <a:lnTo>
                        <a:pt x="187" y="1625"/>
                      </a:lnTo>
                      <a:lnTo>
                        <a:pt x="212" y="1628"/>
                      </a:lnTo>
                      <a:lnTo>
                        <a:pt x="239" y="1631"/>
                      </a:lnTo>
                      <a:lnTo>
                        <a:pt x="267" y="1633"/>
                      </a:lnTo>
                      <a:lnTo>
                        <a:pt x="297" y="1636"/>
                      </a:lnTo>
                      <a:lnTo>
                        <a:pt x="327" y="1637"/>
                      </a:lnTo>
                      <a:lnTo>
                        <a:pt x="357" y="1637"/>
                      </a:lnTo>
                      <a:lnTo>
                        <a:pt x="388" y="1637"/>
                      </a:lnTo>
                      <a:lnTo>
                        <a:pt x="419" y="1637"/>
                      </a:lnTo>
                      <a:lnTo>
                        <a:pt x="451" y="1637"/>
                      </a:lnTo>
                      <a:lnTo>
                        <a:pt x="480" y="1637"/>
                      </a:lnTo>
                      <a:lnTo>
                        <a:pt x="509" y="1637"/>
                      </a:lnTo>
                      <a:lnTo>
                        <a:pt x="536" y="1637"/>
                      </a:lnTo>
                      <a:lnTo>
                        <a:pt x="561" y="1638"/>
                      </a:lnTo>
                      <a:lnTo>
                        <a:pt x="765" y="1621"/>
                      </a:lnTo>
                      <a:lnTo>
                        <a:pt x="763" y="1299"/>
                      </a:lnTo>
                      <a:lnTo>
                        <a:pt x="753" y="675"/>
                      </a:lnTo>
                      <a:lnTo>
                        <a:pt x="810" y="653"/>
                      </a:lnTo>
                      <a:lnTo>
                        <a:pt x="828" y="643"/>
                      </a:lnTo>
                      <a:lnTo>
                        <a:pt x="846" y="635"/>
                      </a:lnTo>
                      <a:lnTo>
                        <a:pt x="861" y="626"/>
                      </a:lnTo>
                      <a:lnTo>
                        <a:pt x="874" y="617"/>
                      </a:lnTo>
                      <a:lnTo>
                        <a:pt x="884" y="608"/>
                      </a:lnTo>
                      <a:lnTo>
                        <a:pt x="895" y="599"/>
                      </a:lnTo>
                      <a:lnTo>
                        <a:pt x="903" y="590"/>
                      </a:lnTo>
                      <a:lnTo>
                        <a:pt x="910" y="580"/>
                      </a:lnTo>
                      <a:lnTo>
                        <a:pt x="919" y="558"/>
                      </a:lnTo>
                      <a:lnTo>
                        <a:pt x="920" y="535"/>
                      </a:lnTo>
                      <a:lnTo>
                        <a:pt x="914" y="510"/>
                      </a:lnTo>
                      <a:lnTo>
                        <a:pt x="905" y="482"/>
                      </a:lnTo>
                      <a:lnTo>
                        <a:pt x="893" y="452"/>
                      </a:lnTo>
                      <a:lnTo>
                        <a:pt x="879" y="418"/>
                      </a:lnTo>
                      <a:lnTo>
                        <a:pt x="865" y="379"/>
                      </a:lnTo>
                      <a:lnTo>
                        <a:pt x="853" y="336"/>
                      </a:lnTo>
                      <a:lnTo>
                        <a:pt x="819" y="232"/>
                      </a:lnTo>
                      <a:lnTo>
                        <a:pt x="804" y="207"/>
                      </a:lnTo>
                      <a:lnTo>
                        <a:pt x="790" y="184"/>
                      </a:lnTo>
                      <a:lnTo>
                        <a:pt x="777" y="165"/>
                      </a:lnTo>
                      <a:lnTo>
                        <a:pt x="765" y="147"/>
                      </a:lnTo>
                      <a:lnTo>
                        <a:pt x="752" y="132"/>
                      </a:lnTo>
                      <a:lnTo>
                        <a:pt x="740" y="119"/>
                      </a:lnTo>
                      <a:lnTo>
                        <a:pt x="727" y="108"/>
                      </a:lnTo>
                      <a:lnTo>
                        <a:pt x="714" y="97"/>
                      </a:lnTo>
                      <a:lnTo>
                        <a:pt x="700" y="88"/>
                      </a:lnTo>
                      <a:lnTo>
                        <a:pt x="685" y="80"/>
                      </a:lnTo>
                      <a:lnTo>
                        <a:pt x="669" y="71"/>
                      </a:lnTo>
                      <a:lnTo>
                        <a:pt x="651" y="63"/>
                      </a:lnTo>
                      <a:lnTo>
                        <a:pt x="631" y="55"/>
                      </a:lnTo>
                      <a:lnTo>
                        <a:pt x="609" y="46"/>
                      </a:lnTo>
                      <a:lnTo>
                        <a:pt x="584" y="37"/>
                      </a:lnTo>
                      <a:lnTo>
                        <a:pt x="557" y="26"/>
                      </a:lnTo>
                      <a:lnTo>
                        <a:pt x="553" y="23"/>
                      </a:lnTo>
                      <a:lnTo>
                        <a:pt x="545" y="18"/>
                      </a:lnTo>
                      <a:lnTo>
                        <a:pt x="533" y="14"/>
                      </a:lnTo>
                      <a:lnTo>
                        <a:pt x="519" y="10"/>
                      </a:lnTo>
                      <a:lnTo>
                        <a:pt x="502" y="5"/>
                      </a:lnTo>
                      <a:lnTo>
                        <a:pt x="483" y="2"/>
                      </a:lnTo>
                      <a:lnTo>
                        <a:pt x="462" y="1"/>
                      </a:lnTo>
                      <a:lnTo>
                        <a:pt x="441" y="0"/>
                      </a:lnTo>
                      <a:lnTo>
                        <a:pt x="417" y="2"/>
                      </a:lnTo>
                      <a:lnTo>
                        <a:pt x="395" y="5"/>
                      </a:lnTo>
                      <a:lnTo>
                        <a:pt x="371" y="12"/>
                      </a:lnTo>
                      <a:lnTo>
                        <a:pt x="348" y="22"/>
                      </a:lnTo>
                      <a:lnTo>
                        <a:pt x="326" y="34"/>
                      </a:lnTo>
                      <a:lnTo>
                        <a:pt x="304" y="52"/>
                      </a:lnTo>
                      <a:lnTo>
                        <a:pt x="285" y="72"/>
                      </a:lnTo>
                      <a:lnTo>
                        <a:pt x="268" y="98"/>
                      </a:lnTo>
                      <a:close/>
                    </a:path>
                  </a:pathLst>
                </a:custGeom>
                <a:solidFill>
                  <a:srgbClr val="B5A8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87" name="Freeform 358"/>
                <p:cNvSpPr>
                  <a:spLocks/>
                </p:cNvSpPr>
                <p:nvPr/>
              </p:nvSpPr>
              <p:spPr bwMode="auto">
                <a:xfrm>
                  <a:off x="2563" y="679"/>
                  <a:ext cx="76" cy="71"/>
                </a:xfrm>
                <a:custGeom>
                  <a:avLst/>
                  <a:gdLst>
                    <a:gd name="T0" fmla="*/ 0 w 379"/>
                    <a:gd name="T1" fmla="*/ 0 h 356"/>
                    <a:gd name="T2" fmla="*/ 0 w 379"/>
                    <a:gd name="T3" fmla="*/ 0 h 356"/>
                    <a:gd name="T4" fmla="*/ 0 w 379"/>
                    <a:gd name="T5" fmla="*/ 0 h 356"/>
                    <a:gd name="T6" fmla="*/ 0 w 379"/>
                    <a:gd name="T7" fmla="*/ 0 h 356"/>
                    <a:gd name="T8" fmla="*/ 0 w 379"/>
                    <a:gd name="T9" fmla="*/ 0 h 356"/>
                    <a:gd name="T10" fmla="*/ 0 w 379"/>
                    <a:gd name="T11" fmla="*/ 0 h 356"/>
                    <a:gd name="T12" fmla="*/ 0 w 379"/>
                    <a:gd name="T13" fmla="*/ 0 h 356"/>
                    <a:gd name="T14" fmla="*/ 0 w 379"/>
                    <a:gd name="T15" fmla="*/ 0 h 356"/>
                    <a:gd name="T16" fmla="*/ 0 w 379"/>
                    <a:gd name="T17" fmla="*/ 0 h 356"/>
                    <a:gd name="T18" fmla="*/ 0 w 379"/>
                    <a:gd name="T19" fmla="*/ 0 h 356"/>
                    <a:gd name="T20" fmla="*/ 0 w 379"/>
                    <a:gd name="T21" fmla="*/ 0 h 356"/>
                    <a:gd name="T22" fmla="*/ 0 w 379"/>
                    <a:gd name="T23" fmla="*/ 0 h 356"/>
                    <a:gd name="T24" fmla="*/ 0 w 379"/>
                    <a:gd name="T25" fmla="*/ 0 h 356"/>
                    <a:gd name="T26" fmla="*/ 0 w 379"/>
                    <a:gd name="T27" fmla="*/ 0 h 356"/>
                    <a:gd name="T28" fmla="*/ 0 w 379"/>
                    <a:gd name="T29" fmla="*/ 0 h 356"/>
                    <a:gd name="T30" fmla="*/ 0 w 379"/>
                    <a:gd name="T31" fmla="*/ 0 h 356"/>
                    <a:gd name="T32" fmla="*/ 0 w 379"/>
                    <a:gd name="T33" fmla="*/ 0 h 356"/>
                    <a:gd name="T34" fmla="*/ 0 w 379"/>
                    <a:gd name="T35" fmla="*/ 0 h 356"/>
                    <a:gd name="T36" fmla="*/ 0 w 379"/>
                    <a:gd name="T37" fmla="*/ 0 h 356"/>
                    <a:gd name="T38" fmla="*/ 0 w 379"/>
                    <a:gd name="T39" fmla="*/ 0 h 356"/>
                    <a:gd name="T40" fmla="*/ 0 w 379"/>
                    <a:gd name="T41" fmla="*/ 0 h 356"/>
                    <a:gd name="T42" fmla="*/ 0 w 379"/>
                    <a:gd name="T43" fmla="*/ 0 h 356"/>
                    <a:gd name="T44" fmla="*/ 0 w 379"/>
                    <a:gd name="T45" fmla="*/ 0 h 356"/>
                    <a:gd name="T46" fmla="*/ 0 w 379"/>
                    <a:gd name="T47" fmla="*/ 0 h 356"/>
                    <a:gd name="T48" fmla="*/ 0 w 379"/>
                    <a:gd name="T49" fmla="*/ 0 h 356"/>
                    <a:gd name="T50" fmla="*/ 0 w 379"/>
                    <a:gd name="T51" fmla="*/ 0 h 356"/>
                    <a:gd name="T52" fmla="*/ 0 w 379"/>
                    <a:gd name="T53" fmla="*/ 0 h 356"/>
                    <a:gd name="T54" fmla="*/ 0 w 379"/>
                    <a:gd name="T55" fmla="*/ 0 h 356"/>
                    <a:gd name="T56" fmla="*/ 0 w 379"/>
                    <a:gd name="T57" fmla="*/ 0 h 356"/>
                    <a:gd name="T58" fmla="*/ 0 w 379"/>
                    <a:gd name="T59" fmla="*/ 0 h 356"/>
                    <a:gd name="T60" fmla="*/ 0 w 379"/>
                    <a:gd name="T61" fmla="*/ 0 h 356"/>
                    <a:gd name="T62" fmla="*/ 0 w 379"/>
                    <a:gd name="T63" fmla="*/ 0 h 356"/>
                    <a:gd name="T64" fmla="*/ 0 w 379"/>
                    <a:gd name="T65" fmla="*/ 0 h 356"/>
                    <a:gd name="T66" fmla="*/ 0 w 379"/>
                    <a:gd name="T67" fmla="*/ 0 h 356"/>
                    <a:gd name="T68" fmla="*/ 0 w 379"/>
                    <a:gd name="T69" fmla="*/ 0 h 356"/>
                    <a:gd name="T70" fmla="*/ 0 w 379"/>
                    <a:gd name="T71" fmla="*/ 0 h 356"/>
                    <a:gd name="T72" fmla="*/ 0 w 379"/>
                    <a:gd name="T73" fmla="*/ 0 h 356"/>
                    <a:gd name="T74" fmla="*/ 0 w 379"/>
                    <a:gd name="T75" fmla="*/ 0 h 356"/>
                    <a:gd name="T76" fmla="*/ 0 w 379"/>
                    <a:gd name="T77" fmla="*/ 0 h 356"/>
                    <a:gd name="T78" fmla="*/ 0 w 379"/>
                    <a:gd name="T79" fmla="*/ 0 h 356"/>
                    <a:gd name="T80" fmla="*/ 0 w 379"/>
                    <a:gd name="T81" fmla="*/ 0 h 356"/>
                    <a:gd name="T82" fmla="*/ 0 w 379"/>
                    <a:gd name="T83" fmla="*/ 0 h 356"/>
                    <a:gd name="T84" fmla="*/ 0 w 379"/>
                    <a:gd name="T85" fmla="*/ 0 h 356"/>
                    <a:gd name="T86" fmla="*/ 0 w 379"/>
                    <a:gd name="T87" fmla="*/ 0 h 356"/>
                    <a:gd name="T88" fmla="*/ 0 w 379"/>
                    <a:gd name="T89" fmla="*/ 0 h 35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379"/>
                    <a:gd name="T136" fmla="*/ 0 h 356"/>
                    <a:gd name="T137" fmla="*/ 379 w 379"/>
                    <a:gd name="T138" fmla="*/ 356 h 35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379" h="356">
                      <a:moveTo>
                        <a:pt x="169" y="6"/>
                      </a:moveTo>
                      <a:lnTo>
                        <a:pt x="147" y="7"/>
                      </a:lnTo>
                      <a:lnTo>
                        <a:pt x="128" y="9"/>
                      </a:lnTo>
                      <a:lnTo>
                        <a:pt x="110" y="13"/>
                      </a:lnTo>
                      <a:lnTo>
                        <a:pt x="95" y="20"/>
                      </a:lnTo>
                      <a:lnTo>
                        <a:pt x="82" y="30"/>
                      </a:lnTo>
                      <a:lnTo>
                        <a:pt x="71" y="44"/>
                      </a:lnTo>
                      <a:lnTo>
                        <a:pt x="61" y="64"/>
                      </a:lnTo>
                      <a:lnTo>
                        <a:pt x="53" y="88"/>
                      </a:lnTo>
                      <a:lnTo>
                        <a:pt x="40" y="141"/>
                      </a:lnTo>
                      <a:lnTo>
                        <a:pt x="23" y="165"/>
                      </a:lnTo>
                      <a:lnTo>
                        <a:pt x="11" y="184"/>
                      </a:lnTo>
                      <a:lnTo>
                        <a:pt x="3" y="204"/>
                      </a:lnTo>
                      <a:lnTo>
                        <a:pt x="0" y="221"/>
                      </a:lnTo>
                      <a:lnTo>
                        <a:pt x="0" y="240"/>
                      </a:lnTo>
                      <a:lnTo>
                        <a:pt x="4" y="259"/>
                      </a:lnTo>
                      <a:lnTo>
                        <a:pt x="10" y="283"/>
                      </a:lnTo>
                      <a:lnTo>
                        <a:pt x="20" y="310"/>
                      </a:lnTo>
                      <a:lnTo>
                        <a:pt x="35" y="323"/>
                      </a:lnTo>
                      <a:lnTo>
                        <a:pt x="51" y="334"/>
                      </a:lnTo>
                      <a:lnTo>
                        <a:pt x="68" y="342"/>
                      </a:lnTo>
                      <a:lnTo>
                        <a:pt x="85" y="349"/>
                      </a:lnTo>
                      <a:lnTo>
                        <a:pt x="102" y="353"/>
                      </a:lnTo>
                      <a:lnTo>
                        <a:pt x="119" y="355"/>
                      </a:lnTo>
                      <a:lnTo>
                        <a:pt x="136" y="356"/>
                      </a:lnTo>
                      <a:lnTo>
                        <a:pt x="155" y="356"/>
                      </a:lnTo>
                      <a:lnTo>
                        <a:pt x="172" y="355"/>
                      </a:lnTo>
                      <a:lnTo>
                        <a:pt x="190" y="353"/>
                      </a:lnTo>
                      <a:lnTo>
                        <a:pt x="208" y="351"/>
                      </a:lnTo>
                      <a:lnTo>
                        <a:pt x="226" y="348"/>
                      </a:lnTo>
                      <a:lnTo>
                        <a:pt x="244" y="344"/>
                      </a:lnTo>
                      <a:lnTo>
                        <a:pt x="261" y="342"/>
                      </a:lnTo>
                      <a:lnTo>
                        <a:pt x="279" y="339"/>
                      </a:lnTo>
                      <a:lnTo>
                        <a:pt x="297" y="337"/>
                      </a:lnTo>
                      <a:lnTo>
                        <a:pt x="339" y="326"/>
                      </a:lnTo>
                      <a:lnTo>
                        <a:pt x="375" y="281"/>
                      </a:lnTo>
                      <a:lnTo>
                        <a:pt x="379" y="220"/>
                      </a:lnTo>
                      <a:lnTo>
                        <a:pt x="355" y="173"/>
                      </a:lnTo>
                      <a:lnTo>
                        <a:pt x="356" y="141"/>
                      </a:lnTo>
                      <a:lnTo>
                        <a:pt x="339" y="95"/>
                      </a:lnTo>
                      <a:lnTo>
                        <a:pt x="302" y="67"/>
                      </a:lnTo>
                      <a:lnTo>
                        <a:pt x="279" y="28"/>
                      </a:lnTo>
                      <a:lnTo>
                        <a:pt x="231" y="0"/>
                      </a:lnTo>
                      <a:lnTo>
                        <a:pt x="189" y="7"/>
                      </a:lnTo>
                      <a:lnTo>
                        <a:pt x="169" y="6"/>
                      </a:lnTo>
                      <a:close/>
                    </a:path>
                  </a:pathLst>
                </a:custGeom>
                <a:solidFill>
                  <a:srgbClr val="5421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88" name="Freeform 359"/>
                <p:cNvSpPr>
                  <a:spLocks/>
                </p:cNvSpPr>
                <p:nvPr/>
              </p:nvSpPr>
              <p:spPr bwMode="auto">
                <a:xfrm>
                  <a:off x="2576" y="755"/>
                  <a:ext cx="54" cy="91"/>
                </a:xfrm>
                <a:custGeom>
                  <a:avLst/>
                  <a:gdLst>
                    <a:gd name="T0" fmla="*/ 0 w 269"/>
                    <a:gd name="T1" fmla="*/ 0 h 456"/>
                    <a:gd name="T2" fmla="*/ 0 w 269"/>
                    <a:gd name="T3" fmla="*/ 0 h 456"/>
                    <a:gd name="T4" fmla="*/ 0 w 269"/>
                    <a:gd name="T5" fmla="*/ 0 h 456"/>
                    <a:gd name="T6" fmla="*/ 0 w 269"/>
                    <a:gd name="T7" fmla="*/ 0 h 456"/>
                    <a:gd name="T8" fmla="*/ 0 w 269"/>
                    <a:gd name="T9" fmla="*/ 0 h 456"/>
                    <a:gd name="T10" fmla="*/ 0 w 269"/>
                    <a:gd name="T11" fmla="*/ 0 h 456"/>
                    <a:gd name="T12" fmla="*/ 0 w 269"/>
                    <a:gd name="T13" fmla="*/ 0 h 456"/>
                    <a:gd name="T14" fmla="*/ 0 w 269"/>
                    <a:gd name="T15" fmla="*/ 0 h 456"/>
                    <a:gd name="T16" fmla="*/ 0 w 269"/>
                    <a:gd name="T17" fmla="*/ 0 h 456"/>
                    <a:gd name="T18" fmla="*/ 0 w 269"/>
                    <a:gd name="T19" fmla="*/ 0 h 456"/>
                    <a:gd name="T20" fmla="*/ 0 w 269"/>
                    <a:gd name="T21" fmla="*/ 0 h 456"/>
                    <a:gd name="T22" fmla="*/ 0 w 269"/>
                    <a:gd name="T23" fmla="*/ 0 h 456"/>
                    <a:gd name="T24" fmla="*/ 0 w 269"/>
                    <a:gd name="T25" fmla="*/ 0 h 456"/>
                    <a:gd name="T26" fmla="*/ 0 w 269"/>
                    <a:gd name="T27" fmla="*/ 0 h 456"/>
                    <a:gd name="T28" fmla="*/ 0 w 269"/>
                    <a:gd name="T29" fmla="*/ 0 h 456"/>
                    <a:gd name="T30" fmla="*/ 0 w 269"/>
                    <a:gd name="T31" fmla="*/ 0 h 456"/>
                    <a:gd name="T32" fmla="*/ 0 w 269"/>
                    <a:gd name="T33" fmla="*/ 0 h 456"/>
                    <a:gd name="T34" fmla="*/ 0 w 269"/>
                    <a:gd name="T35" fmla="*/ 0 h 456"/>
                    <a:gd name="T36" fmla="*/ 0 w 269"/>
                    <a:gd name="T37" fmla="*/ 0 h 456"/>
                    <a:gd name="T38" fmla="*/ 0 w 269"/>
                    <a:gd name="T39" fmla="*/ 0 h 456"/>
                    <a:gd name="T40" fmla="*/ 0 w 269"/>
                    <a:gd name="T41" fmla="*/ 0 h 456"/>
                    <a:gd name="T42" fmla="*/ 0 w 269"/>
                    <a:gd name="T43" fmla="*/ 0 h 45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69"/>
                    <a:gd name="T67" fmla="*/ 0 h 456"/>
                    <a:gd name="T68" fmla="*/ 269 w 269"/>
                    <a:gd name="T69" fmla="*/ 456 h 45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69" h="456">
                      <a:moveTo>
                        <a:pt x="208" y="44"/>
                      </a:moveTo>
                      <a:lnTo>
                        <a:pt x="198" y="97"/>
                      </a:lnTo>
                      <a:lnTo>
                        <a:pt x="185" y="124"/>
                      </a:lnTo>
                      <a:lnTo>
                        <a:pt x="180" y="164"/>
                      </a:lnTo>
                      <a:lnTo>
                        <a:pt x="151" y="207"/>
                      </a:lnTo>
                      <a:lnTo>
                        <a:pt x="121" y="150"/>
                      </a:lnTo>
                      <a:lnTo>
                        <a:pt x="73" y="121"/>
                      </a:lnTo>
                      <a:lnTo>
                        <a:pt x="56" y="56"/>
                      </a:lnTo>
                      <a:lnTo>
                        <a:pt x="57" y="0"/>
                      </a:lnTo>
                      <a:lnTo>
                        <a:pt x="25" y="35"/>
                      </a:lnTo>
                      <a:lnTo>
                        <a:pt x="7" y="94"/>
                      </a:lnTo>
                      <a:lnTo>
                        <a:pt x="0" y="166"/>
                      </a:lnTo>
                      <a:lnTo>
                        <a:pt x="95" y="201"/>
                      </a:lnTo>
                      <a:lnTo>
                        <a:pt x="140" y="283"/>
                      </a:lnTo>
                      <a:lnTo>
                        <a:pt x="169" y="384"/>
                      </a:lnTo>
                      <a:lnTo>
                        <a:pt x="174" y="456"/>
                      </a:lnTo>
                      <a:lnTo>
                        <a:pt x="212" y="262"/>
                      </a:lnTo>
                      <a:lnTo>
                        <a:pt x="216" y="150"/>
                      </a:lnTo>
                      <a:lnTo>
                        <a:pt x="269" y="95"/>
                      </a:lnTo>
                      <a:lnTo>
                        <a:pt x="251" y="58"/>
                      </a:lnTo>
                      <a:lnTo>
                        <a:pt x="205" y="12"/>
                      </a:lnTo>
                      <a:lnTo>
                        <a:pt x="208" y="44"/>
                      </a:lnTo>
                      <a:close/>
                    </a:path>
                  </a:pathLst>
                </a:custGeom>
                <a:solidFill>
                  <a:srgbClr val="8719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89" name="Freeform 360"/>
                <p:cNvSpPr>
                  <a:spLocks/>
                </p:cNvSpPr>
                <p:nvPr/>
              </p:nvSpPr>
              <p:spPr bwMode="auto">
                <a:xfrm>
                  <a:off x="2579" y="700"/>
                  <a:ext cx="48" cy="99"/>
                </a:xfrm>
                <a:custGeom>
                  <a:avLst/>
                  <a:gdLst>
                    <a:gd name="T0" fmla="*/ 0 w 241"/>
                    <a:gd name="T1" fmla="*/ 0 h 491"/>
                    <a:gd name="T2" fmla="*/ 0 w 241"/>
                    <a:gd name="T3" fmla="*/ 0 h 491"/>
                    <a:gd name="T4" fmla="*/ 0 w 241"/>
                    <a:gd name="T5" fmla="*/ 0 h 491"/>
                    <a:gd name="T6" fmla="*/ 0 w 241"/>
                    <a:gd name="T7" fmla="*/ 0 h 491"/>
                    <a:gd name="T8" fmla="*/ 0 w 241"/>
                    <a:gd name="T9" fmla="*/ 0 h 491"/>
                    <a:gd name="T10" fmla="*/ 0 w 241"/>
                    <a:gd name="T11" fmla="*/ 0 h 491"/>
                    <a:gd name="T12" fmla="*/ 0 w 241"/>
                    <a:gd name="T13" fmla="*/ 0 h 491"/>
                    <a:gd name="T14" fmla="*/ 0 w 241"/>
                    <a:gd name="T15" fmla="*/ 0 h 491"/>
                    <a:gd name="T16" fmla="*/ 0 w 241"/>
                    <a:gd name="T17" fmla="*/ 0 h 491"/>
                    <a:gd name="T18" fmla="*/ 0 w 241"/>
                    <a:gd name="T19" fmla="*/ 0 h 491"/>
                    <a:gd name="T20" fmla="*/ 0 w 241"/>
                    <a:gd name="T21" fmla="*/ 0 h 491"/>
                    <a:gd name="T22" fmla="*/ 0 w 241"/>
                    <a:gd name="T23" fmla="*/ 0 h 491"/>
                    <a:gd name="T24" fmla="*/ 0 w 241"/>
                    <a:gd name="T25" fmla="*/ 0 h 491"/>
                    <a:gd name="T26" fmla="*/ 0 w 241"/>
                    <a:gd name="T27" fmla="*/ 0 h 491"/>
                    <a:gd name="T28" fmla="*/ 0 w 241"/>
                    <a:gd name="T29" fmla="*/ 0 h 491"/>
                    <a:gd name="T30" fmla="*/ 0 w 241"/>
                    <a:gd name="T31" fmla="*/ 0 h 491"/>
                    <a:gd name="T32" fmla="*/ 0 w 241"/>
                    <a:gd name="T33" fmla="*/ 0 h 491"/>
                    <a:gd name="T34" fmla="*/ 0 w 241"/>
                    <a:gd name="T35" fmla="*/ 0 h 491"/>
                    <a:gd name="T36" fmla="*/ 0 w 241"/>
                    <a:gd name="T37" fmla="*/ 0 h 491"/>
                    <a:gd name="T38" fmla="*/ 0 w 241"/>
                    <a:gd name="T39" fmla="*/ 0 h 491"/>
                    <a:gd name="T40" fmla="*/ 0 w 241"/>
                    <a:gd name="T41" fmla="*/ 0 h 491"/>
                    <a:gd name="T42" fmla="*/ 0 w 241"/>
                    <a:gd name="T43" fmla="*/ 0 h 491"/>
                    <a:gd name="T44" fmla="*/ 0 w 241"/>
                    <a:gd name="T45" fmla="*/ 0 h 491"/>
                    <a:gd name="T46" fmla="*/ 0 w 241"/>
                    <a:gd name="T47" fmla="*/ 0 h 491"/>
                    <a:gd name="T48" fmla="*/ 0 w 241"/>
                    <a:gd name="T49" fmla="*/ 0 h 491"/>
                    <a:gd name="T50" fmla="*/ 0 w 241"/>
                    <a:gd name="T51" fmla="*/ 0 h 491"/>
                    <a:gd name="T52" fmla="*/ 0 w 241"/>
                    <a:gd name="T53" fmla="*/ 0 h 491"/>
                    <a:gd name="T54" fmla="*/ 0 w 241"/>
                    <a:gd name="T55" fmla="*/ 0 h 491"/>
                    <a:gd name="T56" fmla="*/ 0 w 241"/>
                    <a:gd name="T57" fmla="*/ 0 h 491"/>
                    <a:gd name="T58" fmla="*/ 0 w 241"/>
                    <a:gd name="T59" fmla="*/ 0 h 491"/>
                    <a:gd name="T60" fmla="*/ 0 w 241"/>
                    <a:gd name="T61" fmla="*/ 0 h 491"/>
                    <a:gd name="T62" fmla="*/ 0 w 241"/>
                    <a:gd name="T63" fmla="*/ 0 h 491"/>
                    <a:gd name="T64" fmla="*/ 0 w 241"/>
                    <a:gd name="T65" fmla="*/ 0 h 491"/>
                    <a:gd name="T66" fmla="*/ 0 w 241"/>
                    <a:gd name="T67" fmla="*/ 0 h 491"/>
                    <a:gd name="T68" fmla="*/ 0 w 241"/>
                    <a:gd name="T69" fmla="*/ 0 h 491"/>
                    <a:gd name="T70" fmla="*/ 0 w 241"/>
                    <a:gd name="T71" fmla="*/ 0 h 491"/>
                    <a:gd name="T72" fmla="*/ 0 w 241"/>
                    <a:gd name="T73" fmla="*/ 0 h 491"/>
                    <a:gd name="T74" fmla="*/ 0 w 241"/>
                    <a:gd name="T75" fmla="*/ 0 h 491"/>
                    <a:gd name="T76" fmla="*/ 0 w 241"/>
                    <a:gd name="T77" fmla="*/ 0 h 491"/>
                    <a:gd name="T78" fmla="*/ 0 w 241"/>
                    <a:gd name="T79" fmla="*/ 0 h 491"/>
                    <a:gd name="T80" fmla="*/ 0 w 241"/>
                    <a:gd name="T81" fmla="*/ 0 h 491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41"/>
                    <a:gd name="T124" fmla="*/ 0 h 491"/>
                    <a:gd name="T125" fmla="*/ 241 w 241"/>
                    <a:gd name="T126" fmla="*/ 491 h 491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41" h="491">
                      <a:moveTo>
                        <a:pt x="128" y="0"/>
                      </a:moveTo>
                      <a:lnTo>
                        <a:pt x="169" y="31"/>
                      </a:lnTo>
                      <a:lnTo>
                        <a:pt x="170" y="44"/>
                      </a:lnTo>
                      <a:lnTo>
                        <a:pt x="173" y="54"/>
                      </a:lnTo>
                      <a:lnTo>
                        <a:pt x="180" y="61"/>
                      </a:lnTo>
                      <a:lnTo>
                        <a:pt x="187" y="65"/>
                      </a:lnTo>
                      <a:lnTo>
                        <a:pt x="197" y="69"/>
                      </a:lnTo>
                      <a:lnTo>
                        <a:pt x="208" y="70"/>
                      </a:lnTo>
                      <a:lnTo>
                        <a:pt x="220" y="71"/>
                      </a:lnTo>
                      <a:lnTo>
                        <a:pt x="233" y="71"/>
                      </a:lnTo>
                      <a:lnTo>
                        <a:pt x="233" y="93"/>
                      </a:lnTo>
                      <a:lnTo>
                        <a:pt x="235" y="115"/>
                      </a:lnTo>
                      <a:lnTo>
                        <a:pt x="238" y="135"/>
                      </a:lnTo>
                      <a:lnTo>
                        <a:pt x="241" y="157"/>
                      </a:lnTo>
                      <a:lnTo>
                        <a:pt x="237" y="186"/>
                      </a:lnTo>
                      <a:lnTo>
                        <a:pt x="221" y="191"/>
                      </a:lnTo>
                      <a:lnTo>
                        <a:pt x="211" y="223"/>
                      </a:lnTo>
                      <a:lnTo>
                        <a:pt x="198" y="233"/>
                      </a:lnTo>
                      <a:lnTo>
                        <a:pt x="191" y="273"/>
                      </a:lnTo>
                      <a:lnTo>
                        <a:pt x="195" y="332"/>
                      </a:lnTo>
                      <a:lnTo>
                        <a:pt x="186" y="444"/>
                      </a:lnTo>
                      <a:lnTo>
                        <a:pt x="135" y="491"/>
                      </a:lnTo>
                      <a:lnTo>
                        <a:pt x="93" y="435"/>
                      </a:lnTo>
                      <a:lnTo>
                        <a:pt x="65" y="407"/>
                      </a:lnTo>
                      <a:lnTo>
                        <a:pt x="43" y="364"/>
                      </a:lnTo>
                      <a:lnTo>
                        <a:pt x="30" y="315"/>
                      </a:lnTo>
                      <a:lnTo>
                        <a:pt x="30" y="238"/>
                      </a:lnTo>
                      <a:lnTo>
                        <a:pt x="28" y="204"/>
                      </a:lnTo>
                      <a:lnTo>
                        <a:pt x="15" y="194"/>
                      </a:lnTo>
                      <a:lnTo>
                        <a:pt x="7" y="184"/>
                      </a:lnTo>
                      <a:lnTo>
                        <a:pt x="1" y="174"/>
                      </a:lnTo>
                      <a:lnTo>
                        <a:pt x="0" y="166"/>
                      </a:lnTo>
                      <a:lnTo>
                        <a:pt x="2" y="156"/>
                      </a:lnTo>
                      <a:lnTo>
                        <a:pt x="5" y="144"/>
                      </a:lnTo>
                      <a:lnTo>
                        <a:pt x="11" y="131"/>
                      </a:lnTo>
                      <a:lnTo>
                        <a:pt x="17" y="115"/>
                      </a:lnTo>
                      <a:lnTo>
                        <a:pt x="22" y="56"/>
                      </a:lnTo>
                      <a:lnTo>
                        <a:pt x="62" y="49"/>
                      </a:lnTo>
                      <a:lnTo>
                        <a:pt x="84" y="26"/>
                      </a:lnTo>
                      <a:lnTo>
                        <a:pt x="103" y="10"/>
                      </a:lnTo>
                      <a:lnTo>
                        <a:pt x="128" y="0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90" name="Freeform 361"/>
                <p:cNvSpPr>
                  <a:spLocks/>
                </p:cNvSpPr>
                <p:nvPr/>
              </p:nvSpPr>
              <p:spPr bwMode="auto">
                <a:xfrm>
                  <a:off x="2604" y="715"/>
                  <a:ext cx="23" cy="37"/>
                </a:xfrm>
                <a:custGeom>
                  <a:avLst/>
                  <a:gdLst>
                    <a:gd name="T0" fmla="*/ 0 w 114"/>
                    <a:gd name="T1" fmla="*/ 0 h 186"/>
                    <a:gd name="T2" fmla="*/ 0 w 114"/>
                    <a:gd name="T3" fmla="*/ 0 h 186"/>
                    <a:gd name="T4" fmla="*/ 0 w 114"/>
                    <a:gd name="T5" fmla="*/ 0 h 186"/>
                    <a:gd name="T6" fmla="*/ 0 w 114"/>
                    <a:gd name="T7" fmla="*/ 0 h 186"/>
                    <a:gd name="T8" fmla="*/ 0 w 114"/>
                    <a:gd name="T9" fmla="*/ 0 h 186"/>
                    <a:gd name="T10" fmla="*/ 0 w 114"/>
                    <a:gd name="T11" fmla="*/ 0 h 186"/>
                    <a:gd name="T12" fmla="*/ 0 w 114"/>
                    <a:gd name="T13" fmla="*/ 0 h 186"/>
                    <a:gd name="T14" fmla="*/ 0 w 114"/>
                    <a:gd name="T15" fmla="*/ 0 h 186"/>
                    <a:gd name="T16" fmla="*/ 0 w 114"/>
                    <a:gd name="T17" fmla="*/ 0 h 186"/>
                    <a:gd name="T18" fmla="*/ 0 w 114"/>
                    <a:gd name="T19" fmla="*/ 0 h 186"/>
                    <a:gd name="T20" fmla="*/ 0 w 114"/>
                    <a:gd name="T21" fmla="*/ 0 h 186"/>
                    <a:gd name="T22" fmla="*/ 0 w 114"/>
                    <a:gd name="T23" fmla="*/ 0 h 186"/>
                    <a:gd name="T24" fmla="*/ 0 w 114"/>
                    <a:gd name="T25" fmla="*/ 0 h 186"/>
                    <a:gd name="T26" fmla="*/ 0 w 114"/>
                    <a:gd name="T27" fmla="*/ 0 h 186"/>
                    <a:gd name="T28" fmla="*/ 0 w 114"/>
                    <a:gd name="T29" fmla="*/ 0 h 186"/>
                    <a:gd name="T30" fmla="*/ 0 w 114"/>
                    <a:gd name="T31" fmla="*/ 0 h 186"/>
                    <a:gd name="T32" fmla="*/ 0 w 114"/>
                    <a:gd name="T33" fmla="*/ 0 h 186"/>
                    <a:gd name="T34" fmla="*/ 0 w 114"/>
                    <a:gd name="T35" fmla="*/ 0 h 186"/>
                    <a:gd name="T36" fmla="*/ 0 w 114"/>
                    <a:gd name="T37" fmla="*/ 0 h 186"/>
                    <a:gd name="T38" fmla="*/ 0 w 114"/>
                    <a:gd name="T39" fmla="*/ 0 h 186"/>
                    <a:gd name="T40" fmla="*/ 0 w 114"/>
                    <a:gd name="T41" fmla="*/ 0 h 186"/>
                    <a:gd name="T42" fmla="*/ 0 w 114"/>
                    <a:gd name="T43" fmla="*/ 0 h 186"/>
                    <a:gd name="T44" fmla="*/ 0 w 114"/>
                    <a:gd name="T45" fmla="*/ 0 h 186"/>
                    <a:gd name="T46" fmla="*/ 0 w 114"/>
                    <a:gd name="T47" fmla="*/ 0 h 186"/>
                    <a:gd name="T48" fmla="*/ 0 w 114"/>
                    <a:gd name="T49" fmla="*/ 0 h 186"/>
                    <a:gd name="T50" fmla="*/ 0 w 114"/>
                    <a:gd name="T51" fmla="*/ 0 h 186"/>
                    <a:gd name="T52" fmla="*/ 0 w 114"/>
                    <a:gd name="T53" fmla="*/ 0 h 186"/>
                    <a:gd name="T54" fmla="*/ 0 w 114"/>
                    <a:gd name="T55" fmla="*/ 0 h 186"/>
                    <a:gd name="T56" fmla="*/ 0 w 114"/>
                    <a:gd name="T57" fmla="*/ 0 h 186"/>
                    <a:gd name="T58" fmla="*/ 0 w 114"/>
                    <a:gd name="T59" fmla="*/ 0 h 186"/>
                    <a:gd name="T60" fmla="*/ 0 w 114"/>
                    <a:gd name="T61" fmla="*/ 0 h 186"/>
                    <a:gd name="T62" fmla="*/ 0 w 114"/>
                    <a:gd name="T63" fmla="*/ 0 h 186"/>
                    <a:gd name="T64" fmla="*/ 0 w 114"/>
                    <a:gd name="T65" fmla="*/ 0 h 186"/>
                    <a:gd name="T66" fmla="*/ 0 w 114"/>
                    <a:gd name="T67" fmla="*/ 0 h 186"/>
                    <a:gd name="T68" fmla="*/ 0 w 114"/>
                    <a:gd name="T69" fmla="*/ 0 h 186"/>
                    <a:gd name="T70" fmla="*/ 0 w 114"/>
                    <a:gd name="T71" fmla="*/ 0 h 186"/>
                    <a:gd name="T72" fmla="*/ 0 w 114"/>
                    <a:gd name="T73" fmla="*/ 0 h 186"/>
                    <a:gd name="T74" fmla="*/ 0 w 114"/>
                    <a:gd name="T75" fmla="*/ 0 h 186"/>
                    <a:gd name="T76" fmla="*/ 0 w 114"/>
                    <a:gd name="T77" fmla="*/ 0 h 186"/>
                    <a:gd name="T78" fmla="*/ 0 w 114"/>
                    <a:gd name="T79" fmla="*/ 0 h 186"/>
                    <a:gd name="T80" fmla="*/ 0 w 114"/>
                    <a:gd name="T81" fmla="*/ 0 h 186"/>
                    <a:gd name="T82" fmla="*/ 0 w 114"/>
                    <a:gd name="T83" fmla="*/ 0 h 186"/>
                    <a:gd name="T84" fmla="*/ 0 w 114"/>
                    <a:gd name="T85" fmla="*/ 0 h 186"/>
                    <a:gd name="T86" fmla="*/ 0 w 114"/>
                    <a:gd name="T87" fmla="*/ 0 h 186"/>
                    <a:gd name="T88" fmla="*/ 0 w 114"/>
                    <a:gd name="T89" fmla="*/ 0 h 186"/>
                    <a:gd name="T90" fmla="*/ 0 w 114"/>
                    <a:gd name="T91" fmla="*/ 0 h 186"/>
                    <a:gd name="T92" fmla="*/ 0 w 114"/>
                    <a:gd name="T93" fmla="*/ 0 h 186"/>
                    <a:gd name="T94" fmla="*/ 0 w 114"/>
                    <a:gd name="T95" fmla="*/ 0 h 186"/>
                    <a:gd name="T96" fmla="*/ 0 w 114"/>
                    <a:gd name="T97" fmla="*/ 0 h 186"/>
                    <a:gd name="T98" fmla="*/ 0 w 114"/>
                    <a:gd name="T99" fmla="*/ 0 h 186"/>
                    <a:gd name="T100" fmla="*/ 0 w 114"/>
                    <a:gd name="T101" fmla="*/ 0 h 186"/>
                    <a:gd name="T102" fmla="*/ 0 w 114"/>
                    <a:gd name="T103" fmla="*/ 0 h 186"/>
                    <a:gd name="T104" fmla="*/ 0 w 114"/>
                    <a:gd name="T105" fmla="*/ 0 h 18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14"/>
                    <a:gd name="T160" fmla="*/ 0 h 186"/>
                    <a:gd name="T161" fmla="*/ 114 w 114"/>
                    <a:gd name="T162" fmla="*/ 186 h 18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14" h="186">
                      <a:moveTo>
                        <a:pt x="103" y="2"/>
                      </a:moveTo>
                      <a:lnTo>
                        <a:pt x="79" y="0"/>
                      </a:lnTo>
                      <a:lnTo>
                        <a:pt x="75" y="14"/>
                      </a:lnTo>
                      <a:lnTo>
                        <a:pt x="87" y="28"/>
                      </a:lnTo>
                      <a:lnTo>
                        <a:pt x="84" y="37"/>
                      </a:lnTo>
                      <a:lnTo>
                        <a:pt x="70" y="43"/>
                      </a:lnTo>
                      <a:lnTo>
                        <a:pt x="56" y="46"/>
                      </a:lnTo>
                      <a:lnTo>
                        <a:pt x="35" y="53"/>
                      </a:lnTo>
                      <a:lnTo>
                        <a:pt x="19" y="41"/>
                      </a:lnTo>
                      <a:lnTo>
                        <a:pt x="19" y="27"/>
                      </a:lnTo>
                      <a:lnTo>
                        <a:pt x="3" y="33"/>
                      </a:lnTo>
                      <a:lnTo>
                        <a:pt x="3" y="62"/>
                      </a:lnTo>
                      <a:lnTo>
                        <a:pt x="0" y="73"/>
                      </a:lnTo>
                      <a:lnTo>
                        <a:pt x="0" y="81"/>
                      </a:lnTo>
                      <a:lnTo>
                        <a:pt x="2" y="86"/>
                      </a:lnTo>
                      <a:lnTo>
                        <a:pt x="5" y="88"/>
                      </a:lnTo>
                      <a:lnTo>
                        <a:pt x="10" y="89"/>
                      </a:lnTo>
                      <a:lnTo>
                        <a:pt x="16" y="87"/>
                      </a:lnTo>
                      <a:lnTo>
                        <a:pt x="23" y="85"/>
                      </a:lnTo>
                      <a:lnTo>
                        <a:pt x="29" y="81"/>
                      </a:lnTo>
                      <a:lnTo>
                        <a:pt x="29" y="68"/>
                      </a:lnTo>
                      <a:lnTo>
                        <a:pt x="51" y="77"/>
                      </a:lnTo>
                      <a:lnTo>
                        <a:pt x="71" y="75"/>
                      </a:lnTo>
                      <a:lnTo>
                        <a:pt x="76" y="104"/>
                      </a:lnTo>
                      <a:lnTo>
                        <a:pt x="72" y="118"/>
                      </a:lnTo>
                      <a:lnTo>
                        <a:pt x="60" y="127"/>
                      </a:lnTo>
                      <a:lnTo>
                        <a:pt x="60" y="145"/>
                      </a:lnTo>
                      <a:lnTo>
                        <a:pt x="51" y="157"/>
                      </a:lnTo>
                      <a:lnTo>
                        <a:pt x="42" y="128"/>
                      </a:lnTo>
                      <a:lnTo>
                        <a:pt x="9" y="135"/>
                      </a:lnTo>
                      <a:lnTo>
                        <a:pt x="9" y="145"/>
                      </a:lnTo>
                      <a:lnTo>
                        <a:pt x="29" y="145"/>
                      </a:lnTo>
                      <a:lnTo>
                        <a:pt x="28" y="162"/>
                      </a:lnTo>
                      <a:lnTo>
                        <a:pt x="12" y="166"/>
                      </a:lnTo>
                      <a:lnTo>
                        <a:pt x="13" y="175"/>
                      </a:lnTo>
                      <a:lnTo>
                        <a:pt x="15" y="182"/>
                      </a:lnTo>
                      <a:lnTo>
                        <a:pt x="20" y="186"/>
                      </a:lnTo>
                      <a:lnTo>
                        <a:pt x="26" y="186"/>
                      </a:lnTo>
                      <a:lnTo>
                        <a:pt x="32" y="185"/>
                      </a:lnTo>
                      <a:lnTo>
                        <a:pt x="40" y="183"/>
                      </a:lnTo>
                      <a:lnTo>
                        <a:pt x="48" y="179"/>
                      </a:lnTo>
                      <a:lnTo>
                        <a:pt x="56" y="174"/>
                      </a:lnTo>
                      <a:lnTo>
                        <a:pt x="85" y="140"/>
                      </a:lnTo>
                      <a:lnTo>
                        <a:pt x="88" y="121"/>
                      </a:lnTo>
                      <a:lnTo>
                        <a:pt x="109" y="115"/>
                      </a:lnTo>
                      <a:lnTo>
                        <a:pt x="114" y="91"/>
                      </a:lnTo>
                      <a:lnTo>
                        <a:pt x="102" y="98"/>
                      </a:lnTo>
                      <a:lnTo>
                        <a:pt x="98" y="107"/>
                      </a:lnTo>
                      <a:lnTo>
                        <a:pt x="97" y="84"/>
                      </a:lnTo>
                      <a:lnTo>
                        <a:pt x="103" y="76"/>
                      </a:lnTo>
                      <a:lnTo>
                        <a:pt x="108" y="61"/>
                      </a:lnTo>
                      <a:lnTo>
                        <a:pt x="108" y="38"/>
                      </a:lnTo>
                      <a:lnTo>
                        <a:pt x="103" y="2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91" name="Freeform 362"/>
                <p:cNvSpPr>
                  <a:spLocks/>
                </p:cNvSpPr>
                <p:nvPr/>
              </p:nvSpPr>
              <p:spPr bwMode="auto">
                <a:xfrm>
                  <a:off x="2606" y="733"/>
                  <a:ext cx="8" cy="6"/>
                </a:xfrm>
                <a:custGeom>
                  <a:avLst/>
                  <a:gdLst>
                    <a:gd name="T0" fmla="*/ 0 w 42"/>
                    <a:gd name="T1" fmla="*/ 0 h 30"/>
                    <a:gd name="T2" fmla="*/ 0 w 42"/>
                    <a:gd name="T3" fmla="*/ 0 h 30"/>
                    <a:gd name="T4" fmla="*/ 0 w 42"/>
                    <a:gd name="T5" fmla="*/ 0 h 30"/>
                    <a:gd name="T6" fmla="*/ 0 w 42"/>
                    <a:gd name="T7" fmla="*/ 0 h 30"/>
                    <a:gd name="T8" fmla="*/ 0 w 42"/>
                    <a:gd name="T9" fmla="*/ 0 h 30"/>
                    <a:gd name="T10" fmla="*/ 0 w 42"/>
                    <a:gd name="T11" fmla="*/ 0 h 30"/>
                    <a:gd name="T12" fmla="*/ 0 w 42"/>
                    <a:gd name="T13" fmla="*/ 0 h 30"/>
                    <a:gd name="T14" fmla="*/ 0 w 42"/>
                    <a:gd name="T15" fmla="*/ 0 h 30"/>
                    <a:gd name="T16" fmla="*/ 0 w 42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2"/>
                    <a:gd name="T28" fmla="*/ 0 h 30"/>
                    <a:gd name="T29" fmla="*/ 42 w 42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2" h="30">
                      <a:moveTo>
                        <a:pt x="42" y="18"/>
                      </a:moveTo>
                      <a:lnTo>
                        <a:pt x="25" y="9"/>
                      </a:lnTo>
                      <a:lnTo>
                        <a:pt x="22" y="0"/>
                      </a:lnTo>
                      <a:lnTo>
                        <a:pt x="8" y="9"/>
                      </a:lnTo>
                      <a:lnTo>
                        <a:pt x="1" y="13"/>
                      </a:lnTo>
                      <a:lnTo>
                        <a:pt x="0" y="30"/>
                      </a:lnTo>
                      <a:lnTo>
                        <a:pt x="23" y="30"/>
                      </a:lnTo>
                      <a:lnTo>
                        <a:pt x="38" y="28"/>
                      </a:lnTo>
                      <a:lnTo>
                        <a:pt x="42" y="1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92" name="Freeform 363"/>
                <p:cNvSpPr>
                  <a:spLocks/>
                </p:cNvSpPr>
                <p:nvPr/>
              </p:nvSpPr>
              <p:spPr bwMode="auto">
                <a:xfrm>
                  <a:off x="2605" y="749"/>
                  <a:ext cx="13" cy="24"/>
                </a:xfrm>
                <a:custGeom>
                  <a:avLst/>
                  <a:gdLst>
                    <a:gd name="T0" fmla="*/ 0 w 64"/>
                    <a:gd name="T1" fmla="*/ 0 h 123"/>
                    <a:gd name="T2" fmla="*/ 0 w 64"/>
                    <a:gd name="T3" fmla="*/ 0 h 123"/>
                    <a:gd name="T4" fmla="*/ 0 w 64"/>
                    <a:gd name="T5" fmla="*/ 0 h 123"/>
                    <a:gd name="T6" fmla="*/ 0 w 64"/>
                    <a:gd name="T7" fmla="*/ 0 h 123"/>
                    <a:gd name="T8" fmla="*/ 0 w 64"/>
                    <a:gd name="T9" fmla="*/ 0 h 123"/>
                    <a:gd name="T10" fmla="*/ 0 w 64"/>
                    <a:gd name="T11" fmla="*/ 0 h 123"/>
                    <a:gd name="T12" fmla="*/ 0 w 64"/>
                    <a:gd name="T13" fmla="*/ 0 h 123"/>
                    <a:gd name="T14" fmla="*/ 0 w 64"/>
                    <a:gd name="T15" fmla="*/ 0 h 123"/>
                    <a:gd name="T16" fmla="*/ 0 w 64"/>
                    <a:gd name="T17" fmla="*/ 0 h 123"/>
                    <a:gd name="T18" fmla="*/ 0 w 64"/>
                    <a:gd name="T19" fmla="*/ 0 h 123"/>
                    <a:gd name="T20" fmla="*/ 0 w 64"/>
                    <a:gd name="T21" fmla="*/ 0 h 123"/>
                    <a:gd name="T22" fmla="*/ 0 w 64"/>
                    <a:gd name="T23" fmla="*/ 0 h 123"/>
                    <a:gd name="T24" fmla="*/ 0 w 64"/>
                    <a:gd name="T25" fmla="*/ 0 h 123"/>
                    <a:gd name="T26" fmla="*/ 0 w 64"/>
                    <a:gd name="T27" fmla="*/ 0 h 123"/>
                    <a:gd name="T28" fmla="*/ 0 w 64"/>
                    <a:gd name="T29" fmla="*/ 0 h 123"/>
                    <a:gd name="T30" fmla="*/ 0 w 64"/>
                    <a:gd name="T31" fmla="*/ 0 h 123"/>
                    <a:gd name="T32" fmla="*/ 0 w 64"/>
                    <a:gd name="T33" fmla="*/ 0 h 12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64"/>
                    <a:gd name="T52" fmla="*/ 0 h 123"/>
                    <a:gd name="T53" fmla="*/ 64 w 64"/>
                    <a:gd name="T54" fmla="*/ 123 h 12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64" h="123">
                      <a:moveTo>
                        <a:pt x="64" y="0"/>
                      </a:moveTo>
                      <a:lnTo>
                        <a:pt x="40" y="18"/>
                      </a:lnTo>
                      <a:lnTo>
                        <a:pt x="13" y="26"/>
                      </a:lnTo>
                      <a:lnTo>
                        <a:pt x="3" y="46"/>
                      </a:lnTo>
                      <a:lnTo>
                        <a:pt x="0" y="71"/>
                      </a:lnTo>
                      <a:lnTo>
                        <a:pt x="4" y="98"/>
                      </a:lnTo>
                      <a:lnTo>
                        <a:pt x="7" y="123"/>
                      </a:lnTo>
                      <a:lnTo>
                        <a:pt x="25" y="101"/>
                      </a:lnTo>
                      <a:lnTo>
                        <a:pt x="29" y="72"/>
                      </a:lnTo>
                      <a:lnTo>
                        <a:pt x="37" y="75"/>
                      </a:lnTo>
                      <a:lnTo>
                        <a:pt x="36" y="96"/>
                      </a:lnTo>
                      <a:lnTo>
                        <a:pt x="57" y="81"/>
                      </a:lnTo>
                      <a:lnTo>
                        <a:pt x="64" y="33"/>
                      </a:lnTo>
                      <a:lnTo>
                        <a:pt x="64" y="28"/>
                      </a:lnTo>
                      <a:lnTo>
                        <a:pt x="63" y="17"/>
                      </a:lnTo>
                      <a:lnTo>
                        <a:pt x="63" y="5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93" name="Freeform 364"/>
                <p:cNvSpPr>
                  <a:spLocks/>
                </p:cNvSpPr>
                <p:nvPr/>
              </p:nvSpPr>
              <p:spPr bwMode="auto">
                <a:xfrm>
                  <a:off x="2587" y="714"/>
                  <a:ext cx="14" cy="10"/>
                </a:xfrm>
                <a:custGeom>
                  <a:avLst/>
                  <a:gdLst>
                    <a:gd name="T0" fmla="*/ 0 w 68"/>
                    <a:gd name="T1" fmla="*/ 0 h 50"/>
                    <a:gd name="T2" fmla="*/ 0 w 68"/>
                    <a:gd name="T3" fmla="*/ 0 h 50"/>
                    <a:gd name="T4" fmla="*/ 0 w 68"/>
                    <a:gd name="T5" fmla="*/ 0 h 50"/>
                    <a:gd name="T6" fmla="*/ 0 w 68"/>
                    <a:gd name="T7" fmla="*/ 0 h 50"/>
                    <a:gd name="T8" fmla="*/ 0 w 68"/>
                    <a:gd name="T9" fmla="*/ 0 h 50"/>
                    <a:gd name="T10" fmla="*/ 0 w 68"/>
                    <a:gd name="T11" fmla="*/ 0 h 50"/>
                    <a:gd name="T12" fmla="*/ 0 w 68"/>
                    <a:gd name="T13" fmla="*/ 0 h 50"/>
                    <a:gd name="T14" fmla="*/ 0 w 68"/>
                    <a:gd name="T15" fmla="*/ 0 h 50"/>
                    <a:gd name="T16" fmla="*/ 0 w 68"/>
                    <a:gd name="T17" fmla="*/ 0 h 50"/>
                    <a:gd name="T18" fmla="*/ 0 w 68"/>
                    <a:gd name="T19" fmla="*/ 0 h 50"/>
                    <a:gd name="T20" fmla="*/ 0 w 68"/>
                    <a:gd name="T21" fmla="*/ 0 h 50"/>
                    <a:gd name="T22" fmla="*/ 0 w 68"/>
                    <a:gd name="T23" fmla="*/ 0 h 50"/>
                    <a:gd name="T24" fmla="*/ 0 w 68"/>
                    <a:gd name="T25" fmla="*/ 0 h 50"/>
                    <a:gd name="T26" fmla="*/ 0 w 68"/>
                    <a:gd name="T27" fmla="*/ 0 h 50"/>
                    <a:gd name="T28" fmla="*/ 0 w 68"/>
                    <a:gd name="T29" fmla="*/ 0 h 50"/>
                    <a:gd name="T30" fmla="*/ 0 w 68"/>
                    <a:gd name="T31" fmla="*/ 0 h 50"/>
                    <a:gd name="T32" fmla="*/ 0 w 68"/>
                    <a:gd name="T33" fmla="*/ 0 h 50"/>
                    <a:gd name="T34" fmla="*/ 0 w 68"/>
                    <a:gd name="T35" fmla="*/ 0 h 50"/>
                    <a:gd name="T36" fmla="*/ 0 w 68"/>
                    <a:gd name="T37" fmla="*/ 0 h 50"/>
                    <a:gd name="T38" fmla="*/ 0 w 68"/>
                    <a:gd name="T39" fmla="*/ 0 h 50"/>
                    <a:gd name="T40" fmla="*/ 0 w 68"/>
                    <a:gd name="T41" fmla="*/ 0 h 50"/>
                    <a:gd name="T42" fmla="*/ 0 w 68"/>
                    <a:gd name="T43" fmla="*/ 0 h 5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68"/>
                    <a:gd name="T67" fmla="*/ 0 h 50"/>
                    <a:gd name="T68" fmla="*/ 68 w 68"/>
                    <a:gd name="T69" fmla="*/ 50 h 50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68" h="50">
                      <a:moveTo>
                        <a:pt x="64" y="6"/>
                      </a:moveTo>
                      <a:lnTo>
                        <a:pt x="45" y="0"/>
                      </a:lnTo>
                      <a:lnTo>
                        <a:pt x="17" y="0"/>
                      </a:lnTo>
                      <a:lnTo>
                        <a:pt x="10" y="4"/>
                      </a:lnTo>
                      <a:lnTo>
                        <a:pt x="38" y="6"/>
                      </a:lnTo>
                      <a:lnTo>
                        <a:pt x="46" y="13"/>
                      </a:lnTo>
                      <a:lnTo>
                        <a:pt x="25" y="12"/>
                      </a:lnTo>
                      <a:lnTo>
                        <a:pt x="13" y="19"/>
                      </a:lnTo>
                      <a:lnTo>
                        <a:pt x="5" y="26"/>
                      </a:lnTo>
                      <a:lnTo>
                        <a:pt x="0" y="31"/>
                      </a:lnTo>
                      <a:lnTo>
                        <a:pt x="13" y="32"/>
                      </a:lnTo>
                      <a:lnTo>
                        <a:pt x="24" y="27"/>
                      </a:lnTo>
                      <a:lnTo>
                        <a:pt x="26" y="36"/>
                      </a:lnTo>
                      <a:lnTo>
                        <a:pt x="42" y="36"/>
                      </a:lnTo>
                      <a:lnTo>
                        <a:pt x="47" y="27"/>
                      </a:lnTo>
                      <a:lnTo>
                        <a:pt x="53" y="37"/>
                      </a:lnTo>
                      <a:lnTo>
                        <a:pt x="25" y="41"/>
                      </a:lnTo>
                      <a:lnTo>
                        <a:pt x="35" y="50"/>
                      </a:lnTo>
                      <a:lnTo>
                        <a:pt x="56" y="45"/>
                      </a:lnTo>
                      <a:lnTo>
                        <a:pt x="68" y="33"/>
                      </a:lnTo>
                      <a:lnTo>
                        <a:pt x="57" y="17"/>
                      </a:lnTo>
                      <a:lnTo>
                        <a:pt x="64" y="6"/>
                      </a:lnTo>
                      <a:close/>
                    </a:path>
                  </a:pathLst>
                </a:custGeom>
                <a:solidFill>
                  <a:srgbClr val="6019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94" name="Freeform 365"/>
                <p:cNvSpPr>
                  <a:spLocks/>
                </p:cNvSpPr>
                <p:nvPr/>
              </p:nvSpPr>
              <p:spPr bwMode="auto">
                <a:xfrm>
                  <a:off x="2608" y="716"/>
                  <a:ext cx="14" cy="9"/>
                </a:xfrm>
                <a:custGeom>
                  <a:avLst/>
                  <a:gdLst>
                    <a:gd name="T0" fmla="*/ 0 w 71"/>
                    <a:gd name="T1" fmla="*/ 0 h 46"/>
                    <a:gd name="T2" fmla="*/ 0 w 71"/>
                    <a:gd name="T3" fmla="*/ 0 h 46"/>
                    <a:gd name="T4" fmla="*/ 0 w 71"/>
                    <a:gd name="T5" fmla="*/ 0 h 46"/>
                    <a:gd name="T6" fmla="*/ 0 w 71"/>
                    <a:gd name="T7" fmla="*/ 0 h 46"/>
                    <a:gd name="T8" fmla="*/ 0 w 71"/>
                    <a:gd name="T9" fmla="*/ 0 h 46"/>
                    <a:gd name="T10" fmla="*/ 0 w 71"/>
                    <a:gd name="T11" fmla="*/ 0 h 46"/>
                    <a:gd name="T12" fmla="*/ 0 w 71"/>
                    <a:gd name="T13" fmla="*/ 0 h 46"/>
                    <a:gd name="T14" fmla="*/ 0 w 71"/>
                    <a:gd name="T15" fmla="*/ 0 h 46"/>
                    <a:gd name="T16" fmla="*/ 0 w 71"/>
                    <a:gd name="T17" fmla="*/ 0 h 46"/>
                    <a:gd name="T18" fmla="*/ 0 w 71"/>
                    <a:gd name="T19" fmla="*/ 0 h 46"/>
                    <a:gd name="T20" fmla="*/ 0 w 71"/>
                    <a:gd name="T21" fmla="*/ 0 h 46"/>
                    <a:gd name="T22" fmla="*/ 0 w 71"/>
                    <a:gd name="T23" fmla="*/ 0 h 46"/>
                    <a:gd name="T24" fmla="*/ 0 w 71"/>
                    <a:gd name="T25" fmla="*/ 0 h 46"/>
                    <a:gd name="T26" fmla="*/ 0 w 71"/>
                    <a:gd name="T27" fmla="*/ 0 h 46"/>
                    <a:gd name="T28" fmla="*/ 0 w 71"/>
                    <a:gd name="T29" fmla="*/ 0 h 46"/>
                    <a:gd name="T30" fmla="*/ 0 w 71"/>
                    <a:gd name="T31" fmla="*/ 0 h 46"/>
                    <a:gd name="T32" fmla="*/ 0 w 71"/>
                    <a:gd name="T33" fmla="*/ 0 h 46"/>
                    <a:gd name="T34" fmla="*/ 0 w 71"/>
                    <a:gd name="T35" fmla="*/ 0 h 46"/>
                    <a:gd name="T36" fmla="*/ 0 w 71"/>
                    <a:gd name="T37" fmla="*/ 0 h 46"/>
                    <a:gd name="T38" fmla="*/ 0 w 71"/>
                    <a:gd name="T39" fmla="*/ 0 h 46"/>
                    <a:gd name="T40" fmla="*/ 0 w 71"/>
                    <a:gd name="T41" fmla="*/ 0 h 4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71"/>
                    <a:gd name="T64" fmla="*/ 0 h 46"/>
                    <a:gd name="T65" fmla="*/ 71 w 71"/>
                    <a:gd name="T66" fmla="*/ 46 h 4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71" h="46">
                      <a:moveTo>
                        <a:pt x="57" y="1"/>
                      </a:moveTo>
                      <a:lnTo>
                        <a:pt x="21" y="0"/>
                      </a:lnTo>
                      <a:lnTo>
                        <a:pt x="1" y="12"/>
                      </a:lnTo>
                      <a:lnTo>
                        <a:pt x="0" y="27"/>
                      </a:lnTo>
                      <a:lnTo>
                        <a:pt x="10" y="44"/>
                      </a:lnTo>
                      <a:lnTo>
                        <a:pt x="41" y="46"/>
                      </a:lnTo>
                      <a:lnTo>
                        <a:pt x="41" y="38"/>
                      </a:lnTo>
                      <a:lnTo>
                        <a:pt x="27" y="36"/>
                      </a:lnTo>
                      <a:lnTo>
                        <a:pt x="21" y="32"/>
                      </a:lnTo>
                      <a:lnTo>
                        <a:pt x="11" y="29"/>
                      </a:lnTo>
                      <a:lnTo>
                        <a:pt x="20" y="20"/>
                      </a:lnTo>
                      <a:lnTo>
                        <a:pt x="26" y="32"/>
                      </a:lnTo>
                      <a:lnTo>
                        <a:pt x="45" y="32"/>
                      </a:lnTo>
                      <a:lnTo>
                        <a:pt x="45" y="22"/>
                      </a:lnTo>
                      <a:lnTo>
                        <a:pt x="57" y="27"/>
                      </a:lnTo>
                      <a:lnTo>
                        <a:pt x="71" y="35"/>
                      </a:lnTo>
                      <a:lnTo>
                        <a:pt x="69" y="25"/>
                      </a:lnTo>
                      <a:lnTo>
                        <a:pt x="53" y="16"/>
                      </a:lnTo>
                      <a:lnTo>
                        <a:pt x="26" y="8"/>
                      </a:lnTo>
                      <a:lnTo>
                        <a:pt x="43" y="6"/>
                      </a:lnTo>
                      <a:lnTo>
                        <a:pt x="57" y="1"/>
                      </a:lnTo>
                      <a:close/>
                    </a:path>
                  </a:pathLst>
                </a:custGeom>
                <a:solidFill>
                  <a:srgbClr val="6019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95" name="Freeform 366"/>
                <p:cNvSpPr>
                  <a:spLocks/>
                </p:cNvSpPr>
                <p:nvPr/>
              </p:nvSpPr>
              <p:spPr bwMode="auto">
                <a:xfrm>
                  <a:off x="2575" y="767"/>
                  <a:ext cx="34" cy="53"/>
                </a:xfrm>
                <a:custGeom>
                  <a:avLst/>
                  <a:gdLst>
                    <a:gd name="T0" fmla="*/ 0 w 167"/>
                    <a:gd name="T1" fmla="*/ 0 h 265"/>
                    <a:gd name="T2" fmla="*/ 0 w 167"/>
                    <a:gd name="T3" fmla="*/ 0 h 265"/>
                    <a:gd name="T4" fmla="*/ 0 w 167"/>
                    <a:gd name="T5" fmla="*/ 0 h 265"/>
                    <a:gd name="T6" fmla="*/ 0 w 167"/>
                    <a:gd name="T7" fmla="*/ 0 h 265"/>
                    <a:gd name="T8" fmla="*/ 0 w 167"/>
                    <a:gd name="T9" fmla="*/ 0 h 265"/>
                    <a:gd name="T10" fmla="*/ 0 w 167"/>
                    <a:gd name="T11" fmla="*/ 0 h 265"/>
                    <a:gd name="T12" fmla="*/ 0 w 167"/>
                    <a:gd name="T13" fmla="*/ 0 h 265"/>
                    <a:gd name="T14" fmla="*/ 0 w 167"/>
                    <a:gd name="T15" fmla="*/ 0 h 265"/>
                    <a:gd name="T16" fmla="*/ 0 w 167"/>
                    <a:gd name="T17" fmla="*/ 0 h 265"/>
                    <a:gd name="T18" fmla="*/ 0 w 167"/>
                    <a:gd name="T19" fmla="*/ 0 h 265"/>
                    <a:gd name="T20" fmla="*/ 0 w 167"/>
                    <a:gd name="T21" fmla="*/ 0 h 265"/>
                    <a:gd name="T22" fmla="*/ 0 w 167"/>
                    <a:gd name="T23" fmla="*/ 0 h 265"/>
                    <a:gd name="T24" fmla="*/ 0 w 167"/>
                    <a:gd name="T25" fmla="*/ 0 h 265"/>
                    <a:gd name="T26" fmla="*/ 0 w 167"/>
                    <a:gd name="T27" fmla="*/ 0 h 26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167"/>
                    <a:gd name="T43" fmla="*/ 0 h 265"/>
                    <a:gd name="T44" fmla="*/ 167 w 167"/>
                    <a:gd name="T45" fmla="*/ 265 h 26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167" h="265">
                      <a:moveTo>
                        <a:pt x="36" y="0"/>
                      </a:moveTo>
                      <a:lnTo>
                        <a:pt x="21" y="64"/>
                      </a:lnTo>
                      <a:lnTo>
                        <a:pt x="0" y="119"/>
                      </a:lnTo>
                      <a:lnTo>
                        <a:pt x="59" y="125"/>
                      </a:lnTo>
                      <a:lnTo>
                        <a:pt x="127" y="179"/>
                      </a:lnTo>
                      <a:lnTo>
                        <a:pt x="167" y="265"/>
                      </a:lnTo>
                      <a:lnTo>
                        <a:pt x="154" y="168"/>
                      </a:lnTo>
                      <a:lnTo>
                        <a:pt x="79" y="106"/>
                      </a:lnTo>
                      <a:lnTo>
                        <a:pt x="54" y="65"/>
                      </a:lnTo>
                      <a:lnTo>
                        <a:pt x="100" y="102"/>
                      </a:lnTo>
                      <a:lnTo>
                        <a:pt x="131" y="123"/>
                      </a:lnTo>
                      <a:lnTo>
                        <a:pt x="121" y="67"/>
                      </a:lnTo>
                      <a:lnTo>
                        <a:pt x="74" y="45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FF33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96" name="Freeform 367"/>
                <p:cNvSpPr>
                  <a:spLocks/>
                </p:cNvSpPr>
                <p:nvPr/>
              </p:nvSpPr>
              <p:spPr bwMode="auto">
                <a:xfrm>
                  <a:off x="2610" y="785"/>
                  <a:ext cx="12" cy="48"/>
                </a:xfrm>
                <a:custGeom>
                  <a:avLst/>
                  <a:gdLst>
                    <a:gd name="T0" fmla="*/ 0 w 62"/>
                    <a:gd name="T1" fmla="*/ 0 h 239"/>
                    <a:gd name="T2" fmla="*/ 0 w 62"/>
                    <a:gd name="T3" fmla="*/ 0 h 239"/>
                    <a:gd name="T4" fmla="*/ 0 w 62"/>
                    <a:gd name="T5" fmla="*/ 0 h 239"/>
                    <a:gd name="T6" fmla="*/ 0 w 62"/>
                    <a:gd name="T7" fmla="*/ 0 h 239"/>
                    <a:gd name="T8" fmla="*/ 0 w 62"/>
                    <a:gd name="T9" fmla="*/ 0 h 239"/>
                    <a:gd name="T10" fmla="*/ 0 w 62"/>
                    <a:gd name="T11" fmla="*/ 0 h 239"/>
                    <a:gd name="T12" fmla="*/ 0 w 62"/>
                    <a:gd name="T13" fmla="*/ 0 h 239"/>
                    <a:gd name="T14" fmla="*/ 0 w 62"/>
                    <a:gd name="T15" fmla="*/ 0 h 239"/>
                    <a:gd name="T16" fmla="*/ 0 w 62"/>
                    <a:gd name="T17" fmla="*/ 0 h 23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2"/>
                    <a:gd name="T28" fmla="*/ 0 h 239"/>
                    <a:gd name="T29" fmla="*/ 62 w 62"/>
                    <a:gd name="T30" fmla="*/ 239 h 23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2" h="239">
                      <a:moveTo>
                        <a:pt x="60" y="0"/>
                      </a:moveTo>
                      <a:lnTo>
                        <a:pt x="28" y="15"/>
                      </a:lnTo>
                      <a:lnTo>
                        <a:pt x="17" y="78"/>
                      </a:lnTo>
                      <a:lnTo>
                        <a:pt x="0" y="166"/>
                      </a:lnTo>
                      <a:lnTo>
                        <a:pt x="9" y="239"/>
                      </a:lnTo>
                      <a:lnTo>
                        <a:pt x="23" y="171"/>
                      </a:lnTo>
                      <a:lnTo>
                        <a:pt x="36" y="27"/>
                      </a:lnTo>
                      <a:lnTo>
                        <a:pt x="62" y="32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solidFill>
                  <a:srgbClr val="FF33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97" name="Freeform 368"/>
                <p:cNvSpPr>
                  <a:spLocks/>
                </p:cNvSpPr>
                <p:nvPr/>
              </p:nvSpPr>
              <p:spPr bwMode="auto">
                <a:xfrm>
                  <a:off x="2613" y="760"/>
                  <a:ext cx="85" cy="131"/>
                </a:xfrm>
                <a:custGeom>
                  <a:avLst/>
                  <a:gdLst>
                    <a:gd name="T0" fmla="*/ 0 w 425"/>
                    <a:gd name="T1" fmla="*/ 0 h 657"/>
                    <a:gd name="T2" fmla="*/ 0 w 425"/>
                    <a:gd name="T3" fmla="*/ 0 h 657"/>
                    <a:gd name="T4" fmla="*/ 0 w 425"/>
                    <a:gd name="T5" fmla="*/ 0 h 657"/>
                    <a:gd name="T6" fmla="*/ 0 w 425"/>
                    <a:gd name="T7" fmla="*/ 0 h 657"/>
                    <a:gd name="T8" fmla="*/ 0 w 425"/>
                    <a:gd name="T9" fmla="*/ 0 h 657"/>
                    <a:gd name="T10" fmla="*/ 0 w 425"/>
                    <a:gd name="T11" fmla="*/ 0 h 657"/>
                    <a:gd name="T12" fmla="*/ 0 w 425"/>
                    <a:gd name="T13" fmla="*/ 0 h 657"/>
                    <a:gd name="T14" fmla="*/ 0 w 425"/>
                    <a:gd name="T15" fmla="*/ 0 h 657"/>
                    <a:gd name="T16" fmla="*/ 0 w 425"/>
                    <a:gd name="T17" fmla="*/ 0 h 657"/>
                    <a:gd name="T18" fmla="*/ 0 w 425"/>
                    <a:gd name="T19" fmla="*/ 0 h 657"/>
                    <a:gd name="T20" fmla="*/ 0 w 425"/>
                    <a:gd name="T21" fmla="*/ 0 h 657"/>
                    <a:gd name="T22" fmla="*/ 0 w 425"/>
                    <a:gd name="T23" fmla="*/ 0 h 657"/>
                    <a:gd name="T24" fmla="*/ 0 w 425"/>
                    <a:gd name="T25" fmla="*/ 0 h 657"/>
                    <a:gd name="T26" fmla="*/ 0 w 425"/>
                    <a:gd name="T27" fmla="*/ 0 h 657"/>
                    <a:gd name="T28" fmla="*/ 0 w 425"/>
                    <a:gd name="T29" fmla="*/ 0 h 657"/>
                    <a:gd name="T30" fmla="*/ 0 w 425"/>
                    <a:gd name="T31" fmla="*/ 0 h 657"/>
                    <a:gd name="T32" fmla="*/ 0 w 425"/>
                    <a:gd name="T33" fmla="*/ 0 h 657"/>
                    <a:gd name="T34" fmla="*/ 0 w 425"/>
                    <a:gd name="T35" fmla="*/ 0 h 657"/>
                    <a:gd name="T36" fmla="*/ 0 w 425"/>
                    <a:gd name="T37" fmla="*/ 0 h 657"/>
                    <a:gd name="T38" fmla="*/ 0 w 425"/>
                    <a:gd name="T39" fmla="*/ 0 h 657"/>
                    <a:gd name="T40" fmla="*/ 0 w 425"/>
                    <a:gd name="T41" fmla="*/ 0 h 657"/>
                    <a:gd name="T42" fmla="*/ 0 w 425"/>
                    <a:gd name="T43" fmla="*/ 0 h 657"/>
                    <a:gd name="T44" fmla="*/ 0 w 425"/>
                    <a:gd name="T45" fmla="*/ 0 h 657"/>
                    <a:gd name="T46" fmla="*/ 0 w 425"/>
                    <a:gd name="T47" fmla="*/ 0 h 657"/>
                    <a:gd name="T48" fmla="*/ 0 w 425"/>
                    <a:gd name="T49" fmla="*/ 0 h 657"/>
                    <a:gd name="T50" fmla="*/ 0 w 425"/>
                    <a:gd name="T51" fmla="*/ 0 h 657"/>
                    <a:gd name="T52" fmla="*/ 0 w 425"/>
                    <a:gd name="T53" fmla="*/ 0 h 657"/>
                    <a:gd name="T54" fmla="*/ 0 w 425"/>
                    <a:gd name="T55" fmla="*/ 0 h 657"/>
                    <a:gd name="T56" fmla="*/ 0 w 425"/>
                    <a:gd name="T57" fmla="*/ 0 h 657"/>
                    <a:gd name="T58" fmla="*/ 0 w 425"/>
                    <a:gd name="T59" fmla="*/ 0 h 657"/>
                    <a:gd name="T60" fmla="*/ 0 w 425"/>
                    <a:gd name="T61" fmla="*/ 0 h 657"/>
                    <a:gd name="T62" fmla="*/ 0 w 425"/>
                    <a:gd name="T63" fmla="*/ 0 h 657"/>
                    <a:gd name="T64" fmla="*/ 0 w 425"/>
                    <a:gd name="T65" fmla="*/ 0 h 657"/>
                    <a:gd name="T66" fmla="*/ 0 w 425"/>
                    <a:gd name="T67" fmla="*/ 0 h 657"/>
                    <a:gd name="T68" fmla="*/ 0 w 425"/>
                    <a:gd name="T69" fmla="*/ 0 h 657"/>
                    <a:gd name="T70" fmla="*/ 0 w 425"/>
                    <a:gd name="T71" fmla="*/ 0 h 657"/>
                    <a:gd name="T72" fmla="*/ 0 w 425"/>
                    <a:gd name="T73" fmla="*/ 0 h 657"/>
                    <a:gd name="T74" fmla="*/ 0 w 425"/>
                    <a:gd name="T75" fmla="*/ 0 h 657"/>
                    <a:gd name="T76" fmla="*/ 0 w 425"/>
                    <a:gd name="T77" fmla="*/ 0 h 657"/>
                    <a:gd name="T78" fmla="*/ 0 w 425"/>
                    <a:gd name="T79" fmla="*/ 0 h 657"/>
                    <a:gd name="T80" fmla="*/ 0 w 425"/>
                    <a:gd name="T81" fmla="*/ 0 h 657"/>
                    <a:gd name="T82" fmla="*/ 0 w 425"/>
                    <a:gd name="T83" fmla="*/ 0 h 657"/>
                    <a:gd name="T84" fmla="*/ 0 w 425"/>
                    <a:gd name="T85" fmla="*/ 0 h 657"/>
                    <a:gd name="T86" fmla="*/ 0 w 425"/>
                    <a:gd name="T87" fmla="*/ 0 h 657"/>
                    <a:gd name="T88" fmla="*/ 0 w 425"/>
                    <a:gd name="T89" fmla="*/ 0 h 657"/>
                    <a:gd name="T90" fmla="*/ 0 w 425"/>
                    <a:gd name="T91" fmla="*/ 0 h 65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425"/>
                    <a:gd name="T139" fmla="*/ 0 h 657"/>
                    <a:gd name="T140" fmla="*/ 425 w 425"/>
                    <a:gd name="T141" fmla="*/ 657 h 65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425" h="657">
                      <a:moveTo>
                        <a:pt x="53" y="0"/>
                      </a:moveTo>
                      <a:lnTo>
                        <a:pt x="211" y="61"/>
                      </a:lnTo>
                      <a:lnTo>
                        <a:pt x="314" y="176"/>
                      </a:lnTo>
                      <a:lnTo>
                        <a:pt x="375" y="274"/>
                      </a:lnTo>
                      <a:lnTo>
                        <a:pt x="378" y="323"/>
                      </a:lnTo>
                      <a:lnTo>
                        <a:pt x="411" y="384"/>
                      </a:lnTo>
                      <a:lnTo>
                        <a:pt x="418" y="413"/>
                      </a:lnTo>
                      <a:lnTo>
                        <a:pt x="422" y="440"/>
                      </a:lnTo>
                      <a:lnTo>
                        <a:pt x="425" y="463"/>
                      </a:lnTo>
                      <a:lnTo>
                        <a:pt x="425" y="484"/>
                      </a:lnTo>
                      <a:lnTo>
                        <a:pt x="422" y="506"/>
                      </a:lnTo>
                      <a:lnTo>
                        <a:pt x="413" y="526"/>
                      </a:lnTo>
                      <a:lnTo>
                        <a:pt x="399" y="547"/>
                      </a:lnTo>
                      <a:lnTo>
                        <a:pt x="378" y="569"/>
                      </a:lnTo>
                      <a:lnTo>
                        <a:pt x="360" y="579"/>
                      </a:lnTo>
                      <a:lnTo>
                        <a:pt x="343" y="590"/>
                      </a:lnTo>
                      <a:lnTo>
                        <a:pt x="327" y="599"/>
                      </a:lnTo>
                      <a:lnTo>
                        <a:pt x="312" y="608"/>
                      </a:lnTo>
                      <a:lnTo>
                        <a:pt x="296" y="615"/>
                      </a:lnTo>
                      <a:lnTo>
                        <a:pt x="279" y="621"/>
                      </a:lnTo>
                      <a:lnTo>
                        <a:pt x="261" y="624"/>
                      </a:lnTo>
                      <a:lnTo>
                        <a:pt x="240" y="625"/>
                      </a:lnTo>
                      <a:lnTo>
                        <a:pt x="190" y="576"/>
                      </a:lnTo>
                      <a:lnTo>
                        <a:pt x="188" y="607"/>
                      </a:lnTo>
                      <a:lnTo>
                        <a:pt x="186" y="636"/>
                      </a:lnTo>
                      <a:lnTo>
                        <a:pt x="180" y="652"/>
                      </a:lnTo>
                      <a:lnTo>
                        <a:pt x="172" y="657"/>
                      </a:lnTo>
                      <a:lnTo>
                        <a:pt x="164" y="653"/>
                      </a:lnTo>
                      <a:lnTo>
                        <a:pt x="156" y="643"/>
                      </a:lnTo>
                      <a:lnTo>
                        <a:pt x="150" y="630"/>
                      </a:lnTo>
                      <a:lnTo>
                        <a:pt x="143" y="613"/>
                      </a:lnTo>
                      <a:lnTo>
                        <a:pt x="138" y="594"/>
                      </a:lnTo>
                      <a:lnTo>
                        <a:pt x="102" y="515"/>
                      </a:lnTo>
                      <a:lnTo>
                        <a:pt x="160" y="502"/>
                      </a:lnTo>
                      <a:lnTo>
                        <a:pt x="188" y="491"/>
                      </a:lnTo>
                      <a:lnTo>
                        <a:pt x="188" y="511"/>
                      </a:lnTo>
                      <a:lnTo>
                        <a:pt x="209" y="504"/>
                      </a:lnTo>
                      <a:lnTo>
                        <a:pt x="213" y="476"/>
                      </a:lnTo>
                      <a:lnTo>
                        <a:pt x="244" y="481"/>
                      </a:lnTo>
                      <a:lnTo>
                        <a:pt x="295" y="530"/>
                      </a:lnTo>
                      <a:lnTo>
                        <a:pt x="306" y="571"/>
                      </a:lnTo>
                      <a:lnTo>
                        <a:pt x="323" y="539"/>
                      </a:lnTo>
                      <a:lnTo>
                        <a:pt x="280" y="490"/>
                      </a:lnTo>
                      <a:lnTo>
                        <a:pt x="336" y="500"/>
                      </a:lnTo>
                      <a:lnTo>
                        <a:pt x="371" y="516"/>
                      </a:lnTo>
                      <a:lnTo>
                        <a:pt x="384" y="485"/>
                      </a:lnTo>
                      <a:lnTo>
                        <a:pt x="301" y="470"/>
                      </a:lnTo>
                      <a:lnTo>
                        <a:pt x="353" y="460"/>
                      </a:lnTo>
                      <a:lnTo>
                        <a:pt x="334" y="438"/>
                      </a:lnTo>
                      <a:lnTo>
                        <a:pt x="294" y="437"/>
                      </a:lnTo>
                      <a:lnTo>
                        <a:pt x="245" y="451"/>
                      </a:lnTo>
                      <a:lnTo>
                        <a:pt x="251" y="407"/>
                      </a:lnTo>
                      <a:lnTo>
                        <a:pt x="284" y="360"/>
                      </a:lnTo>
                      <a:lnTo>
                        <a:pt x="286" y="303"/>
                      </a:lnTo>
                      <a:lnTo>
                        <a:pt x="257" y="339"/>
                      </a:lnTo>
                      <a:lnTo>
                        <a:pt x="250" y="318"/>
                      </a:lnTo>
                      <a:lnTo>
                        <a:pt x="259" y="275"/>
                      </a:lnTo>
                      <a:lnTo>
                        <a:pt x="262" y="207"/>
                      </a:lnTo>
                      <a:lnTo>
                        <a:pt x="237" y="242"/>
                      </a:lnTo>
                      <a:lnTo>
                        <a:pt x="223" y="301"/>
                      </a:lnTo>
                      <a:lnTo>
                        <a:pt x="219" y="417"/>
                      </a:lnTo>
                      <a:lnTo>
                        <a:pt x="210" y="468"/>
                      </a:lnTo>
                      <a:lnTo>
                        <a:pt x="160" y="494"/>
                      </a:lnTo>
                      <a:lnTo>
                        <a:pt x="121" y="493"/>
                      </a:lnTo>
                      <a:lnTo>
                        <a:pt x="122" y="451"/>
                      </a:lnTo>
                      <a:lnTo>
                        <a:pt x="128" y="387"/>
                      </a:lnTo>
                      <a:lnTo>
                        <a:pt x="102" y="435"/>
                      </a:lnTo>
                      <a:lnTo>
                        <a:pt x="84" y="524"/>
                      </a:lnTo>
                      <a:lnTo>
                        <a:pt x="44" y="523"/>
                      </a:lnTo>
                      <a:lnTo>
                        <a:pt x="0" y="513"/>
                      </a:lnTo>
                      <a:lnTo>
                        <a:pt x="12" y="420"/>
                      </a:lnTo>
                      <a:lnTo>
                        <a:pt x="28" y="159"/>
                      </a:lnTo>
                      <a:lnTo>
                        <a:pt x="54" y="104"/>
                      </a:lnTo>
                      <a:lnTo>
                        <a:pt x="79" y="76"/>
                      </a:lnTo>
                      <a:lnTo>
                        <a:pt x="110" y="101"/>
                      </a:lnTo>
                      <a:lnTo>
                        <a:pt x="107" y="177"/>
                      </a:lnTo>
                      <a:lnTo>
                        <a:pt x="92" y="301"/>
                      </a:lnTo>
                      <a:lnTo>
                        <a:pt x="88" y="373"/>
                      </a:lnTo>
                      <a:lnTo>
                        <a:pt x="120" y="307"/>
                      </a:lnTo>
                      <a:lnTo>
                        <a:pt x="124" y="151"/>
                      </a:lnTo>
                      <a:lnTo>
                        <a:pt x="123" y="74"/>
                      </a:lnTo>
                      <a:lnTo>
                        <a:pt x="149" y="127"/>
                      </a:lnTo>
                      <a:lnTo>
                        <a:pt x="162" y="212"/>
                      </a:lnTo>
                      <a:lnTo>
                        <a:pt x="198" y="313"/>
                      </a:lnTo>
                      <a:lnTo>
                        <a:pt x="184" y="248"/>
                      </a:lnTo>
                      <a:lnTo>
                        <a:pt x="150" y="99"/>
                      </a:lnTo>
                      <a:lnTo>
                        <a:pt x="123" y="54"/>
                      </a:lnTo>
                      <a:lnTo>
                        <a:pt x="102" y="66"/>
                      </a:lnTo>
                      <a:lnTo>
                        <a:pt x="49" y="28"/>
                      </a:lnTo>
                      <a:lnTo>
                        <a:pt x="50" y="24"/>
                      </a:lnTo>
                      <a:lnTo>
                        <a:pt x="53" y="14"/>
                      </a:lnTo>
                      <a:lnTo>
                        <a:pt x="54" y="4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98" name="Freeform 369"/>
                <p:cNvSpPr>
                  <a:spLocks/>
                </p:cNvSpPr>
                <p:nvPr/>
              </p:nvSpPr>
              <p:spPr bwMode="auto">
                <a:xfrm>
                  <a:off x="2555" y="792"/>
                  <a:ext cx="55" cy="66"/>
                </a:xfrm>
                <a:custGeom>
                  <a:avLst/>
                  <a:gdLst>
                    <a:gd name="T0" fmla="*/ 0 w 271"/>
                    <a:gd name="T1" fmla="*/ 0 h 329"/>
                    <a:gd name="T2" fmla="*/ 0 w 271"/>
                    <a:gd name="T3" fmla="*/ 0 h 329"/>
                    <a:gd name="T4" fmla="*/ 0 w 271"/>
                    <a:gd name="T5" fmla="*/ 0 h 329"/>
                    <a:gd name="T6" fmla="*/ 0 w 271"/>
                    <a:gd name="T7" fmla="*/ 0 h 329"/>
                    <a:gd name="T8" fmla="*/ 0 w 271"/>
                    <a:gd name="T9" fmla="*/ 0 h 329"/>
                    <a:gd name="T10" fmla="*/ 0 w 271"/>
                    <a:gd name="T11" fmla="*/ 0 h 329"/>
                    <a:gd name="T12" fmla="*/ 0 w 271"/>
                    <a:gd name="T13" fmla="*/ 0 h 329"/>
                    <a:gd name="T14" fmla="*/ 0 w 271"/>
                    <a:gd name="T15" fmla="*/ 0 h 329"/>
                    <a:gd name="T16" fmla="*/ 0 w 271"/>
                    <a:gd name="T17" fmla="*/ 0 h 329"/>
                    <a:gd name="T18" fmla="*/ 0 w 271"/>
                    <a:gd name="T19" fmla="*/ 0 h 329"/>
                    <a:gd name="T20" fmla="*/ 0 w 271"/>
                    <a:gd name="T21" fmla="*/ 0 h 329"/>
                    <a:gd name="T22" fmla="*/ 0 w 271"/>
                    <a:gd name="T23" fmla="*/ 0 h 329"/>
                    <a:gd name="T24" fmla="*/ 0 w 271"/>
                    <a:gd name="T25" fmla="*/ 0 h 329"/>
                    <a:gd name="T26" fmla="*/ 0 w 271"/>
                    <a:gd name="T27" fmla="*/ 0 h 329"/>
                    <a:gd name="T28" fmla="*/ 0 w 271"/>
                    <a:gd name="T29" fmla="*/ 0 h 329"/>
                    <a:gd name="T30" fmla="*/ 0 w 271"/>
                    <a:gd name="T31" fmla="*/ 0 h 329"/>
                    <a:gd name="T32" fmla="*/ 0 w 271"/>
                    <a:gd name="T33" fmla="*/ 0 h 329"/>
                    <a:gd name="T34" fmla="*/ 0 w 271"/>
                    <a:gd name="T35" fmla="*/ 0 h 329"/>
                    <a:gd name="T36" fmla="*/ 0 w 271"/>
                    <a:gd name="T37" fmla="*/ 0 h 329"/>
                    <a:gd name="T38" fmla="*/ 0 w 271"/>
                    <a:gd name="T39" fmla="*/ 0 h 329"/>
                    <a:gd name="T40" fmla="*/ 0 w 271"/>
                    <a:gd name="T41" fmla="*/ 0 h 329"/>
                    <a:gd name="T42" fmla="*/ 0 w 271"/>
                    <a:gd name="T43" fmla="*/ 0 h 329"/>
                    <a:gd name="T44" fmla="*/ 0 w 271"/>
                    <a:gd name="T45" fmla="*/ 0 h 329"/>
                    <a:gd name="T46" fmla="*/ 0 w 271"/>
                    <a:gd name="T47" fmla="*/ 0 h 329"/>
                    <a:gd name="T48" fmla="*/ 0 w 271"/>
                    <a:gd name="T49" fmla="*/ 0 h 329"/>
                    <a:gd name="T50" fmla="*/ 0 w 271"/>
                    <a:gd name="T51" fmla="*/ 0 h 329"/>
                    <a:gd name="T52" fmla="*/ 0 w 271"/>
                    <a:gd name="T53" fmla="*/ 0 h 329"/>
                    <a:gd name="T54" fmla="*/ 0 w 271"/>
                    <a:gd name="T55" fmla="*/ 0 h 329"/>
                    <a:gd name="T56" fmla="*/ 0 w 271"/>
                    <a:gd name="T57" fmla="*/ 0 h 329"/>
                    <a:gd name="T58" fmla="*/ 0 w 271"/>
                    <a:gd name="T59" fmla="*/ 0 h 32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271"/>
                    <a:gd name="T91" fmla="*/ 0 h 329"/>
                    <a:gd name="T92" fmla="*/ 271 w 271"/>
                    <a:gd name="T93" fmla="*/ 329 h 32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271" h="329">
                      <a:moveTo>
                        <a:pt x="261" y="172"/>
                      </a:moveTo>
                      <a:lnTo>
                        <a:pt x="271" y="281"/>
                      </a:lnTo>
                      <a:lnTo>
                        <a:pt x="229" y="196"/>
                      </a:lnTo>
                      <a:lnTo>
                        <a:pt x="179" y="131"/>
                      </a:lnTo>
                      <a:lnTo>
                        <a:pt x="114" y="48"/>
                      </a:lnTo>
                      <a:lnTo>
                        <a:pt x="125" y="100"/>
                      </a:lnTo>
                      <a:lnTo>
                        <a:pt x="216" y="232"/>
                      </a:lnTo>
                      <a:lnTo>
                        <a:pt x="237" y="326"/>
                      </a:lnTo>
                      <a:lnTo>
                        <a:pt x="185" y="329"/>
                      </a:lnTo>
                      <a:lnTo>
                        <a:pt x="97" y="211"/>
                      </a:lnTo>
                      <a:lnTo>
                        <a:pt x="6" y="33"/>
                      </a:lnTo>
                      <a:lnTo>
                        <a:pt x="0" y="0"/>
                      </a:lnTo>
                      <a:lnTo>
                        <a:pt x="64" y="25"/>
                      </a:lnTo>
                      <a:lnTo>
                        <a:pt x="84" y="7"/>
                      </a:lnTo>
                      <a:lnTo>
                        <a:pt x="106" y="11"/>
                      </a:lnTo>
                      <a:lnTo>
                        <a:pt x="126" y="16"/>
                      </a:lnTo>
                      <a:lnTo>
                        <a:pt x="143" y="21"/>
                      </a:lnTo>
                      <a:lnTo>
                        <a:pt x="158" y="26"/>
                      </a:lnTo>
                      <a:lnTo>
                        <a:pt x="170" y="32"/>
                      </a:lnTo>
                      <a:lnTo>
                        <a:pt x="181" y="37"/>
                      </a:lnTo>
                      <a:lnTo>
                        <a:pt x="190" y="43"/>
                      </a:lnTo>
                      <a:lnTo>
                        <a:pt x="199" y="52"/>
                      </a:lnTo>
                      <a:lnTo>
                        <a:pt x="205" y="61"/>
                      </a:lnTo>
                      <a:lnTo>
                        <a:pt x="213" y="71"/>
                      </a:lnTo>
                      <a:lnTo>
                        <a:pt x="219" y="83"/>
                      </a:lnTo>
                      <a:lnTo>
                        <a:pt x="226" y="97"/>
                      </a:lnTo>
                      <a:lnTo>
                        <a:pt x="233" y="112"/>
                      </a:lnTo>
                      <a:lnTo>
                        <a:pt x="242" y="129"/>
                      </a:lnTo>
                      <a:lnTo>
                        <a:pt x="251" y="150"/>
                      </a:lnTo>
                      <a:lnTo>
                        <a:pt x="261" y="172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99" name="Freeform 370"/>
                <p:cNvSpPr>
                  <a:spLocks/>
                </p:cNvSpPr>
                <p:nvPr/>
              </p:nvSpPr>
              <p:spPr bwMode="auto">
                <a:xfrm>
                  <a:off x="2615" y="888"/>
                  <a:ext cx="53" cy="197"/>
                </a:xfrm>
                <a:custGeom>
                  <a:avLst/>
                  <a:gdLst>
                    <a:gd name="T0" fmla="*/ 0 w 264"/>
                    <a:gd name="T1" fmla="*/ 0 h 982"/>
                    <a:gd name="T2" fmla="*/ 0 w 264"/>
                    <a:gd name="T3" fmla="*/ 0 h 982"/>
                    <a:gd name="T4" fmla="*/ 0 w 264"/>
                    <a:gd name="T5" fmla="*/ 0 h 982"/>
                    <a:gd name="T6" fmla="*/ 0 w 264"/>
                    <a:gd name="T7" fmla="*/ 0 h 982"/>
                    <a:gd name="T8" fmla="*/ 0 w 264"/>
                    <a:gd name="T9" fmla="*/ 0 h 982"/>
                    <a:gd name="T10" fmla="*/ 0 w 264"/>
                    <a:gd name="T11" fmla="*/ 0 h 982"/>
                    <a:gd name="T12" fmla="*/ 0 w 264"/>
                    <a:gd name="T13" fmla="*/ 0 h 982"/>
                    <a:gd name="T14" fmla="*/ 0 w 264"/>
                    <a:gd name="T15" fmla="*/ 0 h 982"/>
                    <a:gd name="T16" fmla="*/ 0 w 264"/>
                    <a:gd name="T17" fmla="*/ 0 h 982"/>
                    <a:gd name="T18" fmla="*/ 0 w 264"/>
                    <a:gd name="T19" fmla="*/ 0 h 982"/>
                    <a:gd name="T20" fmla="*/ 0 w 264"/>
                    <a:gd name="T21" fmla="*/ 0 h 982"/>
                    <a:gd name="T22" fmla="*/ 0 w 264"/>
                    <a:gd name="T23" fmla="*/ 0 h 982"/>
                    <a:gd name="T24" fmla="*/ 0 w 264"/>
                    <a:gd name="T25" fmla="*/ 0 h 982"/>
                    <a:gd name="T26" fmla="*/ 0 w 264"/>
                    <a:gd name="T27" fmla="*/ 0 h 982"/>
                    <a:gd name="T28" fmla="*/ 0 w 264"/>
                    <a:gd name="T29" fmla="*/ 0 h 982"/>
                    <a:gd name="T30" fmla="*/ 0 w 264"/>
                    <a:gd name="T31" fmla="*/ 0 h 982"/>
                    <a:gd name="T32" fmla="*/ 0 w 264"/>
                    <a:gd name="T33" fmla="*/ 0 h 982"/>
                    <a:gd name="T34" fmla="*/ 0 w 264"/>
                    <a:gd name="T35" fmla="*/ 0 h 982"/>
                    <a:gd name="T36" fmla="*/ 0 w 264"/>
                    <a:gd name="T37" fmla="*/ 0 h 982"/>
                    <a:gd name="T38" fmla="*/ 0 w 264"/>
                    <a:gd name="T39" fmla="*/ 0 h 982"/>
                    <a:gd name="T40" fmla="*/ 0 w 264"/>
                    <a:gd name="T41" fmla="*/ 0 h 982"/>
                    <a:gd name="T42" fmla="*/ 0 w 264"/>
                    <a:gd name="T43" fmla="*/ 0 h 982"/>
                    <a:gd name="T44" fmla="*/ 0 w 264"/>
                    <a:gd name="T45" fmla="*/ 0 h 982"/>
                    <a:gd name="T46" fmla="*/ 0 w 264"/>
                    <a:gd name="T47" fmla="*/ 0 h 982"/>
                    <a:gd name="T48" fmla="*/ 0 w 264"/>
                    <a:gd name="T49" fmla="*/ 0 h 982"/>
                    <a:gd name="T50" fmla="*/ 0 w 264"/>
                    <a:gd name="T51" fmla="*/ 0 h 982"/>
                    <a:gd name="T52" fmla="*/ 0 w 264"/>
                    <a:gd name="T53" fmla="*/ 0 h 982"/>
                    <a:gd name="T54" fmla="*/ 0 w 264"/>
                    <a:gd name="T55" fmla="*/ 0 h 982"/>
                    <a:gd name="T56" fmla="*/ 0 w 264"/>
                    <a:gd name="T57" fmla="*/ 0 h 982"/>
                    <a:gd name="T58" fmla="*/ 0 w 264"/>
                    <a:gd name="T59" fmla="*/ 0 h 982"/>
                    <a:gd name="T60" fmla="*/ 0 w 264"/>
                    <a:gd name="T61" fmla="*/ 0 h 982"/>
                    <a:gd name="T62" fmla="*/ 0 w 264"/>
                    <a:gd name="T63" fmla="*/ 0 h 98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4"/>
                    <a:gd name="T97" fmla="*/ 0 h 982"/>
                    <a:gd name="T98" fmla="*/ 264 w 264"/>
                    <a:gd name="T99" fmla="*/ 982 h 98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4" h="982">
                      <a:moveTo>
                        <a:pt x="246" y="0"/>
                      </a:moveTo>
                      <a:lnTo>
                        <a:pt x="242" y="121"/>
                      </a:lnTo>
                      <a:lnTo>
                        <a:pt x="241" y="213"/>
                      </a:lnTo>
                      <a:lnTo>
                        <a:pt x="264" y="596"/>
                      </a:lnTo>
                      <a:lnTo>
                        <a:pt x="252" y="968"/>
                      </a:lnTo>
                      <a:lnTo>
                        <a:pt x="128" y="982"/>
                      </a:lnTo>
                      <a:lnTo>
                        <a:pt x="23" y="978"/>
                      </a:lnTo>
                      <a:lnTo>
                        <a:pt x="25" y="916"/>
                      </a:lnTo>
                      <a:lnTo>
                        <a:pt x="29" y="784"/>
                      </a:lnTo>
                      <a:lnTo>
                        <a:pt x="40" y="465"/>
                      </a:lnTo>
                      <a:lnTo>
                        <a:pt x="54" y="546"/>
                      </a:lnTo>
                      <a:lnTo>
                        <a:pt x="112" y="662"/>
                      </a:lnTo>
                      <a:lnTo>
                        <a:pt x="124" y="822"/>
                      </a:lnTo>
                      <a:lnTo>
                        <a:pt x="144" y="743"/>
                      </a:lnTo>
                      <a:lnTo>
                        <a:pt x="130" y="619"/>
                      </a:lnTo>
                      <a:lnTo>
                        <a:pt x="67" y="422"/>
                      </a:lnTo>
                      <a:lnTo>
                        <a:pt x="28" y="253"/>
                      </a:lnTo>
                      <a:lnTo>
                        <a:pt x="0" y="39"/>
                      </a:lnTo>
                      <a:lnTo>
                        <a:pt x="43" y="58"/>
                      </a:lnTo>
                      <a:lnTo>
                        <a:pt x="75" y="139"/>
                      </a:lnTo>
                      <a:lnTo>
                        <a:pt x="129" y="380"/>
                      </a:lnTo>
                      <a:lnTo>
                        <a:pt x="116" y="255"/>
                      </a:lnTo>
                      <a:lnTo>
                        <a:pt x="79" y="11"/>
                      </a:lnTo>
                      <a:lnTo>
                        <a:pt x="140" y="62"/>
                      </a:lnTo>
                      <a:lnTo>
                        <a:pt x="145" y="59"/>
                      </a:lnTo>
                      <a:lnTo>
                        <a:pt x="157" y="53"/>
                      </a:lnTo>
                      <a:lnTo>
                        <a:pt x="175" y="44"/>
                      </a:lnTo>
                      <a:lnTo>
                        <a:pt x="196" y="34"/>
                      </a:lnTo>
                      <a:lnTo>
                        <a:pt x="216" y="23"/>
                      </a:lnTo>
                      <a:lnTo>
                        <a:pt x="232" y="13"/>
                      </a:lnTo>
                      <a:lnTo>
                        <a:pt x="244" y="5"/>
                      </a:lnTo>
                      <a:lnTo>
                        <a:pt x="246" y="0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00" name="Freeform 371"/>
                <p:cNvSpPr>
                  <a:spLocks/>
                </p:cNvSpPr>
                <p:nvPr/>
              </p:nvSpPr>
              <p:spPr bwMode="auto">
                <a:xfrm>
                  <a:off x="2556" y="893"/>
                  <a:ext cx="61" cy="193"/>
                </a:xfrm>
                <a:custGeom>
                  <a:avLst/>
                  <a:gdLst>
                    <a:gd name="T0" fmla="*/ 0 w 308"/>
                    <a:gd name="T1" fmla="*/ 0 h 963"/>
                    <a:gd name="T2" fmla="*/ 0 w 308"/>
                    <a:gd name="T3" fmla="*/ 0 h 963"/>
                    <a:gd name="T4" fmla="*/ 0 w 308"/>
                    <a:gd name="T5" fmla="*/ 0 h 963"/>
                    <a:gd name="T6" fmla="*/ 0 w 308"/>
                    <a:gd name="T7" fmla="*/ 0 h 963"/>
                    <a:gd name="T8" fmla="*/ 0 w 308"/>
                    <a:gd name="T9" fmla="*/ 0 h 963"/>
                    <a:gd name="T10" fmla="*/ 0 w 308"/>
                    <a:gd name="T11" fmla="*/ 0 h 963"/>
                    <a:gd name="T12" fmla="*/ 0 w 308"/>
                    <a:gd name="T13" fmla="*/ 0 h 963"/>
                    <a:gd name="T14" fmla="*/ 0 w 308"/>
                    <a:gd name="T15" fmla="*/ 0 h 963"/>
                    <a:gd name="T16" fmla="*/ 0 w 308"/>
                    <a:gd name="T17" fmla="*/ 0 h 963"/>
                    <a:gd name="T18" fmla="*/ 0 w 308"/>
                    <a:gd name="T19" fmla="*/ 0 h 963"/>
                    <a:gd name="T20" fmla="*/ 0 w 308"/>
                    <a:gd name="T21" fmla="*/ 0 h 963"/>
                    <a:gd name="T22" fmla="*/ 0 w 308"/>
                    <a:gd name="T23" fmla="*/ 0 h 963"/>
                    <a:gd name="T24" fmla="*/ 0 w 308"/>
                    <a:gd name="T25" fmla="*/ 0 h 963"/>
                    <a:gd name="T26" fmla="*/ 0 w 308"/>
                    <a:gd name="T27" fmla="*/ 0 h 963"/>
                    <a:gd name="T28" fmla="*/ 0 w 308"/>
                    <a:gd name="T29" fmla="*/ 0 h 963"/>
                    <a:gd name="T30" fmla="*/ 0 w 308"/>
                    <a:gd name="T31" fmla="*/ 0 h 963"/>
                    <a:gd name="T32" fmla="*/ 0 w 308"/>
                    <a:gd name="T33" fmla="*/ 0 h 963"/>
                    <a:gd name="T34" fmla="*/ 0 w 308"/>
                    <a:gd name="T35" fmla="*/ 0 h 963"/>
                    <a:gd name="T36" fmla="*/ 0 w 308"/>
                    <a:gd name="T37" fmla="*/ 0 h 963"/>
                    <a:gd name="T38" fmla="*/ 0 w 308"/>
                    <a:gd name="T39" fmla="*/ 0 h 963"/>
                    <a:gd name="T40" fmla="*/ 0 w 308"/>
                    <a:gd name="T41" fmla="*/ 0 h 963"/>
                    <a:gd name="T42" fmla="*/ 0 w 308"/>
                    <a:gd name="T43" fmla="*/ 0 h 963"/>
                    <a:gd name="T44" fmla="*/ 0 w 308"/>
                    <a:gd name="T45" fmla="*/ 0 h 963"/>
                    <a:gd name="T46" fmla="*/ 0 w 308"/>
                    <a:gd name="T47" fmla="*/ 0 h 963"/>
                    <a:gd name="T48" fmla="*/ 0 w 308"/>
                    <a:gd name="T49" fmla="*/ 0 h 963"/>
                    <a:gd name="T50" fmla="*/ 0 w 308"/>
                    <a:gd name="T51" fmla="*/ 0 h 963"/>
                    <a:gd name="T52" fmla="*/ 0 w 308"/>
                    <a:gd name="T53" fmla="*/ 0 h 963"/>
                    <a:gd name="T54" fmla="*/ 0 w 308"/>
                    <a:gd name="T55" fmla="*/ 0 h 963"/>
                    <a:gd name="T56" fmla="*/ 0 w 308"/>
                    <a:gd name="T57" fmla="*/ 0 h 963"/>
                    <a:gd name="T58" fmla="*/ 0 w 308"/>
                    <a:gd name="T59" fmla="*/ 0 h 963"/>
                    <a:gd name="T60" fmla="*/ 0 w 308"/>
                    <a:gd name="T61" fmla="*/ 0 h 963"/>
                    <a:gd name="T62" fmla="*/ 0 w 308"/>
                    <a:gd name="T63" fmla="*/ 0 h 963"/>
                    <a:gd name="T64" fmla="*/ 0 w 308"/>
                    <a:gd name="T65" fmla="*/ 0 h 963"/>
                    <a:gd name="T66" fmla="*/ 0 w 308"/>
                    <a:gd name="T67" fmla="*/ 0 h 96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08"/>
                    <a:gd name="T103" fmla="*/ 0 h 963"/>
                    <a:gd name="T104" fmla="*/ 308 w 308"/>
                    <a:gd name="T105" fmla="*/ 963 h 96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08" h="963">
                      <a:moveTo>
                        <a:pt x="270" y="67"/>
                      </a:moveTo>
                      <a:lnTo>
                        <a:pt x="282" y="244"/>
                      </a:lnTo>
                      <a:lnTo>
                        <a:pt x="308" y="510"/>
                      </a:lnTo>
                      <a:lnTo>
                        <a:pt x="294" y="963"/>
                      </a:lnTo>
                      <a:lnTo>
                        <a:pt x="110" y="939"/>
                      </a:lnTo>
                      <a:lnTo>
                        <a:pt x="0" y="934"/>
                      </a:lnTo>
                      <a:lnTo>
                        <a:pt x="44" y="776"/>
                      </a:lnTo>
                      <a:lnTo>
                        <a:pt x="55" y="440"/>
                      </a:lnTo>
                      <a:lnTo>
                        <a:pt x="80" y="512"/>
                      </a:lnTo>
                      <a:lnTo>
                        <a:pt x="92" y="645"/>
                      </a:lnTo>
                      <a:lnTo>
                        <a:pt x="212" y="764"/>
                      </a:lnTo>
                      <a:lnTo>
                        <a:pt x="190" y="622"/>
                      </a:lnTo>
                      <a:lnTo>
                        <a:pt x="110" y="311"/>
                      </a:lnTo>
                      <a:lnTo>
                        <a:pt x="113" y="280"/>
                      </a:lnTo>
                      <a:lnTo>
                        <a:pt x="109" y="244"/>
                      </a:lnTo>
                      <a:lnTo>
                        <a:pt x="100" y="207"/>
                      </a:lnTo>
                      <a:lnTo>
                        <a:pt x="88" y="168"/>
                      </a:lnTo>
                      <a:lnTo>
                        <a:pt x="76" y="131"/>
                      </a:lnTo>
                      <a:lnTo>
                        <a:pt x="67" y="98"/>
                      </a:lnTo>
                      <a:lnTo>
                        <a:pt x="60" y="71"/>
                      </a:lnTo>
                      <a:lnTo>
                        <a:pt x="59" y="51"/>
                      </a:lnTo>
                      <a:lnTo>
                        <a:pt x="61" y="42"/>
                      </a:lnTo>
                      <a:lnTo>
                        <a:pt x="64" y="36"/>
                      </a:lnTo>
                      <a:lnTo>
                        <a:pt x="69" y="33"/>
                      </a:lnTo>
                      <a:lnTo>
                        <a:pt x="75" y="34"/>
                      </a:lnTo>
                      <a:lnTo>
                        <a:pt x="82" y="39"/>
                      </a:lnTo>
                      <a:lnTo>
                        <a:pt x="90" y="48"/>
                      </a:lnTo>
                      <a:lnTo>
                        <a:pt x="100" y="61"/>
                      </a:lnTo>
                      <a:lnTo>
                        <a:pt x="111" y="80"/>
                      </a:lnTo>
                      <a:lnTo>
                        <a:pt x="223" y="171"/>
                      </a:lnTo>
                      <a:lnTo>
                        <a:pt x="199" y="90"/>
                      </a:lnTo>
                      <a:lnTo>
                        <a:pt x="131" y="0"/>
                      </a:lnTo>
                      <a:lnTo>
                        <a:pt x="254" y="13"/>
                      </a:lnTo>
                      <a:lnTo>
                        <a:pt x="270" y="67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01" name="Freeform 372"/>
                <p:cNvSpPr>
                  <a:spLocks/>
                </p:cNvSpPr>
                <p:nvPr/>
              </p:nvSpPr>
              <p:spPr bwMode="auto">
                <a:xfrm>
                  <a:off x="2520" y="788"/>
                  <a:ext cx="90" cy="107"/>
                </a:xfrm>
                <a:custGeom>
                  <a:avLst/>
                  <a:gdLst>
                    <a:gd name="T0" fmla="*/ 0 w 450"/>
                    <a:gd name="T1" fmla="*/ 0 h 535"/>
                    <a:gd name="T2" fmla="*/ 0 w 450"/>
                    <a:gd name="T3" fmla="*/ 0 h 535"/>
                    <a:gd name="T4" fmla="*/ 0 w 450"/>
                    <a:gd name="T5" fmla="*/ 0 h 535"/>
                    <a:gd name="T6" fmla="*/ 0 w 450"/>
                    <a:gd name="T7" fmla="*/ 0 h 535"/>
                    <a:gd name="T8" fmla="*/ 0 w 450"/>
                    <a:gd name="T9" fmla="*/ 0 h 535"/>
                    <a:gd name="T10" fmla="*/ 0 w 450"/>
                    <a:gd name="T11" fmla="*/ 0 h 535"/>
                    <a:gd name="T12" fmla="*/ 0 w 450"/>
                    <a:gd name="T13" fmla="*/ 0 h 535"/>
                    <a:gd name="T14" fmla="*/ 0 w 450"/>
                    <a:gd name="T15" fmla="*/ 0 h 535"/>
                    <a:gd name="T16" fmla="*/ 0 w 450"/>
                    <a:gd name="T17" fmla="*/ 0 h 535"/>
                    <a:gd name="T18" fmla="*/ 0 w 450"/>
                    <a:gd name="T19" fmla="*/ 0 h 535"/>
                    <a:gd name="T20" fmla="*/ 0 w 450"/>
                    <a:gd name="T21" fmla="*/ 0 h 535"/>
                    <a:gd name="T22" fmla="*/ 0 w 450"/>
                    <a:gd name="T23" fmla="*/ 0 h 535"/>
                    <a:gd name="T24" fmla="*/ 0 w 450"/>
                    <a:gd name="T25" fmla="*/ 0 h 535"/>
                    <a:gd name="T26" fmla="*/ 0 w 450"/>
                    <a:gd name="T27" fmla="*/ 0 h 53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0"/>
                    <a:gd name="T43" fmla="*/ 0 h 535"/>
                    <a:gd name="T44" fmla="*/ 450 w 450"/>
                    <a:gd name="T45" fmla="*/ 535 h 53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0" h="535">
                      <a:moveTo>
                        <a:pt x="374" y="342"/>
                      </a:moveTo>
                      <a:lnTo>
                        <a:pt x="208" y="0"/>
                      </a:lnTo>
                      <a:lnTo>
                        <a:pt x="0" y="55"/>
                      </a:lnTo>
                      <a:lnTo>
                        <a:pt x="107" y="322"/>
                      </a:lnTo>
                      <a:lnTo>
                        <a:pt x="153" y="296"/>
                      </a:lnTo>
                      <a:lnTo>
                        <a:pt x="186" y="276"/>
                      </a:lnTo>
                      <a:lnTo>
                        <a:pt x="222" y="302"/>
                      </a:lnTo>
                      <a:lnTo>
                        <a:pt x="259" y="347"/>
                      </a:lnTo>
                      <a:lnTo>
                        <a:pt x="255" y="433"/>
                      </a:lnTo>
                      <a:lnTo>
                        <a:pt x="200" y="466"/>
                      </a:lnTo>
                      <a:lnTo>
                        <a:pt x="224" y="508"/>
                      </a:lnTo>
                      <a:lnTo>
                        <a:pt x="450" y="535"/>
                      </a:lnTo>
                      <a:lnTo>
                        <a:pt x="434" y="498"/>
                      </a:lnTo>
                      <a:lnTo>
                        <a:pt x="374" y="342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02" name="Freeform 373"/>
                <p:cNvSpPr>
                  <a:spLocks/>
                </p:cNvSpPr>
                <p:nvPr/>
              </p:nvSpPr>
              <p:spPr bwMode="auto">
                <a:xfrm>
                  <a:off x="2581" y="858"/>
                  <a:ext cx="54" cy="30"/>
                </a:xfrm>
                <a:custGeom>
                  <a:avLst/>
                  <a:gdLst>
                    <a:gd name="T0" fmla="*/ 0 w 270"/>
                    <a:gd name="T1" fmla="*/ 0 h 151"/>
                    <a:gd name="T2" fmla="*/ 0 w 270"/>
                    <a:gd name="T3" fmla="*/ 0 h 151"/>
                    <a:gd name="T4" fmla="*/ 0 w 270"/>
                    <a:gd name="T5" fmla="*/ 0 h 151"/>
                    <a:gd name="T6" fmla="*/ 0 w 270"/>
                    <a:gd name="T7" fmla="*/ 0 h 151"/>
                    <a:gd name="T8" fmla="*/ 0 w 270"/>
                    <a:gd name="T9" fmla="*/ 0 h 151"/>
                    <a:gd name="T10" fmla="*/ 0 w 270"/>
                    <a:gd name="T11" fmla="*/ 0 h 151"/>
                    <a:gd name="T12" fmla="*/ 0 w 270"/>
                    <a:gd name="T13" fmla="*/ 0 h 151"/>
                    <a:gd name="T14" fmla="*/ 0 w 270"/>
                    <a:gd name="T15" fmla="*/ 0 h 151"/>
                    <a:gd name="T16" fmla="*/ 0 w 270"/>
                    <a:gd name="T17" fmla="*/ 0 h 151"/>
                    <a:gd name="T18" fmla="*/ 0 w 270"/>
                    <a:gd name="T19" fmla="*/ 0 h 151"/>
                    <a:gd name="T20" fmla="*/ 0 w 270"/>
                    <a:gd name="T21" fmla="*/ 0 h 151"/>
                    <a:gd name="T22" fmla="*/ 0 w 270"/>
                    <a:gd name="T23" fmla="*/ 0 h 151"/>
                    <a:gd name="T24" fmla="*/ 0 w 270"/>
                    <a:gd name="T25" fmla="*/ 0 h 151"/>
                    <a:gd name="T26" fmla="*/ 0 w 270"/>
                    <a:gd name="T27" fmla="*/ 0 h 151"/>
                    <a:gd name="T28" fmla="*/ 0 w 270"/>
                    <a:gd name="T29" fmla="*/ 0 h 151"/>
                    <a:gd name="T30" fmla="*/ 0 w 270"/>
                    <a:gd name="T31" fmla="*/ 0 h 15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270"/>
                    <a:gd name="T49" fmla="*/ 0 h 151"/>
                    <a:gd name="T50" fmla="*/ 270 w 270"/>
                    <a:gd name="T51" fmla="*/ 151 h 15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270" h="151">
                      <a:moveTo>
                        <a:pt x="255" y="39"/>
                      </a:moveTo>
                      <a:lnTo>
                        <a:pt x="192" y="38"/>
                      </a:lnTo>
                      <a:lnTo>
                        <a:pt x="132" y="3"/>
                      </a:lnTo>
                      <a:lnTo>
                        <a:pt x="79" y="1"/>
                      </a:lnTo>
                      <a:lnTo>
                        <a:pt x="37" y="0"/>
                      </a:lnTo>
                      <a:lnTo>
                        <a:pt x="49" y="21"/>
                      </a:lnTo>
                      <a:lnTo>
                        <a:pt x="8" y="7"/>
                      </a:lnTo>
                      <a:lnTo>
                        <a:pt x="3" y="32"/>
                      </a:lnTo>
                      <a:lnTo>
                        <a:pt x="0" y="59"/>
                      </a:lnTo>
                      <a:lnTo>
                        <a:pt x="22" y="82"/>
                      </a:lnTo>
                      <a:lnTo>
                        <a:pt x="30" y="116"/>
                      </a:lnTo>
                      <a:lnTo>
                        <a:pt x="79" y="150"/>
                      </a:lnTo>
                      <a:lnTo>
                        <a:pt x="123" y="151"/>
                      </a:lnTo>
                      <a:lnTo>
                        <a:pt x="268" y="128"/>
                      </a:lnTo>
                      <a:lnTo>
                        <a:pt x="270" y="81"/>
                      </a:lnTo>
                      <a:lnTo>
                        <a:pt x="255" y="39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03" name="Freeform 374"/>
                <p:cNvSpPr>
                  <a:spLocks/>
                </p:cNvSpPr>
                <p:nvPr/>
              </p:nvSpPr>
              <p:spPr bwMode="auto">
                <a:xfrm>
                  <a:off x="2555" y="814"/>
                  <a:ext cx="33" cy="55"/>
                </a:xfrm>
                <a:custGeom>
                  <a:avLst/>
                  <a:gdLst>
                    <a:gd name="T0" fmla="*/ 0 w 164"/>
                    <a:gd name="T1" fmla="*/ 0 h 279"/>
                    <a:gd name="T2" fmla="*/ 0 w 164"/>
                    <a:gd name="T3" fmla="*/ 0 h 279"/>
                    <a:gd name="T4" fmla="*/ 0 w 164"/>
                    <a:gd name="T5" fmla="*/ 0 h 279"/>
                    <a:gd name="T6" fmla="*/ 0 w 164"/>
                    <a:gd name="T7" fmla="*/ 0 h 279"/>
                    <a:gd name="T8" fmla="*/ 0 w 164"/>
                    <a:gd name="T9" fmla="*/ 0 h 279"/>
                    <a:gd name="T10" fmla="*/ 0 w 164"/>
                    <a:gd name="T11" fmla="*/ 0 h 279"/>
                    <a:gd name="T12" fmla="*/ 0 w 164"/>
                    <a:gd name="T13" fmla="*/ 0 h 279"/>
                    <a:gd name="T14" fmla="*/ 0 w 164"/>
                    <a:gd name="T15" fmla="*/ 0 h 279"/>
                    <a:gd name="T16" fmla="*/ 0 w 164"/>
                    <a:gd name="T17" fmla="*/ 0 h 279"/>
                    <a:gd name="T18" fmla="*/ 0 w 164"/>
                    <a:gd name="T19" fmla="*/ 0 h 279"/>
                    <a:gd name="T20" fmla="*/ 0 w 164"/>
                    <a:gd name="T21" fmla="*/ 0 h 279"/>
                    <a:gd name="T22" fmla="*/ 0 w 164"/>
                    <a:gd name="T23" fmla="*/ 0 h 279"/>
                    <a:gd name="T24" fmla="*/ 0 w 164"/>
                    <a:gd name="T25" fmla="*/ 0 h 279"/>
                    <a:gd name="T26" fmla="*/ 0 w 164"/>
                    <a:gd name="T27" fmla="*/ 0 h 279"/>
                    <a:gd name="T28" fmla="*/ 0 w 164"/>
                    <a:gd name="T29" fmla="*/ 0 h 279"/>
                    <a:gd name="T30" fmla="*/ 0 w 164"/>
                    <a:gd name="T31" fmla="*/ 0 h 279"/>
                    <a:gd name="T32" fmla="*/ 0 w 164"/>
                    <a:gd name="T33" fmla="*/ 0 h 279"/>
                    <a:gd name="T34" fmla="*/ 0 w 164"/>
                    <a:gd name="T35" fmla="*/ 0 h 279"/>
                    <a:gd name="T36" fmla="*/ 0 w 164"/>
                    <a:gd name="T37" fmla="*/ 0 h 279"/>
                    <a:gd name="T38" fmla="*/ 0 w 164"/>
                    <a:gd name="T39" fmla="*/ 0 h 279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64"/>
                    <a:gd name="T61" fmla="*/ 0 h 279"/>
                    <a:gd name="T62" fmla="*/ 164 w 164"/>
                    <a:gd name="T63" fmla="*/ 279 h 279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64" h="279">
                      <a:moveTo>
                        <a:pt x="10" y="164"/>
                      </a:moveTo>
                      <a:lnTo>
                        <a:pt x="24" y="124"/>
                      </a:lnTo>
                      <a:lnTo>
                        <a:pt x="14" y="74"/>
                      </a:lnTo>
                      <a:lnTo>
                        <a:pt x="23" y="0"/>
                      </a:lnTo>
                      <a:lnTo>
                        <a:pt x="48" y="21"/>
                      </a:lnTo>
                      <a:lnTo>
                        <a:pt x="47" y="67"/>
                      </a:lnTo>
                      <a:lnTo>
                        <a:pt x="79" y="68"/>
                      </a:lnTo>
                      <a:lnTo>
                        <a:pt x="98" y="43"/>
                      </a:lnTo>
                      <a:lnTo>
                        <a:pt x="120" y="28"/>
                      </a:lnTo>
                      <a:lnTo>
                        <a:pt x="134" y="32"/>
                      </a:lnTo>
                      <a:lnTo>
                        <a:pt x="134" y="57"/>
                      </a:lnTo>
                      <a:lnTo>
                        <a:pt x="158" y="78"/>
                      </a:lnTo>
                      <a:lnTo>
                        <a:pt x="157" y="112"/>
                      </a:lnTo>
                      <a:lnTo>
                        <a:pt x="164" y="141"/>
                      </a:lnTo>
                      <a:lnTo>
                        <a:pt x="150" y="177"/>
                      </a:lnTo>
                      <a:lnTo>
                        <a:pt x="113" y="203"/>
                      </a:lnTo>
                      <a:lnTo>
                        <a:pt x="40" y="251"/>
                      </a:lnTo>
                      <a:lnTo>
                        <a:pt x="15" y="279"/>
                      </a:lnTo>
                      <a:lnTo>
                        <a:pt x="0" y="241"/>
                      </a:lnTo>
                      <a:lnTo>
                        <a:pt x="10" y="164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04" name="Freeform 375"/>
                <p:cNvSpPr>
                  <a:spLocks/>
                </p:cNvSpPr>
                <p:nvPr/>
              </p:nvSpPr>
              <p:spPr bwMode="auto">
                <a:xfrm>
                  <a:off x="2519" y="838"/>
                  <a:ext cx="37" cy="45"/>
                </a:xfrm>
                <a:custGeom>
                  <a:avLst/>
                  <a:gdLst>
                    <a:gd name="T0" fmla="*/ 0 w 186"/>
                    <a:gd name="T1" fmla="*/ 0 h 222"/>
                    <a:gd name="T2" fmla="*/ 0 w 186"/>
                    <a:gd name="T3" fmla="*/ 0 h 222"/>
                    <a:gd name="T4" fmla="*/ 0 w 186"/>
                    <a:gd name="T5" fmla="*/ 0 h 222"/>
                    <a:gd name="T6" fmla="*/ 0 w 186"/>
                    <a:gd name="T7" fmla="*/ 0 h 222"/>
                    <a:gd name="T8" fmla="*/ 0 w 186"/>
                    <a:gd name="T9" fmla="*/ 0 h 222"/>
                    <a:gd name="T10" fmla="*/ 0 w 186"/>
                    <a:gd name="T11" fmla="*/ 0 h 222"/>
                    <a:gd name="T12" fmla="*/ 0 w 186"/>
                    <a:gd name="T13" fmla="*/ 0 h 222"/>
                    <a:gd name="T14" fmla="*/ 0 w 186"/>
                    <a:gd name="T15" fmla="*/ 0 h 222"/>
                    <a:gd name="T16" fmla="*/ 0 w 186"/>
                    <a:gd name="T17" fmla="*/ 0 h 222"/>
                    <a:gd name="T18" fmla="*/ 0 w 186"/>
                    <a:gd name="T19" fmla="*/ 0 h 222"/>
                    <a:gd name="T20" fmla="*/ 0 w 186"/>
                    <a:gd name="T21" fmla="*/ 0 h 222"/>
                    <a:gd name="T22" fmla="*/ 0 w 186"/>
                    <a:gd name="T23" fmla="*/ 0 h 222"/>
                    <a:gd name="T24" fmla="*/ 0 w 186"/>
                    <a:gd name="T25" fmla="*/ 0 h 222"/>
                    <a:gd name="T26" fmla="*/ 0 w 186"/>
                    <a:gd name="T27" fmla="*/ 0 h 222"/>
                    <a:gd name="T28" fmla="*/ 0 w 186"/>
                    <a:gd name="T29" fmla="*/ 0 h 222"/>
                    <a:gd name="T30" fmla="*/ 0 w 186"/>
                    <a:gd name="T31" fmla="*/ 0 h 222"/>
                    <a:gd name="T32" fmla="*/ 0 w 186"/>
                    <a:gd name="T33" fmla="*/ 0 h 222"/>
                    <a:gd name="T34" fmla="*/ 0 w 186"/>
                    <a:gd name="T35" fmla="*/ 0 h 222"/>
                    <a:gd name="T36" fmla="*/ 0 w 186"/>
                    <a:gd name="T37" fmla="*/ 0 h 222"/>
                    <a:gd name="T38" fmla="*/ 0 w 186"/>
                    <a:gd name="T39" fmla="*/ 0 h 222"/>
                    <a:gd name="T40" fmla="*/ 0 w 186"/>
                    <a:gd name="T41" fmla="*/ 0 h 222"/>
                    <a:gd name="T42" fmla="*/ 0 w 186"/>
                    <a:gd name="T43" fmla="*/ 0 h 222"/>
                    <a:gd name="T44" fmla="*/ 0 w 186"/>
                    <a:gd name="T45" fmla="*/ 0 h 222"/>
                    <a:gd name="T46" fmla="*/ 0 w 186"/>
                    <a:gd name="T47" fmla="*/ 0 h 222"/>
                    <a:gd name="T48" fmla="*/ 0 w 186"/>
                    <a:gd name="T49" fmla="*/ 0 h 22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86"/>
                    <a:gd name="T76" fmla="*/ 0 h 222"/>
                    <a:gd name="T77" fmla="*/ 186 w 186"/>
                    <a:gd name="T78" fmla="*/ 222 h 22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86" h="222">
                      <a:moveTo>
                        <a:pt x="180" y="36"/>
                      </a:moveTo>
                      <a:lnTo>
                        <a:pt x="129" y="64"/>
                      </a:lnTo>
                      <a:lnTo>
                        <a:pt x="107" y="99"/>
                      </a:lnTo>
                      <a:lnTo>
                        <a:pt x="82" y="143"/>
                      </a:lnTo>
                      <a:lnTo>
                        <a:pt x="78" y="109"/>
                      </a:lnTo>
                      <a:lnTo>
                        <a:pt x="104" y="63"/>
                      </a:lnTo>
                      <a:lnTo>
                        <a:pt x="59" y="68"/>
                      </a:lnTo>
                      <a:lnTo>
                        <a:pt x="64" y="40"/>
                      </a:lnTo>
                      <a:lnTo>
                        <a:pt x="85" y="33"/>
                      </a:lnTo>
                      <a:lnTo>
                        <a:pt x="53" y="0"/>
                      </a:lnTo>
                      <a:lnTo>
                        <a:pt x="44" y="32"/>
                      </a:lnTo>
                      <a:lnTo>
                        <a:pt x="18" y="52"/>
                      </a:lnTo>
                      <a:lnTo>
                        <a:pt x="0" y="96"/>
                      </a:lnTo>
                      <a:lnTo>
                        <a:pt x="2" y="137"/>
                      </a:lnTo>
                      <a:lnTo>
                        <a:pt x="4" y="167"/>
                      </a:lnTo>
                      <a:lnTo>
                        <a:pt x="7" y="189"/>
                      </a:lnTo>
                      <a:lnTo>
                        <a:pt x="13" y="203"/>
                      </a:lnTo>
                      <a:lnTo>
                        <a:pt x="22" y="211"/>
                      </a:lnTo>
                      <a:lnTo>
                        <a:pt x="35" y="216"/>
                      </a:lnTo>
                      <a:lnTo>
                        <a:pt x="55" y="219"/>
                      </a:lnTo>
                      <a:lnTo>
                        <a:pt x="81" y="222"/>
                      </a:lnTo>
                      <a:lnTo>
                        <a:pt x="186" y="217"/>
                      </a:lnTo>
                      <a:lnTo>
                        <a:pt x="175" y="179"/>
                      </a:lnTo>
                      <a:lnTo>
                        <a:pt x="169" y="121"/>
                      </a:lnTo>
                      <a:lnTo>
                        <a:pt x="180" y="36"/>
                      </a:lnTo>
                      <a:close/>
                    </a:path>
                  </a:pathLst>
                </a:custGeom>
                <a:solidFill>
                  <a:srgbClr val="D8CC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05" name="Freeform 376"/>
                <p:cNvSpPr>
                  <a:spLocks/>
                </p:cNvSpPr>
                <p:nvPr/>
              </p:nvSpPr>
              <p:spPr bwMode="auto">
                <a:xfrm>
                  <a:off x="2555" y="860"/>
                  <a:ext cx="15" cy="19"/>
                </a:xfrm>
                <a:custGeom>
                  <a:avLst/>
                  <a:gdLst>
                    <a:gd name="T0" fmla="*/ 0 w 76"/>
                    <a:gd name="T1" fmla="*/ 0 h 93"/>
                    <a:gd name="T2" fmla="*/ 0 w 76"/>
                    <a:gd name="T3" fmla="*/ 0 h 93"/>
                    <a:gd name="T4" fmla="*/ 0 w 76"/>
                    <a:gd name="T5" fmla="*/ 0 h 93"/>
                    <a:gd name="T6" fmla="*/ 0 w 76"/>
                    <a:gd name="T7" fmla="*/ 0 h 93"/>
                    <a:gd name="T8" fmla="*/ 0 w 76"/>
                    <a:gd name="T9" fmla="*/ 0 h 93"/>
                    <a:gd name="T10" fmla="*/ 0 w 76"/>
                    <a:gd name="T11" fmla="*/ 0 h 93"/>
                    <a:gd name="T12" fmla="*/ 0 w 76"/>
                    <a:gd name="T13" fmla="*/ 0 h 93"/>
                    <a:gd name="T14" fmla="*/ 0 w 76"/>
                    <a:gd name="T15" fmla="*/ 0 h 9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76"/>
                    <a:gd name="T25" fmla="*/ 0 h 93"/>
                    <a:gd name="T26" fmla="*/ 76 w 76"/>
                    <a:gd name="T27" fmla="*/ 93 h 9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76" h="93">
                      <a:moveTo>
                        <a:pt x="72" y="0"/>
                      </a:moveTo>
                      <a:lnTo>
                        <a:pt x="36" y="17"/>
                      </a:lnTo>
                      <a:lnTo>
                        <a:pt x="1" y="9"/>
                      </a:lnTo>
                      <a:lnTo>
                        <a:pt x="0" y="55"/>
                      </a:lnTo>
                      <a:lnTo>
                        <a:pt x="19" y="93"/>
                      </a:lnTo>
                      <a:lnTo>
                        <a:pt x="72" y="67"/>
                      </a:lnTo>
                      <a:lnTo>
                        <a:pt x="76" y="28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rgbClr val="35474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06" name="Freeform 377"/>
                <p:cNvSpPr>
                  <a:spLocks/>
                </p:cNvSpPr>
                <p:nvPr/>
              </p:nvSpPr>
              <p:spPr bwMode="auto">
                <a:xfrm>
                  <a:off x="2583" y="756"/>
                  <a:ext cx="23" cy="99"/>
                </a:xfrm>
                <a:custGeom>
                  <a:avLst/>
                  <a:gdLst>
                    <a:gd name="T0" fmla="*/ 0 w 116"/>
                    <a:gd name="T1" fmla="*/ 0 h 497"/>
                    <a:gd name="T2" fmla="*/ 0 w 116"/>
                    <a:gd name="T3" fmla="*/ 0 h 497"/>
                    <a:gd name="T4" fmla="*/ 0 w 116"/>
                    <a:gd name="T5" fmla="*/ 0 h 497"/>
                    <a:gd name="T6" fmla="*/ 0 w 116"/>
                    <a:gd name="T7" fmla="*/ 0 h 497"/>
                    <a:gd name="T8" fmla="*/ 0 w 116"/>
                    <a:gd name="T9" fmla="*/ 0 h 497"/>
                    <a:gd name="T10" fmla="*/ 0 w 116"/>
                    <a:gd name="T11" fmla="*/ 0 h 497"/>
                    <a:gd name="T12" fmla="*/ 0 w 116"/>
                    <a:gd name="T13" fmla="*/ 0 h 497"/>
                    <a:gd name="T14" fmla="*/ 0 w 116"/>
                    <a:gd name="T15" fmla="*/ 0 h 497"/>
                    <a:gd name="T16" fmla="*/ 0 w 116"/>
                    <a:gd name="T17" fmla="*/ 0 h 497"/>
                    <a:gd name="T18" fmla="*/ 0 w 116"/>
                    <a:gd name="T19" fmla="*/ 0 h 497"/>
                    <a:gd name="T20" fmla="*/ 0 w 116"/>
                    <a:gd name="T21" fmla="*/ 0 h 497"/>
                    <a:gd name="T22" fmla="*/ 0 w 116"/>
                    <a:gd name="T23" fmla="*/ 0 h 49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6"/>
                    <a:gd name="T37" fmla="*/ 0 h 497"/>
                    <a:gd name="T38" fmla="*/ 116 w 116"/>
                    <a:gd name="T39" fmla="*/ 497 h 49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6" h="497">
                      <a:moveTo>
                        <a:pt x="15" y="0"/>
                      </a:moveTo>
                      <a:lnTo>
                        <a:pt x="0" y="14"/>
                      </a:lnTo>
                      <a:lnTo>
                        <a:pt x="14" y="155"/>
                      </a:lnTo>
                      <a:lnTo>
                        <a:pt x="13" y="279"/>
                      </a:lnTo>
                      <a:lnTo>
                        <a:pt x="65" y="399"/>
                      </a:lnTo>
                      <a:lnTo>
                        <a:pt x="87" y="497"/>
                      </a:lnTo>
                      <a:lnTo>
                        <a:pt x="116" y="497"/>
                      </a:lnTo>
                      <a:lnTo>
                        <a:pt x="41" y="321"/>
                      </a:lnTo>
                      <a:lnTo>
                        <a:pt x="25" y="254"/>
                      </a:lnTo>
                      <a:lnTo>
                        <a:pt x="29" y="126"/>
                      </a:lnTo>
                      <a:lnTo>
                        <a:pt x="12" y="4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07" name="Freeform 378"/>
                <p:cNvSpPr>
                  <a:spLocks/>
                </p:cNvSpPr>
                <p:nvPr/>
              </p:nvSpPr>
              <p:spPr bwMode="auto">
                <a:xfrm>
                  <a:off x="2623" y="758"/>
                  <a:ext cx="31" cy="48"/>
                </a:xfrm>
                <a:custGeom>
                  <a:avLst/>
                  <a:gdLst>
                    <a:gd name="T0" fmla="*/ 0 w 155"/>
                    <a:gd name="T1" fmla="*/ 0 h 238"/>
                    <a:gd name="T2" fmla="*/ 0 w 155"/>
                    <a:gd name="T3" fmla="*/ 0 h 238"/>
                    <a:gd name="T4" fmla="*/ 0 w 155"/>
                    <a:gd name="T5" fmla="*/ 0 h 238"/>
                    <a:gd name="T6" fmla="*/ 0 w 155"/>
                    <a:gd name="T7" fmla="*/ 0 h 238"/>
                    <a:gd name="T8" fmla="*/ 0 w 155"/>
                    <a:gd name="T9" fmla="*/ 0 h 238"/>
                    <a:gd name="T10" fmla="*/ 0 w 155"/>
                    <a:gd name="T11" fmla="*/ 0 h 238"/>
                    <a:gd name="T12" fmla="*/ 0 w 155"/>
                    <a:gd name="T13" fmla="*/ 0 h 238"/>
                    <a:gd name="T14" fmla="*/ 0 w 155"/>
                    <a:gd name="T15" fmla="*/ 0 h 238"/>
                    <a:gd name="T16" fmla="*/ 0 w 155"/>
                    <a:gd name="T17" fmla="*/ 0 h 238"/>
                    <a:gd name="T18" fmla="*/ 0 w 155"/>
                    <a:gd name="T19" fmla="*/ 0 h 238"/>
                    <a:gd name="T20" fmla="*/ 0 w 155"/>
                    <a:gd name="T21" fmla="*/ 0 h 238"/>
                    <a:gd name="T22" fmla="*/ 0 w 155"/>
                    <a:gd name="T23" fmla="*/ 0 h 238"/>
                    <a:gd name="T24" fmla="*/ 0 w 155"/>
                    <a:gd name="T25" fmla="*/ 0 h 238"/>
                    <a:gd name="T26" fmla="*/ 0 w 155"/>
                    <a:gd name="T27" fmla="*/ 0 h 238"/>
                    <a:gd name="T28" fmla="*/ 0 w 155"/>
                    <a:gd name="T29" fmla="*/ 0 h 238"/>
                    <a:gd name="T30" fmla="*/ 0 w 155"/>
                    <a:gd name="T31" fmla="*/ 0 h 238"/>
                    <a:gd name="T32" fmla="*/ 0 w 155"/>
                    <a:gd name="T33" fmla="*/ 0 h 238"/>
                    <a:gd name="T34" fmla="*/ 0 w 155"/>
                    <a:gd name="T35" fmla="*/ 0 h 238"/>
                    <a:gd name="T36" fmla="*/ 0 w 155"/>
                    <a:gd name="T37" fmla="*/ 0 h 238"/>
                    <a:gd name="T38" fmla="*/ 0 w 155"/>
                    <a:gd name="T39" fmla="*/ 0 h 238"/>
                    <a:gd name="T40" fmla="*/ 0 w 155"/>
                    <a:gd name="T41" fmla="*/ 0 h 238"/>
                    <a:gd name="T42" fmla="*/ 0 w 155"/>
                    <a:gd name="T43" fmla="*/ 0 h 238"/>
                    <a:gd name="T44" fmla="*/ 0 w 155"/>
                    <a:gd name="T45" fmla="*/ 0 h 238"/>
                    <a:gd name="T46" fmla="*/ 0 w 155"/>
                    <a:gd name="T47" fmla="*/ 0 h 238"/>
                    <a:gd name="T48" fmla="*/ 0 w 155"/>
                    <a:gd name="T49" fmla="*/ 0 h 238"/>
                    <a:gd name="T50" fmla="*/ 0 w 155"/>
                    <a:gd name="T51" fmla="*/ 0 h 238"/>
                    <a:gd name="T52" fmla="*/ 0 w 155"/>
                    <a:gd name="T53" fmla="*/ 0 h 238"/>
                    <a:gd name="T54" fmla="*/ 0 w 155"/>
                    <a:gd name="T55" fmla="*/ 0 h 238"/>
                    <a:gd name="T56" fmla="*/ 0 w 155"/>
                    <a:gd name="T57" fmla="*/ 0 h 238"/>
                    <a:gd name="T58" fmla="*/ 0 w 155"/>
                    <a:gd name="T59" fmla="*/ 0 h 238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55"/>
                    <a:gd name="T91" fmla="*/ 0 h 238"/>
                    <a:gd name="T92" fmla="*/ 155 w 155"/>
                    <a:gd name="T93" fmla="*/ 238 h 238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55" h="238">
                      <a:moveTo>
                        <a:pt x="0" y="0"/>
                      </a:moveTo>
                      <a:lnTo>
                        <a:pt x="25" y="13"/>
                      </a:lnTo>
                      <a:lnTo>
                        <a:pt x="47" y="25"/>
                      </a:lnTo>
                      <a:lnTo>
                        <a:pt x="63" y="37"/>
                      </a:lnTo>
                      <a:lnTo>
                        <a:pt x="77" y="51"/>
                      </a:lnTo>
                      <a:lnTo>
                        <a:pt x="86" y="66"/>
                      </a:lnTo>
                      <a:lnTo>
                        <a:pt x="92" y="84"/>
                      </a:lnTo>
                      <a:lnTo>
                        <a:pt x="95" y="108"/>
                      </a:lnTo>
                      <a:lnTo>
                        <a:pt x="95" y="137"/>
                      </a:lnTo>
                      <a:lnTo>
                        <a:pt x="132" y="138"/>
                      </a:lnTo>
                      <a:lnTo>
                        <a:pt x="145" y="176"/>
                      </a:lnTo>
                      <a:lnTo>
                        <a:pt x="155" y="223"/>
                      </a:lnTo>
                      <a:lnTo>
                        <a:pt x="133" y="212"/>
                      </a:lnTo>
                      <a:lnTo>
                        <a:pt x="123" y="156"/>
                      </a:lnTo>
                      <a:lnTo>
                        <a:pt x="92" y="155"/>
                      </a:lnTo>
                      <a:lnTo>
                        <a:pt x="61" y="172"/>
                      </a:lnTo>
                      <a:lnTo>
                        <a:pt x="60" y="217"/>
                      </a:lnTo>
                      <a:lnTo>
                        <a:pt x="45" y="238"/>
                      </a:lnTo>
                      <a:lnTo>
                        <a:pt x="46" y="180"/>
                      </a:lnTo>
                      <a:lnTo>
                        <a:pt x="48" y="154"/>
                      </a:lnTo>
                      <a:lnTo>
                        <a:pt x="77" y="129"/>
                      </a:lnTo>
                      <a:lnTo>
                        <a:pt x="77" y="108"/>
                      </a:lnTo>
                      <a:lnTo>
                        <a:pt x="76" y="91"/>
                      </a:lnTo>
                      <a:lnTo>
                        <a:pt x="74" y="78"/>
                      </a:lnTo>
                      <a:lnTo>
                        <a:pt x="69" y="67"/>
                      </a:lnTo>
                      <a:lnTo>
                        <a:pt x="62" y="57"/>
                      </a:lnTo>
                      <a:lnTo>
                        <a:pt x="52" y="49"/>
                      </a:lnTo>
                      <a:lnTo>
                        <a:pt x="39" y="38"/>
                      </a:lnTo>
                      <a:lnTo>
                        <a:pt x="22" y="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08" name="Freeform 379"/>
                <p:cNvSpPr>
                  <a:spLocks/>
                </p:cNvSpPr>
                <p:nvPr/>
              </p:nvSpPr>
              <p:spPr bwMode="auto">
                <a:xfrm>
                  <a:off x="2646" y="795"/>
                  <a:ext cx="15" cy="50"/>
                </a:xfrm>
                <a:custGeom>
                  <a:avLst/>
                  <a:gdLst>
                    <a:gd name="T0" fmla="*/ 0 w 75"/>
                    <a:gd name="T1" fmla="*/ 0 h 246"/>
                    <a:gd name="T2" fmla="*/ 0 w 75"/>
                    <a:gd name="T3" fmla="*/ 0 h 246"/>
                    <a:gd name="T4" fmla="*/ 0 w 75"/>
                    <a:gd name="T5" fmla="*/ 0 h 246"/>
                    <a:gd name="T6" fmla="*/ 0 w 75"/>
                    <a:gd name="T7" fmla="*/ 0 h 246"/>
                    <a:gd name="T8" fmla="*/ 0 w 75"/>
                    <a:gd name="T9" fmla="*/ 0 h 246"/>
                    <a:gd name="T10" fmla="*/ 0 w 75"/>
                    <a:gd name="T11" fmla="*/ 0 h 246"/>
                    <a:gd name="T12" fmla="*/ 0 w 75"/>
                    <a:gd name="T13" fmla="*/ 0 h 246"/>
                    <a:gd name="T14" fmla="*/ 0 w 75"/>
                    <a:gd name="T15" fmla="*/ 0 h 246"/>
                    <a:gd name="T16" fmla="*/ 0 w 75"/>
                    <a:gd name="T17" fmla="*/ 0 h 246"/>
                    <a:gd name="T18" fmla="*/ 0 w 75"/>
                    <a:gd name="T19" fmla="*/ 0 h 246"/>
                    <a:gd name="T20" fmla="*/ 0 w 75"/>
                    <a:gd name="T21" fmla="*/ 0 h 246"/>
                    <a:gd name="T22" fmla="*/ 0 w 75"/>
                    <a:gd name="T23" fmla="*/ 0 h 246"/>
                    <a:gd name="T24" fmla="*/ 0 w 75"/>
                    <a:gd name="T25" fmla="*/ 0 h 2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5"/>
                    <a:gd name="T40" fmla="*/ 0 h 246"/>
                    <a:gd name="T41" fmla="*/ 75 w 75"/>
                    <a:gd name="T42" fmla="*/ 246 h 2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5" h="246">
                      <a:moveTo>
                        <a:pt x="36" y="26"/>
                      </a:moveTo>
                      <a:lnTo>
                        <a:pt x="75" y="170"/>
                      </a:lnTo>
                      <a:lnTo>
                        <a:pt x="74" y="215"/>
                      </a:lnTo>
                      <a:lnTo>
                        <a:pt x="73" y="240"/>
                      </a:lnTo>
                      <a:lnTo>
                        <a:pt x="33" y="243"/>
                      </a:lnTo>
                      <a:lnTo>
                        <a:pt x="0" y="246"/>
                      </a:lnTo>
                      <a:lnTo>
                        <a:pt x="1" y="220"/>
                      </a:lnTo>
                      <a:lnTo>
                        <a:pt x="27" y="214"/>
                      </a:lnTo>
                      <a:lnTo>
                        <a:pt x="26" y="235"/>
                      </a:lnTo>
                      <a:lnTo>
                        <a:pt x="62" y="225"/>
                      </a:lnTo>
                      <a:lnTo>
                        <a:pt x="64" y="174"/>
                      </a:lnTo>
                      <a:lnTo>
                        <a:pt x="23" y="0"/>
                      </a:lnTo>
                      <a:lnTo>
                        <a:pt x="36" y="26"/>
                      </a:lnTo>
                      <a:close/>
                    </a:path>
                  </a:pathLst>
                </a:custGeom>
                <a:solidFill>
                  <a:srgbClr val="5E5B5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09" name="Freeform 380"/>
                <p:cNvSpPr>
                  <a:spLocks/>
                </p:cNvSpPr>
                <p:nvPr/>
              </p:nvSpPr>
              <p:spPr bwMode="auto">
                <a:xfrm>
                  <a:off x="2630" y="796"/>
                  <a:ext cx="11" cy="49"/>
                </a:xfrm>
                <a:custGeom>
                  <a:avLst/>
                  <a:gdLst>
                    <a:gd name="T0" fmla="*/ 0 w 54"/>
                    <a:gd name="T1" fmla="*/ 0 h 243"/>
                    <a:gd name="T2" fmla="*/ 0 w 54"/>
                    <a:gd name="T3" fmla="*/ 0 h 243"/>
                    <a:gd name="T4" fmla="*/ 0 w 54"/>
                    <a:gd name="T5" fmla="*/ 0 h 243"/>
                    <a:gd name="T6" fmla="*/ 0 w 54"/>
                    <a:gd name="T7" fmla="*/ 0 h 243"/>
                    <a:gd name="T8" fmla="*/ 0 w 54"/>
                    <a:gd name="T9" fmla="*/ 0 h 243"/>
                    <a:gd name="T10" fmla="*/ 0 w 54"/>
                    <a:gd name="T11" fmla="*/ 0 h 243"/>
                    <a:gd name="T12" fmla="*/ 0 w 54"/>
                    <a:gd name="T13" fmla="*/ 0 h 243"/>
                    <a:gd name="T14" fmla="*/ 0 w 54"/>
                    <a:gd name="T15" fmla="*/ 0 h 243"/>
                    <a:gd name="T16" fmla="*/ 0 w 54"/>
                    <a:gd name="T17" fmla="*/ 0 h 243"/>
                    <a:gd name="T18" fmla="*/ 0 w 54"/>
                    <a:gd name="T19" fmla="*/ 0 h 243"/>
                    <a:gd name="T20" fmla="*/ 0 w 54"/>
                    <a:gd name="T21" fmla="*/ 0 h 24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54"/>
                    <a:gd name="T34" fmla="*/ 0 h 243"/>
                    <a:gd name="T35" fmla="*/ 54 w 54"/>
                    <a:gd name="T36" fmla="*/ 243 h 24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54" h="243">
                      <a:moveTo>
                        <a:pt x="13" y="33"/>
                      </a:moveTo>
                      <a:lnTo>
                        <a:pt x="11" y="99"/>
                      </a:lnTo>
                      <a:lnTo>
                        <a:pt x="14" y="209"/>
                      </a:lnTo>
                      <a:lnTo>
                        <a:pt x="33" y="225"/>
                      </a:lnTo>
                      <a:lnTo>
                        <a:pt x="54" y="225"/>
                      </a:lnTo>
                      <a:lnTo>
                        <a:pt x="54" y="243"/>
                      </a:lnTo>
                      <a:lnTo>
                        <a:pt x="28" y="242"/>
                      </a:lnTo>
                      <a:lnTo>
                        <a:pt x="0" y="212"/>
                      </a:lnTo>
                      <a:lnTo>
                        <a:pt x="4" y="94"/>
                      </a:lnTo>
                      <a:lnTo>
                        <a:pt x="7" y="0"/>
                      </a:lnTo>
                      <a:lnTo>
                        <a:pt x="13" y="33"/>
                      </a:lnTo>
                      <a:close/>
                    </a:path>
                  </a:pathLst>
                </a:custGeom>
                <a:solidFill>
                  <a:srgbClr val="5E5B5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10" name="Freeform 381"/>
                <p:cNvSpPr>
                  <a:spLocks/>
                </p:cNvSpPr>
                <p:nvPr/>
              </p:nvSpPr>
              <p:spPr bwMode="auto">
                <a:xfrm>
                  <a:off x="2646" y="838"/>
                  <a:ext cx="9" cy="7"/>
                </a:xfrm>
                <a:custGeom>
                  <a:avLst/>
                  <a:gdLst>
                    <a:gd name="T0" fmla="*/ 0 w 46"/>
                    <a:gd name="T1" fmla="*/ 0 h 35"/>
                    <a:gd name="T2" fmla="*/ 0 w 46"/>
                    <a:gd name="T3" fmla="*/ 0 h 35"/>
                    <a:gd name="T4" fmla="*/ 0 w 46"/>
                    <a:gd name="T5" fmla="*/ 0 h 35"/>
                    <a:gd name="T6" fmla="*/ 0 w 46"/>
                    <a:gd name="T7" fmla="*/ 0 h 35"/>
                    <a:gd name="T8" fmla="*/ 0 w 46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6"/>
                    <a:gd name="T16" fmla="*/ 0 h 35"/>
                    <a:gd name="T17" fmla="*/ 46 w 46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6" h="35">
                      <a:moveTo>
                        <a:pt x="32" y="0"/>
                      </a:moveTo>
                      <a:lnTo>
                        <a:pt x="0" y="12"/>
                      </a:lnTo>
                      <a:lnTo>
                        <a:pt x="6" y="35"/>
                      </a:lnTo>
                      <a:lnTo>
                        <a:pt x="46" y="33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11" name="Freeform 382"/>
                <p:cNvSpPr>
                  <a:spLocks/>
                </p:cNvSpPr>
                <p:nvPr/>
              </p:nvSpPr>
              <p:spPr bwMode="auto">
                <a:xfrm>
                  <a:off x="2634" y="838"/>
                  <a:ext cx="9" cy="7"/>
                </a:xfrm>
                <a:custGeom>
                  <a:avLst/>
                  <a:gdLst>
                    <a:gd name="T0" fmla="*/ 0 w 47"/>
                    <a:gd name="T1" fmla="*/ 0 h 36"/>
                    <a:gd name="T2" fmla="*/ 0 w 47"/>
                    <a:gd name="T3" fmla="*/ 0 h 36"/>
                    <a:gd name="T4" fmla="*/ 0 w 47"/>
                    <a:gd name="T5" fmla="*/ 0 h 36"/>
                    <a:gd name="T6" fmla="*/ 0 w 47"/>
                    <a:gd name="T7" fmla="*/ 0 h 36"/>
                    <a:gd name="T8" fmla="*/ 0 w 47"/>
                    <a:gd name="T9" fmla="*/ 0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36"/>
                    <a:gd name="T17" fmla="*/ 47 w 47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36">
                      <a:moveTo>
                        <a:pt x="33" y="0"/>
                      </a:moveTo>
                      <a:lnTo>
                        <a:pt x="0" y="14"/>
                      </a:lnTo>
                      <a:lnTo>
                        <a:pt x="6" y="36"/>
                      </a:lnTo>
                      <a:lnTo>
                        <a:pt x="47" y="34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12" name="Freeform 383"/>
                <p:cNvSpPr>
                  <a:spLocks/>
                </p:cNvSpPr>
                <p:nvPr/>
              </p:nvSpPr>
              <p:spPr bwMode="auto">
                <a:xfrm>
                  <a:off x="2571" y="820"/>
                  <a:ext cx="18" cy="28"/>
                </a:xfrm>
                <a:custGeom>
                  <a:avLst/>
                  <a:gdLst>
                    <a:gd name="T0" fmla="*/ 0 w 91"/>
                    <a:gd name="T1" fmla="*/ 0 h 137"/>
                    <a:gd name="T2" fmla="*/ 0 w 91"/>
                    <a:gd name="T3" fmla="*/ 0 h 137"/>
                    <a:gd name="T4" fmla="*/ 0 w 91"/>
                    <a:gd name="T5" fmla="*/ 0 h 137"/>
                    <a:gd name="T6" fmla="*/ 0 w 91"/>
                    <a:gd name="T7" fmla="*/ 0 h 137"/>
                    <a:gd name="T8" fmla="*/ 0 w 91"/>
                    <a:gd name="T9" fmla="*/ 0 h 137"/>
                    <a:gd name="T10" fmla="*/ 0 w 91"/>
                    <a:gd name="T11" fmla="*/ 0 h 137"/>
                    <a:gd name="T12" fmla="*/ 0 w 91"/>
                    <a:gd name="T13" fmla="*/ 0 h 137"/>
                    <a:gd name="T14" fmla="*/ 0 w 91"/>
                    <a:gd name="T15" fmla="*/ 0 h 137"/>
                    <a:gd name="T16" fmla="*/ 0 w 91"/>
                    <a:gd name="T17" fmla="*/ 0 h 137"/>
                    <a:gd name="T18" fmla="*/ 0 w 91"/>
                    <a:gd name="T19" fmla="*/ 0 h 137"/>
                    <a:gd name="T20" fmla="*/ 0 w 91"/>
                    <a:gd name="T21" fmla="*/ 0 h 137"/>
                    <a:gd name="T22" fmla="*/ 0 w 91"/>
                    <a:gd name="T23" fmla="*/ 0 h 137"/>
                    <a:gd name="T24" fmla="*/ 0 w 91"/>
                    <a:gd name="T25" fmla="*/ 0 h 137"/>
                    <a:gd name="T26" fmla="*/ 0 w 91"/>
                    <a:gd name="T27" fmla="*/ 0 h 137"/>
                    <a:gd name="T28" fmla="*/ 0 w 91"/>
                    <a:gd name="T29" fmla="*/ 0 h 137"/>
                    <a:gd name="T30" fmla="*/ 0 w 91"/>
                    <a:gd name="T31" fmla="*/ 0 h 137"/>
                    <a:gd name="T32" fmla="*/ 0 w 91"/>
                    <a:gd name="T33" fmla="*/ 0 h 137"/>
                    <a:gd name="T34" fmla="*/ 0 w 91"/>
                    <a:gd name="T35" fmla="*/ 0 h 137"/>
                    <a:gd name="T36" fmla="*/ 0 w 91"/>
                    <a:gd name="T37" fmla="*/ 0 h 137"/>
                    <a:gd name="T38" fmla="*/ 0 w 91"/>
                    <a:gd name="T39" fmla="*/ 0 h 13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91"/>
                    <a:gd name="T61" fmla="*/ 0 h 137"/>
                    <a:gd name="T62" fmla="*/ 91 w 91"/>
                    <a:gd name="T63" fmla="*/ 137 h 13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91" h="137">
                      <a:moveTo>
                        <a:pt x="63" y="28"/>
                      </a:moveTo>
                      <a:lnTo>
                        <a:pt x="64" y="8"/>
                      </a:lnTo>
                      <a:lnTo>
                        <a:pt x="42" y="0"/>
                      </a:lnTo>
                      <a:lnTo>
                        <a:pt x="20" y="20"/>
                      </a:lnTo>
                      <a:lnTo>
                        <a:pt x="0" y="41"/>
                      </a:lnTo>
                      <a:lnTo>
                        <a:pt x="9" y="64"/>
                      </a:lnTo>
                      <a:lnTo>
                        <a:pt x="23" y="64"/>
                      </a:lnTo>
                      <a:lnTo>
                        <a:pt x="23" y="86"/>
                      </a:lnTo>
                      <a:lnTo>
                        <a:pt x="37" y="92"/>
                      </a:lnTo>
                      <a:lnTo>
                        <a:pt x="37" y="110"/>
                      </a:lnTo>
                      <a:lnTo>
                        <a:pt x="53" y="114"/>
                      </a:lnTo>
                      <a:lnTo>
                        <a:pt x="52" y="132"/>
                      </a:lnTo>
                      <a:lnTo>
                        <a:pt x="63" y="137"/>
                      </a:lnTo>
                      <a:lnTo>
                        <a:pt x="90" y="118"/>
                      </a:lnTo>
                      <a:lnTo>
                        <a:pt x="91" y="89"/>
                      </a:lnTo>
                      <a:lnTo>
                        <a:pt x="79" y="84"/>
                      </a:lnTo>
                      <a:lnTo>
                        <a:pt x="80" y="68"/>
                      </a:lnTo>
                      <a:lnTo>
                        <a:pt x="69" y="58"/>
                      </a:lnTo>
                      <a:lnTo>
                        <a:pt x="76" y="42"/>
                      </a:lnTo>
                      <a:lnTo>
                        <a:pt x="63" y="2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13" name="Freeform 384"/>
                <p:cNvSpPr>
                  <a:spLocks/>
                </p:cNvSpPr>
                <p:nvPr/>
              </p:nvSpPr>
              <p:spPr bwMode="auto">
                <a:xfrm>
                  <a:off x="2601" y="860"/>
                  <a:ext cx="29" cy="17"/>
                </a:xfrm>
                <a:custGeom>
                  <a:avLst/>
                  <a:gdLst>
                    <a:gd name="T0" fmla="*/ 0 w 145"/>
                    <a:gd name="T1" fmla="*/ 0 h 82"/>
                    <a:gd name="T2" fmla="*/ 0 w 145"/>
                    <a:gd name="T3" fmla="*/ 0 h 82"/>
                    <a:gd name="T4" fmla="*/ 0 w 145"/>
                    <a:gd name="T5" fmla="*/ 0 h 82"/>
                    <a:gd name="T6" fmla="*/ 0 w 145"/>
                    <a:gd name="T7" fmla="*/ 0 h 82"/>
                    <a:gd name="T8" fmla="*/ 0 w 145"/>
                    <a:gd name="T9" fmla="*/ 0 h 82"/>
                    <a:gd name="T10" fmla="*/ 0 w 145"/>
                    <a:gd name="T11" fmla="*/ 0 h 82"/>
                    <a:gd name="T12" fmla="*/ 0 w 145"/>
                    <a:gd name="T13" fmla="*/ 0 h 82"/>
                    <a:gd name="T14" fmla="*/ 0 w 145"/>
                    <a:gd name="T15" fmla="*/ 0 h 82"/>
                    <a:gd name="T16" fmla="*/ 0 w 145"/>
                    <a:gd name="T17" fmla="*/ 0 h 82"/>
                    <a:gd name="T18" fmla="*/ 0 w 145"/>
                    <a:gd name="T19" fmla="*/ 0 h 82"/>
                    <a:gd name="T20" fmla="*/ 0 w 145"/>
                    <a:gd name="T21" fmla="*/ 0 h 82"/>
                    <a:gd name="T22" fmla="*/ 0 w 145"/>
                    <a:gd name="T23" fmla="*/ 0 h 82"/>
                    <a:gd name="T24" fmla="*/ 0 w 145"/>
                    <a:gd name="T25" fmla="*/ 0 h 82"/>
                    <a:gd name="T26" fmla="*/ 0 w 145"/>
                    <a:gd name="T27" fmla="*/ 0 h 82"/>
                    <a:gd name="T28" fmla="*/ 0 w 145"/>
                    <a:gd name="T29" fmla="*/ 0 h 8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45"/>
                    <a:gd name="T46" fmla="*/ 0 h 82"/>
                    <a:gd name="T47" fmla="*/ 145 w 145"/>
                    <a:gd name="T48" fmla="*/ 82 h 8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45" h="82">
                      <a:moveTo>
                        <a:pt x="128" y="28"/>
                      </a:moveTo>
                      <a:lnTo>
                        <a:pt x="103" y="27"/>
                      </a:lnTo>
                      <a:lnTo>
                        <a:pt x="76" y="10"/>
                      </a:lnTo>
                      <a:lnTo>
                        <a:pt x="44" y="0"/>
                      </a:lnTo>
                      <a:lnTo>
                        <a:pt x="21" y="5"/>
                      </a:lnTo>
                      <a:lnTo>
                        <a:pt x="1" y="19"/>
                      </a:lnTo>
                      <a:lnTo>
                        <a:pt x="0" y="45"/>
                      </a:lnTo>
                      <a:lnTo>
                        <a:pt x="26" y="47"/>
                      </a:lnTo>
                      <a:lnTo>
                        <a:pt x="30" y="64"/>
                      </a:lnTo>
                      <a:lnTo>
                        <a:pt x="35" y="75"/>
                      </a:lnTo>
                      <a:lnTo>
                        <a:pt x="54" y="76"/>
                      </a:lnTo>
                      <a:lnTo>
                        <a:pt x="101" y="82"/>
                      </a:lnTo>
                      <a:lnTo>
                        <a:pt x="144" y="59"/>
                      </a:lnTo>
                      <a:lnTo>
                        <a:pt x="145" y="28"/>
                      </a:lnTo>
                      <a:lnTo>
                        <a:pt x="128" y="2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14" name="Freeform 385"/>
                <p:cNvSpPr>
                  <a:spLocks/>
                </p:cNvSpPr>
                <p:nvPr/>
              </p:nvSpPr>
              <p:spPr bwMode="auto">
                <a:xfrm>
                  <a:off x="2590" y="857"/>
                  <a:ext cx="16" cy="5"/>
                </a:xfrm>
                <a:custGeom>
                  <a:avLst/>
                  <a:gdLst>
                    <a:gd name="T0" fmla="*/ 0 w 83"/>
                    <a:gd name="T1" fmla="*/ 0 h 24"/>
                    <a:gd name="T2" fmla="*/ 0 w 83"/>
                    <a:gd name="T3" fmla="*/ 0 h 24"/>
                    <a:gd name="T4" fmla="*/ 0 w 83"/>
                    <a:gd name="T5" fmla="*/ 0 h 24"/>
                    <a:gd name="T6" fmla="*/ 0 w 83"/>
                    <a:gd name="T7" fmla="*/ 0 h 24"/>
                    <a:gd name="T8" fmla="*/ 0 w 83"/>
                    <a:gd name="T9" fmla="*/ 0 h 24"/>
                    <a:gd name="T10" fmla="*/ 0 w 83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3"/>
                    <a:gd name="T19" fmla="*/ 0 h 24"/>
                    <a:gd name="T20" fmla="*/ 83 w 83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3" h="24">
                      <a:moveTo>
                        <a:pt x="83" y="9"/>
                      </a:moveTo>
                      <a:lnTo>
                        <a:pt x="52" y="10"/>
                      </a:lnTo>
                      <a:lnTo>
                        <a:pt x="26" y="0"/>
                      </a:lnTo>
                      <a:lnTo>
                        <a:pt x="0" y="8"/>
                      </a:lnTo>
                      <a:lnTo>
                        <a:pt x="31" y="24"/>
                      </a:lnTo>
                      <a:lnTo>
                        <a:pt x="83" y="9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15" name="Freeform 386"/>
                <p:cNvSpPr>
                  <a:spLocks/>
                </p:cNvSpPr>
                <p:nvPr/>
              </p:nvSpPr>
              <p:spPr bwMode="auto">
                <a:xfrm>
                  <a:off x="2586" y="860"/>
                  <a:ext cx="12" cy="6"/>
                </a:xfrm>
                <a:custGeom>
                  <a:avLst/>
                  <a:gdLst>
                    <a:gd name="T0" fmla="*/ 0 w 58"/>
                    <a:gd name="T1" fmla="*/ 0 h 28"/>
                    <a:gd name="T2" fmla="*/ 0 w 58"/>
                    <a:gd name="T3" fmla="*/ 0 h 28"/>
                    <a:gd name="T4" fmla="*/ 0 w 58"/>
                    <a:gd name="T5" fmla="*/ 0 h 28"/>
                    <a:gd name="T6" fmla="*/ 0 w 58"/>
                    <a:gd name="T7" fmla="*/ 0 h 28"/>
                    <a:gd name="T8" fmla="*/ 0 w 58"/>
                    <a:gd name="T9" fmla="*/ 0 h 28"/>
                    <a:gd name="T10" fmla="*/ 0 w 58"/>
                    <a:gd name="T11" fmla="*/ 0 h 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8"/>
                    <a:gd name="T19" fmla="*/ 0 h 28"/>
                    <a:gd name="T20" fmla="*/ 58 w 58"/>
                    <a:gd name="T21" fmla="*/ 28 h 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8" h="28">
                      <a:moveTo>
                        <a:pt x="58" y="18"/>
                      </a:moveTo>
                      <a:lnTo>
                        <a:pt x="22" y="9"/>
                      </a:lnTo>
                      <a:lnTo>
                        <a:pt x="0" y="0"/>
                      </a:lnTo>
                      <a:lnTo>
                        <a:pt x="20" y="20"/>
                      </a:lnTo>
                      <a:lnTo>
                        <a:pt x="50" y="28"/>
                      </a:lnTo>
                      <a:lnTo>
                        <a:pt x="58" y="1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16" name="Freeform 387"/>
                <p:cNvSpPr>
                  <a:spLocks/>
                </p:cNvSpPr>
                <p:nvPr/>
              </p:nvSpPr>
              <p:spPr bwMode="auto">
                <a:xfrm>
                  <a:off x="2615" y="716"/>
                  <a:ext cx="10" cy="11"/>
                </a:xfrm>
                <a:custGeom>
                  <a:avLst/>
                  <a:gdLst>
                    <a:gd name="T0" fmla="*/ 0 w 49"/>
                    <a:gd name="T1" fmla="*/ 0 h 57"/>
                    <a:gd name="T2" fmla="*/ 0 w 49"/>
                    <a:gd name="T3" fmla="*/ 0 h 57"/>
                    <a:gd name="T4" fmla="*/ 0 w 49"/>
                    <a:gd name="T5" fmla="*/ 0 h 57"/>
                    <a:gd name="T6" fmla="*/ 0 w 49"/>
                    <a:gd name="T7" fmla="*/ 0 h 57"/>
                    <a:gd name="T8" fmla="*/ 0 w 49"/>
                    <a:gd name="T9" fmla="*/ 0 h 57"/>
                    <a:gd name="T10" fmla="*/ 0 w 49"/>
                    <a:gd name="T11" fmla="*/ 0 h 57"/>
                    <a:gd name="T12" fmla="*/ 0 w 49"/>
                    <a:gd name="T13" fmla="*/ 0 h 57"/>
                    <a:gd name="T14" fmla="*/ 0 w 49"/>
                    <a:gd name="T15" fmla="*/ 0 h 57"/>
                    <a:gd name="T16" fmla="*/ 0 w 49"/>
                    <a:gd name="T17" fmla="*/ 0 h 57"/>
                    <a:gd name="T18" fmla="*/ 0 w 49"/>
                    <a:gd name="T19" fmla="*/ 0 h 57"/>
                    <a:gd name="T20" fmla="*/ 0 w 49"/>
                    <a:gd name="T21" fmla="*/ 0 h 57"/>
                    <a:gd name="T22" fmla="*/ 0 w 49"/>
                    <a:gd name="T23" fmla="*/ 0 h 5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9"/>
                    <a:gd name="T37" fmla="*/ 0 h 57"/>
                    <a:gd name="T38" fmla="*/ 49 w 49"/>
                    <a:gd name="T39" fmla="*/ 57 h 5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9" h="57">
                      <a:moveTo>
                        <a:pt x="0" y="48"/>
                      </a:moveTo>
                      <a:lnTo>
                        <a:pt x="0" y="57"/>
                      </a:lnTo>
                      <a:lnTo>
                        <a:pt x="28" y="52"/>
                      </a:lnTo>
                      <a:lnTo>
                        <a:pt x="43" y="19"/>
                      </a:lnTo>
                      <a:lnTo>
                        <a:pt x="49" y="5"/>
                      </a:lnTo>
                      <a:lnTo>
                        <a:pt x="6" y="0"/>
                      </a:lnTo>
                      <a:lnTo>
                        <a:pt x="0" y="1"/>
                      </a:lnTo>
                      <a:lnTo>
                        <a:pt x="0" y="8"/>
                      </a:lnTo>
                      <a:lnTo>
                        <a:pt x="31" y="9"/>
                      </a:lnTo>
                      <a:lnTo>
                        <a:pt x="31" y="32"/>
                      </a:lnTo>
                      <a:lnTo>
                        <a:pt x="17" y="49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4414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17" name="Freeform 388"/>
                <p:cNvSpPr>
                  <a:spLocks/>
                </p:cNvSpPr>
                <p:nvPr/>
              </p:nvSpPr>
              <p:spPr bwMode="auto">
                <a:xfrm>
                  <a:off x="2594" y="716"/>
                  <a:ext cx="21" cy="12"/>
                </a:xfrm>
                <a:custGeom>
                  <a:avLst/>
                  <a:gdLst>
                    <a:gd name="T0" fmla="*/ 0 w 104"/>
                    <a:gd name="T1" fmla="*/ 0 h 59"/>
                    <a:gd name="T2" fmla="*/ 0 w 104"/>
                    <a:gd name="T3" fmla="*/ 0 h 59"/>
                    <a:gd name="T4" fmla="*/ 0 w 104"/>
                    <a:gd name="T5" fmla="*/ 0 h 59"/>
                    <a:gd name="T6" fmla="*/ 0 w 104"/>
                    <a:gd name="T7" fmla="*/ 0 h 59"/>
                    <a:gd name="T8" fmla="*/ 0 w 104"/>
                    <a:gd name="T9" fmla="*/ 0 h 59"/>
                    <a:gd name="T10" fmla="*/ 0 w 104"/>
                    <a:gd name="T11" fmla="*/ 0 h 59"/>
                    <a:gd name="T12" fmla="*/ 0 w 104"/>
                    <a:gd name="T13" fmla="*/ 0 h 59"/>
                    <a:gd name="T14" fmla="*/ 0 w 104"/>
                    <a:gd name="T15" fmla="*/ 0 h 59"/>
                    <a:gd name="T16" fmla="*/ 0 w 104"/>
                    <a:gd name="T17" fmla="*/ 0 h 59"/>
                    <a:gd name="T18" fmla="*/ 0 w 104"/>
                    <a:gd name="T19" fmla="*/ 0 h 59"/>
                    <a:gd name="T20" fmla="*/ 0 w 104"/>
                    <a:gd name="T21" fmla="*/ 0 h 59"/>
                    <a:gd name="T22" fmla="*/ 0 w 104"/>
                    <a:gd name="T23" fmla="*/ 0 h 59"/>
                    <a:gd name="T24" fmla="*/ 0 w 104"/>
                    <a:gd name="T25" fmla="*/ 0 h 59"/>
                    <a:gd name="T26" fmla="*/ 0 w 104"/>
                    <a:gd name="T27" fmla="*/ 0 h 59"/>
                    <a:gd name="T28" fmla="*/ 0 w 104"/>
                    <a:gd name="T29" fmla="*/ 0 h 59"/>
                    <a:gd name="T30" fmla="*/ 0 w 104"/>
                    <a:gd name="T31" fmla="*/ 0 h 59"/>
                    <a:gd name="T32" fmla="*/ 0 w 104"/>
                    <a:gd name="T33" fmla="*/ 0 h 59"/>
                    <a:gd name="T34" fmla="*/ 0 w 104"/>
                    <a:gd name="T35" fmla="*/ 0 h 59"/>
                    <a:gd name="T36" fmla="*/ 0 w 104"/>
                    <a:gd name="T37" fmla="*/ 0 h 59"/>
                    <a:gd name="T38" fmla="*/ 0 w 104"/>
                    <a:gd name="T39" fmla="*/ 0 h 59"/>
                    <a:gd name="T40" fmla="*/ 0 w 104"/>
                    <a:gd name="T41" fmla="*/ 0 h 59"/>
                    <a:gd name="T42" fmla="*/ 0 w 104"/>
                    <a:gd name="T43" fmla="*/ 0 h 59"/>
                    <a:gd name="T44" fmla="*/ 0 w 104"/>
                    <a:gd name="T45" fmla="*/ 0 h 59"/>
                    <a:gd name="T46" fmla="*/ 0 w 104"/>
                    <a:gd name="T47" fmla="*/ 0 h 59"/>
                    <a:gd name="T48" fmla="*/ 0 w 104"/>
                    <a:gd name="T49" fmla="*/ 0 h 59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04"/>
                    <a:gd name="T76" fmla="*/ 0 h 59"/>
                    <a:gd name="T77" fmla="*/ 104 w 104"/>
                    <a:gd name="T78" fmla="*/ 59 h 59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04" h="59">
                      <a:moveTo>
                        <a:pt x="104" y="8"/>
                      </a:moveTo>
                      <a:lnTo>
                        <a:pt x="104" y="1"/>
                      </a:lnTo>
                      <a:lnTo>
                        <a:pt x="82" y="8"/>
                      </a:lnTo>
                      <a:lnTo>
                        <a:pt x="34" y="4"/>
                      </a:lnTo>
                      <a:lnTo>
                        <a:pt x="0" y="0"/>
                      </a:lnTo>
                      <a:lnTo>
                        <a:pt x="0" y="9"/>
                      </a:lnTo>
                      <a:lnTo>
                        <a:pt x="32" y="10"/>
                      </a:lnTo>
                      <a:lnTo>
                        <a:pt x="32" y="33"/>
                      </a:lnTo>
                      <a:lnTo>
                        <a:pt x="17" y="50"/>
                      </a:lnTo>
                      <a:lnTo>
                        <a:pt x="0" y="49"/>
                      </a:lnTo>
                      <a:lnTo>
                        <a:pt x="0" y="59"/>
                      </a:lnTo>
                      <a:lnTo>
                        <a:pt x="10" y="59"/>
                      </a:lnTo>
                      <a:lnTo>
                        <a:pt x="33" y="52"/>
                      </a:lnTo>
                      <a:lnTo>
                        <a:pt x="39" y="14"/>
                      </a:lnTo>
                      <a:lnTo>
                        <a:pt x="62" y="19"/>
                      </a:lnTo>
                      <a:lnTo>
                        <a:pt x="70" y="47"/>
                      </a:lnTo>
                      <a:lnTo>
                        <a:pt x="94" y="59"/>
                      </a:lnTo>
                      <a:lnTo>
                        <a:pt x="104" y="57"/>
                      </a:lnTo>
                      <a:lnTo>
                        <a:pt x="104" y="48"/>
                      </a:lnTo>
                      <a:lnTo>
                        <a:pt x="99" y="48"/>
                      </a:lnTo>
                      <a:lnTo>
                        <a:pt x="82" y="44"/>
                      </a:lnTo>
                      <a:lnTo>
                        <a:pt x="73" y="29"/>
                      </a:lnTo>
                      <a:lnTo>
                        <a:pt x="74" y="16"/>
                      </a:lnTo>
                      <a:lnTo>
                        <a:pt x="99" y="8"/>
                      </a:lnTo>
                      <a:lnTo>
                        <a:pt x="104" y="8"/>
                      </a:lnTo>
                      <a:close/>
                    </a:path>
                  </a:pathLst>
                </a:custGeom>
                <a:solidFill>
                  <a:srgbClr val="4414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18" name="Freeform 389"/>
                <p:cNvSpPr>
                  <a:spLocks/>
                </p:cNvSpPr>
                <p:nvPr/>
              </p:nvSpPr>
              <p:spPr bwMode="auto">
                <a:xfrm>
                  <a:off x="2579" y="716"/>
                  <a:ext cx="15" cy="12"/>
                </a:xfrm>
                <a:custGeom>
                  <a:avLst/>
                  <a:gdLst>
                    <a:gd name="T0" fmla="*/ 0 w 78"/>
                    <a:gd name="T1" fmla="*/ 0 h 60"/>
                    <a:gd name="T2" fmla="*/ 0 w 78"/>
                    <a:gd name="T3" fmla="*/ 0 h 60"/>
                    <a:gd name="T4" fmla="*/ 0 w 78"/>
                    <a:gd name="T5" fmla="*/ 0 h 60"/>
                    <a:gd name="T6" fmla="*/ 0 w 78"/>
                    <a:gd name="T7" fmla="*/ 0 h 60"/>
                    <a:gd name="T8" fmla="*/ 0 w 78"/>
                    <a:gd name="T9" fmla="*/ 0 h 60"/>
                    <a:gd name="T10" fmla="*/ 0 w 78"/>
                    <a:gd name="T11" fmla="*/ 0 h 60"/>
                    <a:gd name="T12" fmla="*/ 0 w 78"/>
                    <a:gd name="T13" fmla="*/ 0 h 60"/>
                    <a:gd name="T14" fmla="*/ 0 w 78"/>
                    <a:gd name="T15" fmla="*/ 0 h 60"/>
                    <a:gd name="T16" fmla="*/ 0 w 78"/>
                    <a:gd name="T17" fmla="*/ 0 h 60"/>
                    <a:gd name="T18" fmla="*/ 0 w 78"/>
                    <a:gd name="T19" fmla="*/ 0 h 60"/>
                    <a:gd name="T20" fmla="*/ 0 w 78"/>
                    <a:gd name="T21" fmla="*/ 0 h 60"/>
                    <a:gd name="T22" fmla="*/ 0 w 78"/>
                    <a:gd name="T23" fmla="*/ 0 h 60"/>
                    <a:gd name="T24" fmla="*/ 0 w 78"/>
                    <a:gd name="T25" fmla="*/ 0 h 60"/>
                    <a:gd name="T26" fmla="*/ 0 w 78"/>
                    <a:gd name="T27" fmla="*/ 0 h 60"/>
                    <a:gd name="T28" fmla="*/ 0 w 78"/>
                    <a:gd name="T29" fmla="*/ 0 h 60"/>
                    <a:gd name="T30" fmla="*/ 0 w 78"/>
                    <a:gd name="T31" fmla="*/ 0 h 60"/>
                    <a:gd name="T32" fmla="*/ 0 w 78"/>
                    <a:gd name="T33" fmla="*/ 0 h 6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8"/>
                    <a:gd name="T52" fmla="*/ 0 h 60"/>
                    <a:gd name="T53" fmla="*/ 78 w 78"/>
                    <a:gd name="T54" fmla="*/ 60 h 6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8" h="60">
                      <a:moveTo>
                        <a:pt x="78" y="10"/>
                      </a:moveTo>
                      <a:lnTo>
                        <a:pt x="78" y="1"/>
                      </a:lnTo>
                      <a:lnTo>
                        <a:pt x="67" y="0"/>
                      </a:lnTo>
                      <a:lnTo>
                        <a:pt x="50" y="5"/>
                      </a:lnTo>
                      <a:lnTo>
                        <a:pt x="1" y="15"/>
                      </a:lnTo>
                      <a:lnTo>
                        <a:pt x="0" y="29"/>
                      </a:lnTo>
                      <a:lnTo>
                        <a:pt x="42" y="22"/>
                      </a:lnTo>
                      <a:lnTo>
                        <a:pt x="43" y="44"/>
                      </a:lnTo>
                      <a:lnTo>
                        <a:pt x="65" y="59"/>
                      </a:lnTo>
                      <a:lnTo>
                        <a:pt x="78" y="60"/>
                      </a:lnTo>
                      <a:lnTo>
                        <a:pt x="78" y="50"/>
                      </a:lnTo>
                      <a:lnTo>
                        <a:pt x="71" y="50"/>
                      </a:lnTo>
                      <a:lnTo>
                        <a:pt x="57" y="47"/>
                      </a:lnTo>
                      <a:lnTo>
                        <a:pt x="47" y="31"/>
                      </a:lnTo>
                      <a:lnTo>
                        <a:pt x="47" y="19"/>
                      </a:lnTo>
                      <a:lnTo>
                        <a:pt x="72" y="10"/>
                      </a:lnTo>
                      <a:lnTo>
                        <a:pt x="78" y="10"/>
                      </a:lnTo>
                      <a:close/>
                    </a:path>
                  </a:pathLst>
                </a:custGeom>
                <a:solidFill>
                  <a:srgbClr val="4414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19" name="Freeform 390"/>
                <p:cNvSpPr>
                  <a:spLocks/>
                </p:cNvSpPr>
                <p:nvPr/>
              </p:nvSpPr>
              <p:spPr bwMode="auto">
                <a:xfrm>
                  <a:off x="2585" y="681"/>
                  <a:ext cx="54" cy="60"/>
                </a:xfrm>
                <a:custGeom>
                  <a:avLst/>
                  <a:gdLst>
                    <a:gd name="T0" fmla="*/ 0 w 269"/>
                    <a:gd name="T1" fmla="*/ 0 h 303"/>
                    <a:gd name="T2" fmla="*/ 0 w 269"/>
                    <a:gd name="T3" fmla="*/ 0 h 303"/>
                    <a:gd name="T4" fmla="*/ 0 w 269"/>
                    <a:gd name="T5" fmla="*/ 0 h 303"/>
                    <a:gd name="T6" fmla="*/ 0 w 269"/>
                    <a:gd name="T7" fmla="*/ 0 h 303"/>
                    <a:gd name="T8" fmla="*/ 0 w 269"/>
                    <a:gd name="T9" fmla="*/ 0 h 303"/>
                    <a:gd name="T10" fmla="*/ 0 w 269"/>
                    <a:gd name="T11" fmla="*/ 0 h 303"/>
                    <a:gd name="T12" fmla="*/ 0 w 269"/>
                    <a:gd name="T13" fmla="*/ 0 h 303"/>
                    <a:gd name="T14" fmla="*/ 0 w 269"/>
                    <a:gd name="T15" fmla="*/ 0 h 303"/>
                    <a:gd name="T16" fmla="*/ 0 w 269"/>
                    <a:gd name="T17" fmla="*/ 0 h 303"/>
                    <a:gd name="T18" fmla="*/ 0 w 269"/>
                    <a:gd name="T19" fmla="*/ 0 h 303"/>
                    <a:gd name="T20" fmla="*/ 0 w 269"/>
                    <a:gd name="T21" fmla="*/ 0 h 303"/>
                    <a:gd name="T22" fmla="*/ 0 w 269"/>
                    <a:gd name="T23" fmla="*/ 0 h 303"/>
                    <a:gd name="T24" fmla="*/ 0 w 269"/>
                    <a:gd name="T25" fmla="*/ 0 h 303"/>
                    <a:gd name="T26" fmla="*/ 0 w 269"/>
                    <a:gd name="T27" fmla="*/ 0 h 303"/>
                    <a:gd name="T28" fmla="*/ 0 w 269"/>
                    <a:gd name="T29" fmla="*/ 0 h 303"/>
                    <a:gd name="T30" fmla="*/ 0 w 269"/>
                    <a:gd name="T31" fmla="*/ 0 h 303"/>
                    <a:gd name="T32" fmla="*/ 0 w 269"/>
                    <a:gd name="T33" fmla="*/ 0 h 303"/>
                    <a:gd name="T34" fmla="*/ 0 w 269"/>
                    <a:gd name="T35" fmla="*/ 0 h 303"/>
                    <a:gd name="T36" fmla="*/ 0 w 269"/>
                    <a:gd name="T37" fmla="*/ 0 h 303"/>
                    <a:gd name="T38" fmla="*/ 0 w 269"/>
                    <a:gd name="T39" fmla="*/ 0 h 303"/>
                    <a:gd name="T40" fmla="*/ 0 w 269"/>
                    <a:gd name="T41" fmla="*/ 0 h 303"/>
                    <a:gd name="T42" fmla="*/ 0 w 269"/>
                    <a:gd name="T43" fmla="*/ 0 h 303"/>
                    <a:gd name="T44" fmla="*/ 0 w 269"/>
                    <a:gd name="T45" fmla="*/ 0 h 303"/>
                    <a:gd name="T46" fmla="*/ 0 w 269"/>
                    <a:gd name="T47" fmla="*/ 0 h 303"/>
                    <a:gd name="T48" fmla="*/ 0 w 269"/>
                    <a:gd name="T49" fmla="*/ 0 h 303"/>
                    <a:gd name="T50" fmla="*/ 0 w 269"/>
                    <a:gd name="T51" fmla="*/ 0 h 303"/>
                    <a:gd name="T52" fmla="*/ 0 w 269"/>
                    <a:gd name="T53" fmla="*/ 0 h 303"/>
                    <a:gd name="T54" fmla="*/ 0 w 269"/>
                    <a:gd name="T55" fmla="*/ 0 h 303"/>
                    <a:gd name="T56" fmla="*/ 0 w 269"/>
                    <a:gd name="T57" fmla="*/ 0 h 303"/>
                    <a:gd name="T58" fmla="*/ 0 w 269"/>
                    <a:gd name="T59" fmla="*/ 0 h 303"/>
                    <a:gd name="T60" fmla="*/ 0 w 269"/>
                    <a:gd name="T61" fmla="*/ 0 h 303"/>
                    <a:gd name="T62" fmla="*/ 0 w 269"/>
                    <a:gd name="T63" fmla="*/ 0 h 303"/>
                    <a:gd name="T64" fmla="*/ 0 w 269"/>
                    <a:gd name="T65" fmla="*/ 0 h 303"/>
                    <a:gd name="T66" fmla="*/ 0 w 269"/>
                    <a:gd name="T67" fmla="*/ 0 h 303"/>
                    <a:gd name="T68" fmla="*/ 0 w 269"/>
                    <a:gd name="T69" fmla="*/ 0 h 303"/>
                    <a:gd name="T70" fmla="*/ 0 w 269"/>
                    <a:gd name="T71" fmla="*/ 0 h 303"/>
                    <a:gd name="T72" fmla="*/ 0 w 269"/>
                    <a:gd name="T73" fmla="*/ 0 h 303"/>
                    <a:gd name="T74" fmla="*/ 0 w 269"/>
                    <a:gd name="T75" fmla="*/ 0 h 303"/>
                    <a:gd name="T76" fmla="*/ 0 w 269"/>
                    <a:gd name="T77" fmla="*/ 0 h 303"/>
                    <a:gd name="T78" fmla="*/ 0 w 269"/>
                    <a:gd name="T79" fmla="*/ 0 h 303"/>
                    <a:gd name="T80" fmla="*/ 0 w 269"/>
                    <a:gd name="T81" fmla="*/ 0 h 303"/>
                    <a:gd name="T82" fmla="*/ 0 w 269"/>
                    <a:gd name="T83" fmla="*/ 0 h 303"/>
                    <a:gd name="T84" fmla="*/ 0 w 269"/>
                    <a:gd name="T85" fmla="*/ 0 h 303"/>
                    <a:gd name="T86" fmla="*/ 0 w 269"/>
                    <a:gd name="T87" fmla="*/ 0 h 303"/>
                    <a:gd name="T88" fmla="*/ 0 w 269"/>
                    <a:gd name="T89" fmla="*/ 0 h 303"/>
                    <a:gd name="T90" fmla="*/ 0 w 269"/>
                    <a:gd name="T91" fmla="*/ 0 h 303"/>
                    <a:gd name="T92" fmla="*/ 0 w 269"/>
                    <a:gd name="T93" fmla="*/ 0 h 303"/>
                    <a:gd name="T94" fmla="*/ 0 w 269"/>
                    <a:gd name="T95" fmla="*/ 0 h 303"/>
                    <a:gd name="T96" fmla="*/ 0 w 269"/>
                    <a:gd name="T97" fmla="*/ 0 h 303"/>
                    <a:gd name="T98" fmla="*/ 0 w 269"/>
                    <a:gd name="T99" fmla="*/ 0 h 303"/>
                    <a:gd name="T100" fmla="*/ 0 w 269"/>
                    <a:gd name="T101" fmla="*/ 0 h 303"/>
                    <a:gd name="T102" fmla="*/ 0 w 269"/>
                    <a:gd name="T103" fmla="*/ 0 h 303"/>
                    <a:gd name="T104" fmla="*/ 0 w 269"/>
                    <a:gd name="T105" fmla="*/ 0 h 303"/>
                    <a:gd name="T106" fmla="*/ 0 w 269"/>
                    <a:gd name="T107" fmla="*/ 0 h 303"/>
                    <a:gd name="T108" fmla="*/ 0 w 269"/>
                    <a:gd name="T109" fmla="*/ 0 h 303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69"/>
                    <a:gd name="T166" fmla="*/ 0 h 303"/>
                    <a:gd name="T167" fmla="*/ 269 w 269"/>
                    <a:gd name="T168" fmla="*/ 303 h 303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69" h="303">
                      <a:moveTo>
                        <a:pt x="132" y="6"/>
                      </a:moveTo>
                      <a:lnTo>
                        <a:pt x="143" y="8"/>
                      </a:lnTo>
                      <a:lnTo>
                        <a:pt x="154" y="12"/>
                      </a:lnTo>
                      <a:lnTo>
                        <a:pt x="165" y="15"/>
                      </a:lnTo>
                      <a:lnTo>
                        <a:pt x="175" y="19"/>
                      </a:lnTo>
                      <a:lnTo>
                        <a:pt x="183" y="26"/>
                      </a:lnTo>
                      <a:lnTo>
                        <a:pt x="191" y="35"/>
                      </a:lnTo>
                      <a:lnTo>
                        <a:pt x="196" y="48"/>
                      </a:lnTo>
                      <a:lnTo>
                        <a:pt x="199" y="65"/>
                      </a:lnTo>
                      <a:lnTo>
                        <a:pt x="213" y="74"/>
                      </a:lnTo>
                      <a:lnTo>
                        <a:pt x="224" y="82"/>
                      </a:lnTo>
                      <a:lnTo>
                        <a:pt x="233" y="91"/>
                      </a:lnTo>
                      <a:lnTo>
                        <a:pt x="239" y="101"/>
                      </a:lnTo>
                      <a:lnTo>
                        <a:pt x="244" y="112"/>
                      </a:lnTo>
                      <a:lnTo>
                        <a:pt x="246" y="125"/>
                      </a:lnTo>
                      <a:lnTo>
                        <a:pt x="248" y="139"/>
                      </a:lnTo>
                      <a:lnTo>
                        <a:pt x="248" y="155"/>
                      </a:lnTo>
                      <a:lnTo>
                        <a:pt x="265" y="181"/>
                      </a:lnTo>
                      <a:lnTo>
                        <a:pt x="269" y="214"/>
                      </a:lnTo>
                      <a:lnTo>
                        <a:pt x="268" y="238"/>
                      </a:lnTo>
                      <a:lnTo>
                        <a:pt x="263" y="259"/>
                      </a:lnTo>
                      <a:lnTo>
                        <a:pt x="253" y="286"/>
                      </a:lnTo>
                      <a:lnTo>
                        <a:pt x="231" y="303"/>
                      </a:lnTo>
                      <a:lnTo>
                        <a:pt x="231" y="277"/>
                      </a:lnTo>
                      <a:lnTo>
                        <a:pt x="242" y="220"/>
                      </a:lnTo>
                      <a:lnTo>
                        <a:pt x="220" y="157"/>
                      </a:lnTo>
                      <a:lnTo>
                        <a:pt x="191" y="98"/>
                      </a:lnTo>
                      <a:lnTo>
                        <a:pt x="169" y="117"/>
                      </a:lnTo>
                      <a:lnTo>
                        <a:pt x="134" y="103"/>
                      </a:lnTo>
                      <a:lnTo>
                        <a:pt x="97" y="86"/>
                      </a:lnTo>
                      <a:lnTo>
                        <a:pt x="120" y="55"/>
                      </a:lnTo>
                      <a:lnTo>
                        <a:pt x="114" y="26"/>
                      </a:lnTo>
                      <a:lnTo>
                        <a:pt x="92" y="51"/>
                      </a:lnTo>
                      <a:lnTo>
                        <a:pt x="79" y="86"/>
                      </a:lnTo>
                      <a:lnTo>
                        <a:pt x="71" y="98"/>
                      </a:lnTo>
                      <a:lnTo>
                        <a:pt x="64" y="109"/>
                      </a:lnTo>
                      <a:lnTo>
                        <a:pt x="55" y="119"/>
                      </a:lnTo>
                      <a:lnTo>
                        <a:pt x="46" y="128"/>
                      </a:lnTo>
                      <a:lnTo>
                        <a:pt x="36" y="133"/>
                      </a:lnTo>
                      <a:lnTo>
                        <a:pt x="25" y="135"/>
                      </a:lnTo>
                      <a:lnTo>
                        <a:pt x="13" y="133"/>
                      </a:lnTo>
                      <a:lnTo>
                        <a:pt x="0" y="126"/>
                      </a:lnTo>
                      <a:lnTo>
                        <a:pt x="18" y="123"/>
                      </a:lnTo>
                      <a:lnTo>
                        <a:pt x="30" y="118"/>
                      </a:lnTo>
                      <a:lnTo>
                        <a:pt x="40" y="115"/>
                      </a:lnTo>
                      <a:lnTo>
                        <a:pt x="47" y="110"/>
                      </a:lnTo>
                      <a:lnTo>
                        <a:pt x="51" y="103"/>
                      </a:lnTo>
                      <a:lnTo>
                        <a:pt x="53" y="93"/>
                      </a:lnTo>
                      <a:lnTo>
                        <a:pt x="54" y="81"/>
                      </a:lnTo>
                      <a:lnTo>
                        <a:pt x="54" y="63"/>
                      </a:lnTo>
                      <a:lnTo>
                        <a:pt x="35" y="51"/>
                      </a:lnTo>
                      <a:lnTo>
                        <a:pt x="49" y="26"/>
                      </a:lnTo>
                      <a:lnTo>
                        <a:pt x="75" y="24"/>
                      </a:lnTo>
                      <a:lnTo>
                        <a:pt x="89" y="0"/>
                      </a:lnTo>
                      <a:lnTo>
                        <a:pt x="132" y="6"/>
                      </a:lnTo>
                      <a:close/>
                    </a:path>
                  </a:pathLst>
                </a:custGeom>
                <a:solidFill>
                  <a:srgbClr val="AA590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20" name="Freeform 391"/>
                <p:cNvSpPr>
                  <a:spLocks/>
                </p:cNvSpPr>
                <p:nvPr/>
              </p:nvSpPr>
              <p:spPr bwMode="auto">
                <a:xfrm>
                  <a:off x="2582" y="721"/>
                  <a:ext cx="17" cy="31"/>
                </a:xfrm>
                <a:custGeom>
                  <a:avLst/>
                  <a:gdLst>
                    <a:gd name="T0" fmla="*/ 0 w 87"/>
                    <a:gd name="T1" fmla="*/ 0 h 156"/>
                    <a:gd name="T2" fmla="*/ 0 w 87"/>
                    <a:gd name="T3" fmla="*/ 0 h 156"/>
                    <a:gd name="T4" fmla="*/ 0 w 87"/>
                    <a:gd name="T5" fmla="*/ 0 h 156"/>
                    <a:gd name="T6" fmla="*/ 0 w 87"/>
                    <a:gd name="T7" fmla="*/ 0 h 156"/>
                    <a:gd name="T8" fmla="*/ 0 w 87"/>
                    <a:gd name="T9" fmla="*/ 0 h 156"/>
                    <a:gd name="T10" fmla="*/ 0 w 87"/>
                    <a:gd name="T11" fmla="*/ 0 h 156"/>
                    <a:gd name="T12" fmla="*/ 0 w 87"/>
                    <a:gd name="T13" fmla="*/ 0 h 156"/>
                    <a:gd name="T14" fmla="*/ 0 w 87"/>
                    <a:gd name="T15" fmla="*/ 0 h 156"/>
                    <a:gd name="T16" fmla="*/ 0 w 87"/>
                    <a:gd name="T17" fmla="*/ 0 h 156"/>
                    <a:gd name="T18" fmla="*/ 0 w 87"/>
                    <a:gd name="T19" fmla="*/ 0 h 156"/>
                    <a:gd name="T20" fmla="*/ 0 w 87"/>
                    <a:gd name="T21" fmla="*/ 0 h 156"/>
                    <a:gd name="T22" fmla="*/ 0 w 87"/>
                    <a:gd name="T23" fmla="*/ 0 h 156"/>
                    <a:gd name="T24" fmla="*/ 0 w 87"/>
                    <a:gd name="T25" fmla="*/ 0 h 156"/>
                    <a:gd name="T26" fmla="*/ 0 w 87"/>
                    <a:gd name="T27" fmla="*/ 0 h 156"/>
                    <a:gd name="T28" fmla="*/ 0 w 87"/>
                    <a:gd name="T29" fmla="*/ 0 h 156"/>
                    <a:gd name="T30" fmla="*/ 0 w 87"/>
                    <a:gd name="T31" fmla="*/ 0 h 156"/>
                    <a:gd name="T32" fmla="*/ 0 w 87"/>
                    <a:gd name="T33" fmla="*/ 0 h 156"/>
                    <a:gd name="T34" fmla="*/ 0 w 87"/>
                    <a:gd name="T35" fmla="*/ 0 h 15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87"/>
                    <a:gd name="T55" fmla="*/ 0 h 156"/>
                    <a:gd name="T56" fmla="*/ 87 w 87"/>
                    <a:gd name="T57" fmla="*/ 156 h 15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87" h="156">
                      <a:moveTo>
                        <a:pt x="0" y="23"/>
                      </a:moveTo>
                      <a:lnTo>
                        <a:pt x="3" y="50"/>
                      </a:lnTo>
                      <a:lnTo>
                        <a:pt x="9" y="80"/>
                      </a:lnTo>
                      <a:lnTo>
                        <a:pt x="16" y="108"/>
                      </a:lnTo>
                      <a:lnTo>
                        <a:pt x="31" y="128"/>
                      </a:lnTo>
                      <a:lnTo>
                        <a:pt x="61" y="150"/>
                      </a:lnTo>
                      <a:lnTo>
                        <a:pt x="87" y="156"/>
                      </a:lnTo>
                      <a:lnTo>
                        <a:pt x="71" y="143"/>
                      </a:lnTo>
                      <a:lnTo>
                        <a:pt x="47" y="123"/>
                      </a:lnTo>
                      <a:lnTo>
                        <a:pt x="46" y="105"/>
                      </a:lnTo>
                      <a:lnTo>
                        <a:pt x="45" y="92"/>
                      </a:lnTo>
                      <a:lnTo>
                        <a:pt x="41" y="81"/>
                      </a:lnTo>
                      <a:lnTo>
                        <a:pt x="32" y="65"/>
                      </a:lnTo>
                      <a:lnTo>
                        <a:pt x="22" y="45"/>
                      </a:lnTo>
                      <a:lnTo>
                        <a:pt x="22" y="24"/>
                      </a:lnTo>
                      <a:lnTo>
                        <a:pt x="22" y="0"/>
                      </a:lnTo>
                      <a:lnTo>
                        <a:pt x="9" y="1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21" name="Freeform 392"/>
                <p:cNvSpPr>
                  <a:spLocks/>
                </p:cNvSpPr>
                <p:nvPr/>
              </p:nvSpPr>
              <p:spPr bwMode="auto">
                <a:xfrm>
                  <a:off x="2599" y="728"/>
                  <a:ext cx="4" cy="4"/>
                </a:xfrm>
                <a:custGeom>
                  <a:avLst/>
                  <a:gdLst>
                    <a:gd name="T0" fmla="*/ 0 w 18"/>
                    <a:gd name="T1" fmla="*/ 0 h 20"/>
                    <a:gd name="T2" fmla="*/ 0 w 18"/>
                    <a:gd name="T3" fmla="*/ 0 h 20"/>
                    <a:gd name="T4" fmla="*/ 0 w 18"/>
                    <a:gd name="T5" fmla="*/ 0 h 20"/>
                    <a:gd name="T6" fmla="*/ 0 w 18"/>
                    <a:gd name="T7" fmla="*/ 0 h 20"/>
                    <a:gd name="T8" fmla="*/ 0 w 18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20"/>
                    <a:gd name="T17" fmla="*/ 18 w 18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20">
                      <a:moveTo>
                        <a:pt x="14" y="0"/>
                      </a:moveTo>
                      <a:lnTo>
                        <a:pt x="0" y="6"/>
                      </a:lnTo>
                      <a:lnTo>
                        <a:pt x="0" y="18"/>
                      </a:lnTo>
                      <a:lnTo>
                        <a:pt x="18" y="20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22" name="Freeform 393"/>
                <p:cNvSpPr>
                  <a:spLocks/>
                </p:cNvSpPr>
                <p:nvPr/>
              </p:nvSpPr>
              <p:spPr bwMode="auto">
                <a:xfrm>
                  <a:off x="2594" y="735"/>
                  <a:ext cx="8" cy="5"/>
                </a:xfrm>
                <a:custGeom>
                  <a:avLst/>
                  <a:gdLst>
                    <a:gd name="T0" fmla="*/ 0 w 42"/>
                    <a:gd name="T1" fmla="*/ 0 h 26"/>
                    <a:gd name="T2" fmla="*/ 0 w 42"/>
                    <a:gd name="T3" fmla="*/ 0 h 26"/>
                    <a:gd name="T4" fmla="*/ 0 w 42"/>
                    <a:gd name="T5" fmla="*/ 0 h 26"/>
                    <a:gd name="T6" fmla="*/ 0 w 42"/>
                    <a:gd name="T7" fmla="*/ 0 h 26"/>
                    <a:gd name="T8" fmla="*/ 0 w 42"/>
                    <a:gd name="T9" fmla="*/ 0 h 26"/>
                    <a:gd name="T10" fmla="*/ 0 w 42"/>
                    <a:gd name="T11" fmla="*/ 0 h 26"/>
                    <a:gd name="T12" fmla="*/ 0 w 42"/>
                    <a:gd name="T13" fmla="*/ 0 h 26"/>
                    <a:gd name="T14" fmla="*/ 0 w 42"/>
                    <a:gd name="T15" fmla="*/ 0 h 26"/>
                    <a:gd name="T16" fmla="*/ 0 w 42"/>
                    <a:gd name="T17" fmla="*/ 0 h 26"/>
                    <a:gd name="T18" fmla="*/ 0 w 42"/>
                    <a:gd name="T19" fmla="*/ 0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2"/>
                    <a:gd name="T31" fmla="*/ 0 h 26"/>
                    <a:gd name="T32" fmla="*/ 42 w 42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2" h="26">
                      <a:moveTo>
                        <a:pt x="9" y="7"/>
                      </a:moveTo>
                      <a:lnTo>
                        <a:pt x="22" y="0"/>
                      </a:lnTo>
                      <a:lnTo>
                        <a:pt x="31" y="3"/>
                      </a:lnTo>
                      <a:lnTo>
                        <a:pt x="42" y="5"/>
                      </a:lnTo>
                      <a:lnTo>
                        <a:pt x="42" y="24"/>
                      </a:lnTo>
                      <a:lnTo>
                        <a:pt x="25" y="26"/>
                      </a:lnTo>
                      <a:lnTo>
                        <a:pt x="12" y="25"/>
                      </a:lnTo>
                      <a:lnTo>
                        <a:pt x="0" y="19"/>
                      </a:lnTo>
                      <a:lnTo>
                        <a:pt x="3" y="14"/>
                      </a:lnTo>
                      <a:lnTo>
                        <a:pt x="9" y="7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23" name="Freeform 394"/>
                <p:cNvSpPr>
                  <a:spLocks/>
                </p:cNvSpPr>
                <p:nvPr/>
              </p:nvSpPr>
              <p:spPr bwMode="auto">
                <a:xfrm>
                  <a:off x="2593" y="743"/>
                  <a:ext cx="12" cy="9"/>
                </a:xfrm>
                <a:custGeom>
                  <a:avLst/>
                  <a:gdLst>
                    <a:gd name="T0" fmla="*/ 0 w 61"/>
                    <a:gd name="T1" fmla="*/ 0 h 47"/>
                    <a:gd name="T2" fmla="*/ 0 w 61"/>
                    <a:gd name="T3" fmla="*/ 0 h 47"/>
                    <a:gd name="T4" fmla="*/ 0 w 61"/>
                    <a:gd name="T5" fmla="*/ 0 h 47"/>
                    <a:gd name="T6" fmla="*/ 0 w 61"/>
                    <a:gd name="T7" fmla="*/ 0 h 47"/>
                    <a:gd name="T8" fmla="*/ 0 w 61"/>
                    <a:gd name="T9" fmla="*/ 0 h 47"/>
                    <a:gd name="T10" fmla="*/ 0 w 61"/>
                    <a:gd name="T11" fmla="*/ 0 h 47"/>
                    <a:gd name="T12" fmla="*/ 0 w 61"/>
                    <a:gd name="T13" fmla="*/ 0 h 47"/>
                    <a:gd name="T14" fmla="*/ 0 w 61"/>
                    <a:gd name="T15" fmla="*/ 0 h 47"/>
                    <a:gd name="T16" fmla="*/ 0 w 61"/>
                    <a:gd name="T17" fmla="*/ 0 h 47"/>
                    <a:gd name="T18" fmla="*/ 0 w 61"/>
                    <a:gd name="T19" fmla="*/ 0 h 47"/>
                    <a:gd name="T20" fmla="*/ 0 w 61"/>
                    <a:gd name="T21" fmla="*/ 0 h 4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61"/>
                    <a:gd name="T34" fmla="*/ 0 h 47"/>
                    <a:gd name="T35" fmla="*/ 61 w 61"/>
                    <a:gd name="T36" fmla="*/ 47 h 4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61" h="47">
                      <a:moveTo>
                        <a:pt x="27" y="12"/>
                      </a:moveTo>
                      <a:lnTo>
                        <a:pt x="41" y="7"/>
                      </a:lnTo>
                      <a:lnTo>
                        <a:pt x="56" y="17"/>
                      </a:lnTo>
                      <a:lnTo>
                        <a:pt x="58" y="34"/>
                      </a:lnTo>
                      <a:lnTo>
                        <a:pt x="61" y="46"/>
                      </a:lnTo>
                      <a:lnTo>
                        <a:pt x="49" y="47"/>
                      </a:lnTo>
                      <a:lnTo>
                        <a:pt x="23" y="45"/>
                      </a:ln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26" y="3"/>
                      </a:lnTo>
                      <a:lnTo>
                        <a:pt x="27" y="12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24" name="Freeform 395"/>
                <p:cNvSpPr>
                  <a:spLocks/>
                </p:cNvSpPr>
                <p:nvPr/>
              </p:nvSpPr>
              <p:spPr bwMode="auto">
                <a:xfrm>
                  <a:off x="2585" y="746"/>
                  <a:ext cx="6" cy="28"/>
                </a:xfrm>
                <a:custGeom>
                  <a:avLst/>
                  <a:gdLst>
                    <a:gd name="T0" fmla="*/ 0 w 32"/>
                    <a:gd name="T1" fmla="*/ 0 h 140"/>
                    <a:gd name="T2" fmla="*/ 0 w 32"/>
                    <a:gd name="T3" fmla="*/ 0 h 140"/>
                    <a:gd name="T4" fmla="*/ 0 w 32"/>
                    <a:gd name="T5" fmla="*/ 0 h 140"/>
                    <a:gd name="T6" fmla="*/ 0 w 32"/>
                    <a:gd name="T7" fmla="*/ 0 h 140"/>
                    <a:gd name="T8" fmla="*/ 0 w 32"/>
                    <a:gd name="T9" fmla="*/ 0 h 140"/>
                    <a:gd name="T10" fmla="*/ 0 w 32"/>
                    <a:gd name="T11" fmla="*/ 0 h 140"/>
                    <a:gd name="T12" fmla="*/ 0 w 32"/>
                    <a:gd name="T13" fmla="*/ 0 h 140"/>
                    <a:gd name="T14" fmla="*/ 0 w 32"/>
                    <a:gd name="T15" fmla="*/ 0 h 140"/>
                    <a:gd name="T16" fmla="*/ 0 w 32"/>
                    <a:gd name="T17" fmla="*/ 0 h 140"/>
                    <a:gd name="T18" fmla="*/ 0 w 32"/>
                    <a:gd name="T19" fmla="*/ 0 h 140"/>
                    <a:gd name="T20" fmla="*/ 0 w 32"/>
                    <a:gd name="T21" fmla="*/ 0 h 140"/>
                    <a:gd name="T22" fmla="*/ 0 w 32"/>
                    <a:gd name="T23" fmla="*/ 0 h 140"/>
                    <a:gd name="T24" fmla="*/ 0 w 32"/>
                    <a:gd name="T25" fmla="*/ 0 h 14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2"/>
                    <a:gd name="T40" fmla="*/ 0 h 140"/>
                    <a:gd name="T41" fmla="*/ 32 w 32"/>
                    <a:gd name="T42" fmla="*/ 140 h 14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2" h="140">
                      <a:moveTo>
                        <a:pt x="2" y="13"/>
                      </a:moveTo>
                      <a:lnTo>
                        <a:pt x="2" y="63"/>
                      </a:lnTo>
                      <a:lnTo>
                        <a:pt x="2" y="90"/>
                      </a:lnTo>
                      <a:lnTo>
                        <a:pt x="8" y="121"/>
                      </a:lnTo>
                      <a:lnTo>
                        <a:pt x="24" y="140"/>
                      </a:lnTo>
                      <a:lnTo>
                        <a:pt x="30" y="127"/>
                      </a:lnTo>
                      <a:lnTo>
                        <a:pt x="30" y="103"/>
                      </a:lnTo>
                      <a:lnTo>
                        <a:pt x="32" y="63"/>
                      </a:lnTo>
                      <a:lnTo>
                        <a:pt x="27" y="40"/>
                      </a:lnTo>
                      <a:lnTo>
                        <a:pt x="14" y="52"/>
                      </a:lnTo>
                      <a:lnTo>
                        <a:pt x="14" y="25"/>
                      </a:lnTo>
                      <a:lnTo>
                        <a:pt x="0" y="0"/>
                      </a:lnTo>
                      <a:lnTo>
                        <a:pt x="2" y="13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25" name="Rectangle 396"/>
                <p:cNvSpPr>
                  <a:spLocks noChangeArrowheads="1"/>
                </p:cNvSpPr>
                <p:nvPr/>
              </p:nvSpPr>
              <p:spPr bwMode="auto">
                <a:xfrm>
                  <a:off x="2466" y="833"/>
                  <a:ext cx="274" cy="276"/>
                </a:xfrm>
                <a:prstGeom prst="rect">
                  <a:avLst/>
                </a:prstGeom>
                <a:solidFill>
                  <a:srgbClr val="002D4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26" name="Freeform 397"/>
                <p:cNvSpPr>
                  <a:spLocks/>
                </p:cNvSpPr>
                <p:nvPr/>
              </p:nvSpPr>
              <p:spPr bwMode="auto">
                <a:xfrm>
                  <a:off x="2548" y="1069"/>
                  <a:ext cx="55" cy="40"/>
                </a:xfrm>
                <a:custGeom>
                  <a:avLst/>
                  <a:gdLst>
                    <a:gd name="T0" fmla="*/ 0 w 277"/>
                    <a:gd name="T1" fmla="*/ 0 h 196"/>
                    <a:gd name="T2" fmla="*/ 0 w 277"/>
                    <a:gd name="T3" fmla="*/ 0 h 196"/>
                    <a:gd name="T4" fmla="*/ 0 w 277"/>
                    <a:gd name="T5" fmla="*/ 0 h 196"/>
                    <a:gd name="T6" fmla="*/ 0 w 277"/>
                    <a:gd name="T7" fmla="*/ 0 h 196"/>
                    <a:gd name="T8" fmla="*/ 0 w 277"/>
                    <a:gd name="T9" fmla="*/ 0 h 19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196"/>
                    <a:gd name="T17" fmla="*/ 277 w 277"/>
                    <a:gd name="T18" fmla="*/ 196 h 19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196">
                      <a:moveTo>
                        <a:pt x="0" y="0"/>
                      </a:moveTo>
                      <a:lnTo>
                        <a:pt x="0" y="189"/>
                      </a:lnTo>
                      <a:lnTo>
                        <a:pt x="266" y="196"/>
                      </a:lnTo>
                      <a:lnTo>
                        <a:pt x="277" y="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572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27" name="Freeform 398"/>
                <p:cNvSpPr>
                  <a:spLocks/>
                </p:cNvSpPr>
                <p:nvPr/>
              </p:nvSpPr>
              <p:spPr bwMode="auto">
                <a:xfrm>
                  <a:off x="2607" y="1071"/>
                  <a:ext cx="55" cy="38"/>
                </a:xfrm>
                <a:custGeom>
                  <a:avLst/>
                  <a:gdLst>
                    <a:gd name="T0" fmla="*/ 0 w 276"/>
                    <a:gd name="T1" fmla="*/ 0 h 186"/>
                    <a:gd name="T2" fmla="*/ 0 w 276"/>
                    <a:gd name="T3" fmla="*/ 0 h 186"/>
                    <a:gd name="T4" fmla="*/ 0 w 276"/>
                    <a:gd name="T5" fmla="*/ 0 h 186"/>
                    <a:gd name="T6" fmla="*/ 0 w 276"/>
                    <a:gd name="T7" fmla="*/ 0 h 186"/>
                    <a:gd name="T8" fmla="*/ 0 w 276"/>
                    <a:gd name="T9" fmla="*/ 0 h 18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6"/>
                    <a:gd name="T16" fmla="*/ 0 h 186"/>
                    <a:gd name="T17" fmla="*/ 276 w 276"/>
                    <a:gd name="T18" fmla="*/ 186 h 18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6" h="186">
                      <a:moveTo>
                        <a:pt x="0" y="0"/>
                      </a:moveTo>
                      <a:lnTo>
                        <a:pt x="29" y="179"/>
                      </a:lnTo>
                      <a:lnTo>
                        <a:pt x="276" y="186"/>
                      </a:lnTo>
                      <a:lnTo>
                        <a:pt x="276" y="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572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28" name="Freeform 399"/>
                <p:cNvSpPr>
                  <a:spLocks/>
                </p:cNvSpPr>
                <p:nvPr/>
              </p:nvSpPr>
              <p:spPr bwMode="auto">
                <a:xfrm>
                  <a:off x="2513" y="755"/>
                  <a:ext cx="184" cy="327"/>
                </a:xfrm>
                <a:custGeom>
                  <a:avLst/>
                  <a:gdLst>
                    <a:gd name="T0" fmla="*/ 0 w 920"/>
                    <a:gd name="T1" fmla="*/ 0 h 1638"/>
                    <a:gd name="T2" fmla="*/ 0 w 920"/>
                    <a:gd name="T3" fmla="*/ 0 h 1638"/>
                    <a:gd name="T4" fmla="*/ 0 w 920"/>
                    <a:gd name="T5" fmla="*/ 0 h 1638"/>
                    <a:gd name="T6" fmla="*/ 0 w 920"/>
                    <a:gd name="T7" fmla="*/ 0 h 1638"/>
                    <a:gd name="T8" fmla="*/ 0 w 920"/>
                    <a:gd name="T9" fmla="*/ 0 h 1638"/>
                    <a:gd name="T10" fmla="*/ 0 w 920"/>
                    <a:gd name="T11" fmla="*/ 0 h 1638"/>
                    <a:gd name="T12" fmla="*/ 0 w 920"/>
                    <a:gd name="T13" fmla="*/ 0 h 1638"/>
                    <a:gd name="T14" fmla="*/ 0 w 920"/>
                    <a:gd name="T15" fmla="*/ 0 h 1638"/>
                    <a:gd name="T16" fmla="*/ 0 w 920"/>
                    <a:gd name="T17" fmla="*/ 0 h 1638"/>
                    <a:gd name="T18" fmla="*/ 0 w 920"/>
                    <a:gd name="T19" fmla="*/ 0 h 1638"/>
                    <a:gd name="T20" fmla="*/ 0 w 920"/>
                    <a:gd name="T21" fmla="*/ 0 h 1638"/>
                    <a:gd name="T22" fmla="*/ 0 w 920"/>
                    <a:gd name="T23" fmla="*/ 0 h 1638"/>
                    <a:gd name="T24" fmla="*/ 0 w 920"/>
                    <a:gd name="T25" fmla="*/ 0 h 1638"/>
                    <a:gd name="T26" fmla="*/ 0 w 920"/>
                    <a:gd name="T27" fmla="*/ 0 h 1638"/>
                    <a:gd name="T28" fmla="*/ 0 w 920"/>
                    <a:gd name="T29" fmla="*/ 0 h 1638"/>
                    <a:gd name="T30" fmla="*/ 0 w 920"/>
                    <a:gd name="T31" fmla="*/ 0 h 1638"/>
                    <a:gd name="T32" fmla="*/ 0 w 920"/>
                    <a:gd name="T33" fmla="*/ 0 h 1638"/>
                    <a:gd name="T34" fmla="*/ 0 w 920"/>
                    <a:gd name="T35" fmla="*/ 0 h 1638"/>
                    <a:gd name="T36" fmla="*/ 0 w 920"/>
                    <a:gd name="T37" fmla="*/ 0 h 1638"/>
                    <a:gd name="T38" fmla="*/ 0 w 920"/>
                    <a:gd name="T39" fmla="*/ 0 h 1638"/>
                    <a:gd name="T40" fmla="*/ 0 w 920"/>
                    <a:gd name="T41" fmla="*/ 0 h 1638"/>
                    <a:gd name="T42" fmla="*/ 0 w 920"/>
                    <a:gd name="T43" fmla="*/ 0 h 1638"/>
                    <a:gd name="T44" fmla="*/ 0 w 920"/>
                    <a:gd name="T45" fmla="*/ 0 h 1638"/>
                    <a:gd name="T46" fmla="*/ 0 w 920"/>
                    <a:gd name="T47" fmla="*/ 0 h 1638"/>
                    <a:gd name="T48" fmla="*/ 0 w 920"/>
                    <a:gd name="T49" fmla="*/ 0 h 1638"/>
                    <a:gd name="T50" fmla="*/ 0 w 920"/>
                    <a:gd name="T51" fmla="*/ 0 h 1638"/>
                    <a:gd name="T52" fmla="*/ 0 w 920"/>
                    <a:gd name="T53" fmla="*/ 0 h 1638"/>
                    <a:gd name="T54" fmla="*/ 0 w 920"/>
                    <a:gd name="T55" fmla="*/ 0 h 1638"/>
                    <a:gd name="T56" fmla="*/ 0 w 920"/>
                    <a:gd name="T57" fmla="*/ 0 h 1638"/>
                    <a:gd name="T58" fmla="*/ 0 w 920"/>
                    <a:gd name="T59" fmla="*/ 0 h 1638"/>
                    <a:gd name="T60" fmla="*/ 0 w 920"/>
                    <a:gd name="T61" fmla="*/ 0 h 1638"/>
                    <a:gd name="T62" fmla="*/ 0 w 920"/>
                    <a:gd name="T63" fmla="*/ 0 h 1638"/>
                    <a:gd name="T64" fmla="*/ 0 w 920"/>
                    <a:gd name="T65" fmla="*/ 0 h 1638"/>
                    <a:gd name="T66" fmla="*/ 0 w 920"/>
                    <a:gd name="T67" fmla="*/ 0 h 1638"/>
                    <a:gd name="T68" fmla="*/ 0 w 920"/>
                    <a:gd name="T69" fmla="*/ 0 h 1638"/>
                    <a:gd name="T70" fmla="*/ 0 w 920"/>
                    <a:gd name="T71" fmla="*/ 0 h 1638"/>
                    <a:gd name="T72" fmla="*/ 0 w 920"/>
                    <a:gd name="T73" fmla="*/ 0 h 1638"/>
                    <a:gd name="T74" fmla="*/ 0 w 920"/>
                    <a:gd name="T75" fmla="*/ 0 h 1638"/>
                    <a:gd name="T76" fmla="*/ 0 w 920"/>
                    <a:gd name="T77" fmla="*/ 0 h 1638"/>
                    <a:gd name="T78" fmla="*/ 0 w 920"/>
                    <a:gd name="T79" fmla="*/ 0 h 1638"/>
                    <a:gd name="T80" fmla="*/ 0 w 920"/>
                    <a:gd name="T81" fmla="*/ 0 h 1638"/>
                    <a:gd name="T82" fmla="*/ 0 w 920"/>
                    <a:gd name="T83" fmla="*/ 0 h 1638"/>
                    <a:gd name="T84" fmla="*/ 0 w 920"/>
                    <a:gd name="T85" fmla="*/ 0 h 1638"/>
                    <a:gd name="T86" fmla="*/ 0 w 920"/>
                    <a:gd name="T87" fmla="*/ 0 h 1638"/>
                    <a:gd name="T88" fmla="*/ 0 w 920"/>
                    <a:gd name="T89" fmla="*/ 0 h 1638"/>
                    <a:gd name="T90" fmla="*/ 0 w 920"/>
                    <a:gd name="T91" fmla="*/ 0 h 1638"/>
                    <a:gd name="T92" fmla="*/ 0 w 920"/>
                    <a:gd name="T93" fmla="*/ 0 h 1638"/>
                    <a:gd name="T94" fmla="*/ 0 w 920"/>
                    <a:gd name="T95" fmla="*/ 0 h 1638"/>
                    <a:gd name="T96" fmla="*/ 0 w 920"/>
                    <a:gd name="T97" fmla="*/ 0 h 1638"/>
                    <a:gd name="T98" fmla="*/ 0 w 920"/>
                    <a:gd name="T99" fmla="*/ 0 h 1638"/>
                    <a:gd name="T100" fmla="*/ 0 w 920"/>
                    <a:gd name="T101" fmla="*/ 0 h 163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920"/>
                    <a:gd name="T154" fmla="*/ 0 h 1638"/>
                    <a:gd name="T155" fmla="*/ 920 w 920"/>
                    <a:gd name="T156" fmla="*/ 1638 h 163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920" h="1638">
                      <a:moveTo>
                        <a:pt x="268" y="98"/>
                      </a:moveTo>
                      <a:lnTo>
                        <a:pt x="243" y="108"/>
                      </a:lnTo>
                      <a:lnTo>
                        <a:pt x="221" y="116"/>
                      </a:lnTo>
                      <a:lnTo>
                        <a:pt x="202" y="126"/>
                      </a:lnTo>
                      <a:lnTo>
                        <a:pt x="185" y="135"/>
                      </a:lnTo>
                      <a:lnTo>
                        <a:pt x="171" y="144"/>
                      </a:lnTo>
                      <a:lnTo>
                        <a:pt x="158" y="154"/>
                      </a:lnTo>
                      <a:lnTo>
                        <a:pt x="146" y="165"/>
                      </a:lnTo>
                      <a:lnTo>
                        <a:pt x="135" y="176"/>
                      </a:lnTo>
                      <a:lnTo>
                        <a:pt x="127" y="188"/>
                      </a:lnTo>
                      <a:lnTo>
                        <a:pt x="117" y="202"/>
                      </a:lnTo>
                      <a:lnTo>
                        <a:pt x="109" y="217"/>
                      </a:lnTo>
                      <a:lnTo>
                        <a:pt x="101" y="234"/>
                      </a:lnTo>
                      <a:lnTo>
                        <a:pt x="92" y="252"/>
                      </a:lnTo>
                      <a:lnTo>
                        <a:pt x="84" y="272"/>
                      </a:lnTo>
                      <a:lnTo>
                        <a:pt x="74" y="295"/>
                      </a:lnTo>
                      <a:lnTo>
                        <a:pt x="63" y="320"/>
                      </a:lnTo>
                      <a:lnTo>
                        <a:pt x="45" y="406"/>
                      </a:lnTo>
                      <a:lnTo>
                        <a:pt x="8" y="487"/>
                      </a:lnTo>
                      <a:lnTo>
                        <a:pt x="1" y="528"/>
                      </a:lnTo>
                      <a:lnTo>
                        <a:pt x="0" y="565"/>
                      </a:lnTo>
                      <a:lnTo>
                        <a:pt x="5" y="596"/>
                      </a:lnTo>
                      <a:lnTo>
                        <a:pt x="16" y="623"/>
                      </a:lnTo>
                      <a:lnTo>
                        <a:pt x="33" y="645"/>
                      </a:lnTo>
                      <a:lnTo>
                        <a:pt x="56" y="661"/>
                      </a:lnTo>
                      <a:lnTo>
                        <a:pt x="85" y="671"/>
                      </a:lnTo>
                      <a:lnTo>
                        <a:pt x="119" y="678"/>
                      </a:lnTo>
                      <a:lnTo>
                        <a:pt x="152" y="692"/>
                      </a:lnTo>
                      <a:lnTo>
                        <a:pt x="141" y="829"/>
                      </a:lnTo>
                      <a:lnTo>
                        <a:pt x="133" y="959"/>
                      </a:lnTo>
                      <a:lnTo>
                        <a:pt x="132" y="1088"/>
                      </a:lnTo>
                      <a:lnTo>
                        <a:pt x="135" y="1226"/>
                      </a:lnTo>
                      <a:lnTo>
                        <a:pt x="126" y="1607"/>
                      </a:lnTo>
                      <a:lnTo>
                        <a:pt x="143" y="1614"/>
                      </a:lnTo>
                      <a:lnTo>
                        <a:pt x="163" y="1619"/>
                      </a:lnTo>
                      <a:lnTo>
                        <a:pt x="187" y="1625"/>
                      </a:lnTo>
                      <a:lnTo>
                        <a:pt x="212" y="1628"/>
                      </a:lnTo>
                      <a:lnTo>
                        <a:pt x="239" y="1631"/>
                      </a:lnTo>
                      <a:lnTo>
                        <a:pt x="267" y="1633"/>
                      </a:lnTo>
                      <a:lnTo>
                        <a:pt x="297" y="1636"/>
                      </a:lnTo>
                      <a:lnTo>
                        <a:pt x="327" y="1637"/>
                      </a:lnTo>
                      <a:lnTo>
                        <a:pt x="357" y="1637"/>
                      </a:lnTo>
                      <a:lnTo>
                        <a:pt x="388" y="1637"/>
                      </a:lnTo>
                      <a:lnTo>
                        <a:pt x="419" y="1637"/>
                      </a:lnTo>
                      <a:lnTo>
                        <a:pt x="451" y="1637"/>
                      </a:lnTo>
                      <a:lnTo>
                        <a:pt x="480" y="1637"/>
                      </a:lnTo>
                      <a:lnTo>
                        <a:pt x="509" y="1637"/>
                      </a:lnTo>
                      <a:lnTo>
                        <a:pt x="536" y="1637"/>
                      </a:lnTo>
                      <a:lnTo>
                        <a:pt x="561" y="1638"/>
                      </a:lnTo>
                      <a:lnTo>
                        <a:pt x="765" y="1621"/>
                      </a:lnTo>
                      <a:lnTo>
                        <a:pt x="763" y="1299"/>
                      </a:lnTo>
                      <a:lnTo>
                        <a:pt x="753" y="675"/>
                      </a:lnTo>
                      <a:lnTo>
                        <a:pt x="810" y="653"/>
                      </a:lnTo>
                      <a:lnTo>
                        <a:pt x="828" y="643"/>
                      </a:lnTo>
                      <a:lnTo>
                        <a:pt x="846" y="635"/>
                      </a:lnTo>
                      <a:lnTo>
                        <a:pt x="861" y="626"/>
                      </a:lnTo>
                      <a:lnTo>
                        <a:pt x="874" y="617"/>
                      </a:lnTo>
                      <a:lnTo>
                        <a:pt x="884" y="608"/>
                      </a:lnTo>
                      <a:lnTo>
                        <a:pt x="895" y="599"/>
                      </a:lnTo>
                      <a:lnTo>
                        <a:pt x="903" y="590"/>
                      </a:lnTo>
                      <a:lnTo>
                        <a:pt x="910" y="580"/>
                      </a:lnTo>
                      <a:lnTo>
                        <a:pt x="919" y="558"/>
                      </a:lnTo>
                      <a:lnTo>
                        <a:pt x="920" y="535"/>
                      </a:lnTo>
                      <a:lnTo>
                        <a:pt x="914" y="510"/>
                      </a:lnTo>
                      <a:lnTo>
                        <a:pt x="905" y="482"/>
                      </a:lnTo>
                      <a:lnTo>
                        <a:pt x="893" y="452"/>
                      </a:lnTo>
                      <a:lnTo>
                        <a:pt x="879" y="418"/>
                      </a:lnTo>
                      <a:lnTo>
                        <a:pt x="865" y="379"/>
                      </a:lnTo>
                      <a:lnTo>
                        <a:pt x="853" y="336"/>
                      </a:lnTo>
                      <a:lnTo>
                        <a:pt x="819" y="232"/>
                      </a:lnTo>
                      <a:lnTo>
                        <a:pt x="804" y="207"/>
                      </a:lnTo>
                      <a:lnTo>
                        <a:pt x="790" y="184"/>
                      </a:lnTo>
                      <a:lnTo>
                        <a:pt x="777" y="165"/>
                      </a:lnTo>
                      <a:lnTo>
                        <a:pt x="765" y="147"/>
                      </a:lnTo>
                      <a:lnTo>
                        <a:pt x="752" y="132"/>
                      </a:lnTo>
                      <a:lnTo>
                        <a:pt x="740" y="119"/>
                      </a:lnTo>
                      <a:lnTo>
                        <a:pt x="727" y="108"/>
                      </a:lnTo>
                      <a:lnTo>
                        <a:pt x="714" y="97"/>
                      </a:lnTo>
                      <a:lnTo>
                        <a:pt x="700" y="88"/>
                      </a:lnTo>
                      <a:lnTo>
                        <a:pt x="685" y="80"/>
                      </a:lnTo>
                      <a:lnTo>
                        <a:pt x="669" y="71"/>
                      </a:lnTo>
                      <a:lnTo>
                        <a:pt x="651" y="63"/>
                      </a:lnTo>
                      <a:lnTo>
                        <a:pt x="631" y="55"/>
                      </a:lnTo>
                      <a:lnTo>
                        <a:pt x="609" y="46"/>
                      </a:lnTo>
                      <a:lnTo>
                        <a:pt x="584" y="37"/>
                      </a:lnTo>
                      <a:lnTo>
                        <a:pt x="557" y="26"/>
                      </a:lnTo>
                      <a:lnTo>
                        <a:pt x="553" y="23"/>
                      </a:lnTo>
                      <a:lnTo>
                        <a:pt x="545" y="18"/>
                      </a:lnTo>
                      <a:lnTo>
                        <a:pt x="533" y="14"/>
                      </a:lnTo>
                      <a:lnTo>
                        <a:pt x="519" y="10"/>
                      </a:lnTo>
                      <a:lnTo>
                        <a:pt x="502" y="5"/>
                      </a:lnTo>
                      <a:lnTo>
                        <a:pt x="483" y="2"/>
                      </a:lnTo>
                      <a:lnTo>
                        <a:pt x="462" y="1"/>
                      </a:lnTo>
                      <a:lnTo>
                        <a:pt x="441" y="0"/>
                      </a:lnTo>
                      <a:lnTo>
                        <a:pt x="417" y="2"/>
                      </a:lnTo>
                      <a:lnTo>
                        <a:pt x="395" y="5"/>
                      </a:lnTo>
                      <a:lnTo>
                        <a:pt x="371" y="12"/>
                      </a:lnTo>
                      <a:lnTo>
                        <a:pt x="348" y="22"/>
                      </a:lnTo>
                      <a:lnTo>
                        <a:pt x="326" y="34"/>
                      </a:lnTo>
                      <a:lnTo>
                        <a:pt x="304" y="52"/>
                      </a:lnTo>
                      <a:lnTo>
                        <a:pt x="285" y="72"/>
                      </a:lnTo>
                      <a:lnTo>
                        <a:pt x="268" y="98"/>
                      </a:lnTo>
                      <a:close/>
                    </a:path>
                  </a:pathLst>
                </a:custGeom>
                <a:solidFill>
                  <a:srgbClr val="B5A8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29" name="Freeform 400"/>
                <p:cNvSpPr>
                  <a:spLocks/>
                </p:cNvSpPr>
                <p:nvPr/>
              </p:nvSpPr>
              <p:spPr bwMode="auto">
                <a:xfrm>
                  <a:off x="2563" y="679"/>
                  <a:ext cx="76" cy="71"/>
                </a:xfrm>
                <a:custGeom>
                  <a:avLst/>
                  <a:gdLst>
                    <a:gd name="T0" fmla="*/ 0 w 379"/>
                    <a:gd name="T1" fmla="*/ 0 h 356"/>
                    <a:gd name="T2" fmla="*/ 0 w 379"/>
                    <a:gd name="T3" fmla="*/ 0 h 356"/>
                    <a:gd name="T4" fmla="*/ 0 w 379"/>
                    <a:gd name="T5" fmla="*/ 0 h 356"/>
                    <a:gd name="T6" fmla="*/ 0 w 379"/>
                    <a:gd name="T7" fmla="*/ 0 h 356"/>
                    <a:gd name="T8" fmla="*/ 0 w 379"/>
                    <a:gd name="T9" fmla="*/ 0 h 356"/>
                    <a:gd name="T10" fmla="*/ 0 w 379"/>
                    <a:gd name="T11" fmla="*/ 0 h 356"/>
                    <a:gd name="T12" fmla="*/ 0 w 379"/>
                    <a:gd name="T13" fmla="*/ 0 h 356"/>
                    <a:gd name="T14" fmla="*/ 0 w 379"/>
                    <a:gd name="T15" fmla="*/ 0 h 356"/>
                    <a:gd name="T16" fmla="*/ 0 w 379"/>
                    <a:gd name="T17" fmla="*/ 0 h 356"/>
                    <a:gd name="T18" fmla="*/ 0 w 379"/>
                    <a:gd name="T19" fmla="*/ 0 h 356"/>
                    <a:gd name="T20" fmla="*/ 0 w 379"/>
                    <a:gd name="T21" fmla="*/ 0 h 356"/>
                    <a:gd name="T22" fmla="*/ 0 w 379"/>
                    <a:gd name="T23" fmla="*/ 0 h 356"/>
                    <a:gd name="T24" fmla="*/ 0 w 379"/>
                    <a:gd name="T25" fmla="*/ 0 h 356"/>
                    <a:gd name="T26" fmla="*/ 0 w 379"/>
                    <a:gd name="T27" fmla="*/ 0 h 356"/>
                    <a:gd name="T28" fmla="*/ 0 w 379"/>
                    <a:gd name="T29" fmla="*/ 0 h 356"/>
                    <a:gd name="T30" fmla="*/ 0 w 379"/>
                    <a:gd name="T31" fmla="*/ 0 h 356"/>
                    <a:gd name="T32" fmla="*/ 0 w 379"/>
                    <a:gd name="T33" fmla="*/ 0 h 356"/>
                    <a:gd name="T34" fmla="*/ 0 w 379"/>
                    <a:gd name="T35" fmla="*/ 0 h 356"/>
                    <a:gd name="T36" fmla="*/ 0 w 379"/>
                    <a:gd name="T37" fmla="*/ 0 h 356"/>
                    <a:gd name="T38" fmla="*/ 0 w 379"/>
                    <a:gd name="T39" fmla="*/ 0 h 356"/>
                    <a:gd name="T40" fmla="*/ 0 w 379"/>
                    <a:gd name="T41" fmla="*/ 0 h 356"/>
                    <a:gd name="T42" fmla="*/ 0 w 379"/>
                    <a:gd name="T43" fmla="*/ 0 h 356"/>
                    <a:gd name="T44" fmla="*/ 0 w 379"/>
                    <a:gd name="T45" fmla="*/ 0 h 356"/>
                    <a:gd name="T46" fmla="*/ 0 w 379"/>
                    <a:gd name="T47" fmla="*/ 0 h 356"/>
                    <a:gd name="T48" fmla="*/ 0 w 379"/>
                    <a:gd name="T49" fmla="*/ 0 h 356"/>
                    <a:gd name="T50" fmla="*/ 0 w 379"/>
                    <a:gd name="T51" fmla="*/ 0 h 356"/>
                    <a:gd name="T52" fmla="*/ 0 w 379"/>
                    <a:gd name="T53" fmla="*/ 0 h 356"/>
                    <a:gd name="T54" fmla="*/ 0 w 379"/>
                    <a:gd name="T55" fmla="*/ 0 h 356"/>
                    <a:gd name="T56" fmla="*/ 0 w 379"/>
                    <a:gd name="T57" fmla="*/ 0 h 356"/>
                    <a:gd name="T58" fmla="*/ 0 w 379"/>
                    <a:gd name="T59" fmla="*/ 0 h 356"/>
                    <a:gd name="T60" fmla="*/ 0 w 379"/>
                    <a:gd name="T61" fmla="*/ 0 h 356"/>
                    <a:gd name="T62" fmla="*/ 0 w 379"/>
                    <a:gd name="T63" fmla="*/ 0 h 356"/>
                    <a:gd name="T64" fmla="*/ 0 w 379"/>
                    <a:gd name="T65" fmla="*/ 0 h 356"/>
                    <a:gd name="T66" fmla="*/ 0 w 379"/>
                    <a:gd name="T67" fmla="*/ 0 h 356"/>
                    <a:gd name="T68" fmla="*/ 0 w 379"/>
                    <a:gd name="T69" fmla="*/ 0 h 356"/>
                    <a:gd name="T70" fmla="*/ 0 w 379"/>
                    <a:gd name="T71" fmla="*/ 0 h 356"/>
                    <a:gd name="T72" fmla="*/ 0 w 379"/>
                    <a:gd name="T73" fmla="*/ 0 h 356"/>
                    <a:gd name="T74" fmla="*/ 0 w 379"/>
                    <a:gd name="T75" fmla="*/ 0 h 356"/>
                    <a:gd name="T76" fmla="*/ 0 w 379"/>
                    <a:gd name="T77" fmla="*/ 0 h 356"/>
                    <a:gd name="T78" fmla="*/ 0 w 379"/>
                    <a:gd name="T79" fmla="*/ 0 h 356"/>
                    <a:gd name="T80" fmla="*/ 0 w 379"/>
                    <a:gd name="T81" fmla="*/ 0 h 356"/>
                    <a:gd name="T82" fmla="*/ 0 w 379"/>
                    <a:gd name="T83" fmla="*/ 0 h 356"/>
                    <a:gd name="T84" fmla="*/ 0 w 379"/>
                    <a:gd name="T85" fmla="*/ 0 h 356"/>
                    <a:gd name="T86" fmla="*/ 0 w 379"/>
                    <a:gd name="T87" fmla="*/ 0 h 356"/>
                    <a:gd name="T88" fmla="*/ 0 w 379"/>
                    <a:gd name="T89" fmla="*/ 0 h 35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379"/>
                    <a:gd name="T136" fmla="*/ 0 h 356"/>
                    <a:gd name="T137" fmla="*/ 379 w 379"/>
                    <a:gd name="T138" fmla="*/ 356 h 35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379" h="356">
                      <a:moveTo>
                        <a:pt x="169" y="6"/>
                      </a:moveTo>
                      <a:lnTo>
                        <a:pt x="147" y="7"/>
                      </a:lnTo>
                      <a:lnTo>
                        <a:pt x="128" y="9"/>
                      </a:lnTo>
                      <a:lnTo>
                        <a:pt x="110" y="13"/>
                      </a:lnTo>
                      <a:lnTo>
                        <a:pt x="95" y="20"/>
                      </a:lnTo>
                      <a:lnTo>
                        <a:pt x="82" y="30"/>
                      </a:lnTo>
                      <a:lnTo>
                        <a:pt x="71" y="44"/>
                      </a:lnTo>
                      <a:lnTo>
                        <a:pt x="61" y="64"/>
                      </a:lnTo>
                      <a:lnTo>
                        <a:pt x="53" y="88"/>
                      </a:lnTo>
                      <a:lnTo>
                        <a:pt x="40" y="141"/>
                      </a:lnTo>
                      <a:lnTo>
                        <a:pt x="23" y="165"/>
                      </a:lnTo>
                      <a:lnTo>
                        <a:pt x="11" y="184"/>
                      </a:lnTo>
                      <a:lnTo>
                        <a:pt x="3" y="204"/>
                      </a:lnTo>
                      <a:lnTo>
                        <a:pt x="0" y="221"/>
                      </a:lnTo>
                      <a:lnTo>
                        <a:pt x="0" y="240"/>
                      </a:lnTo>
                      <a:lnTo>
                        <a:pt x="4" y="259"/>
                      </a:lnTo>
                      <a:lnTo>
                        <a:pt x="10" y="283"/>
                      </a:lnTo>
                      <a:lnTo>
                        <a:pt x="20" y="310"/>
                      </a:lnTo>
                      <a:lnTo>
                        <a:pt x="35" y="323"/>
                      </a:lnTo>
                      <a:lnTo>
                        <a:pt x="51" y="334"/>
                      </a:lnTo>
                      <a:lnTo>
                        <a:pt x="68" y="342"/>
                      </a:lnTo>
                      <a:lnTo>
                        <a:pt x="85" y="349"/>
                      </a:lnTo>
                      <a:lnTo>
                        <a:pt x="102" y="353"/>
                      </a:lnTo>
                      <a:lnTo>
                        <a:pt x="119" y="355"/>
                      </a:lnTo>
                      <a:lnTo>
                        <a:pt x="136" y="356"/>
                      </a:lnTo>
                      <a:lnTo>
                        <a:pt x="155" y="356"/>
                      </a:lnTo>
                      <a:lnTo>
                        <a:pt x="172" y="355"/>
                      </a:lnTo>
                      <a:lnTo>
                        <a:pt x="190" y="353"/>
                      </a:lnTo>
                      <a:lnTo>
                        <a:pt x="208" y="351"/>
                      </a:lnTo>
                      <a:lnTo>
                        <a:pt x="226" y="348"/>
                      </a:lnTo>
                      <a:lnTo>
                        <a:pt x="244" y="344"/>
                      </a:lnTo>
                      <a:lnTo>
                        <a:pt x="261" y="342"/>
                      </a:lnTo>
                      <a:lnTo>
                        <a:pt x="279" y="339"/>
                      </a:lnTo>
                      <a:lnTo>
                        <a:pt x="297" y="337"/>
                      </a:lnTo>
                      <a:lnTo>
                        <a:pt x="339" y="326"/>
                      </a:lnTo>
                      <a:lnTo>
                        <a:pt x="375" y="281"/>
                      </a:lnTo>
                      <a:lnTo>
                        <a:pt x="379" y="220"/>
                      </a:lnTo>
                      <a:lnTo>
                        <a:pt x="355" y="173"/>
                      </a:lnTo>
                      <a:lnTo>
                        <a:pt x="356" y="141"/>
                      </a:lnTo>
                      <a:lnTo>
                        <a:pt x="339" y="95"/>
                      </a:lnTo>
                      <a:lnTo>
                        <a:pt x="302" y="67"/>
                      </a:lnTo>
                      <a:lnTo>
                        <a:pt x="279" y="28"/>
                      </a:lnTo>
                      <a:lnTo>
                        <a:pt x="231" y="0"/>
                      </a:lnTo>
                      <a:lnTo>
                        <a:pt x="189" y="7"/>
                      </a:lnTo>
                      <a:lnTo>
                        <a:pt x="169" y="6"/>
                      </a:lnTo>
                      <a:close/>
                    </a:path>
                  </a:pathLst>
                </a:custGeom>
                <a:solidFill>
                  <a:srgbClr val="5421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30" name="Freeform 401"/>
                <p:cNvSpPr>
                  <a:spLocks/>
                </p:cNvSpPr>
                <p:nvPr/>
              </p:nvSpPr>
              <p:spPr bwMode="auto">
                <a:xfrm>
                  <a:off x="2576" y="755"/>
                  <a:ext cx="54" cy="91"/>
                </a:xfrm>
                <a:custGeom>
                  <a:avLst/>
                  <a:gdLst>
                    <a:gd name="T0" fmla="*/ 0 w 269"/>
                    <a:gd name="T1" fmla="*/ 0 h 456"/>
                    <a:gd name="T2" fmla="*/ 0 w 269"/>
                    <a:gd name="T3" fmla="*/ 0 h 456"/>
                    <a:gd name="T4" fmla="*/ 0 w 269"/>
                    <a:gd name="T5" fmla="*/ 0 h 456"/>
                    <a:gd name="T6" fmla="*/ 0 w 269"/>
                    <a:gd name="T7" fmla="*/ 0 h 456"/>
                    <a:gd name="T8" fmla="*/ 0 w 269"/>
                    <a:gd name="T9" fmla="*/ 0 h 456"/>
                    <a:gd name="T10" fmla="*/ 0 w 269"/>
                    <a:gd name="T11" fmla="*/ 0 h 456"/>
                    <a:gd name="T12" fmla="*/ 0 w 269"/>
                    <a:gd name="T13" fmla="*/ 0 h 456"/>
                    <a:gd name="T14" fmla="*/ 0 w 269"/>
                    <a:gd name="T15" fmla="*/ 0 h 456"/>
                    <a:gd name="T16" fmla="*/ 0 w 269"/>
                    <a:gd name="T17" fmla="*/ 0 h 456"/>
                    <a:gd name="T18" fmla="*/ 0 w 269"/>
                    <a:gd name="T19" fmla="*/ 0 h 456"/>
                    <a:gd name="T20" fmla="*/ 0 w 269"/>
                    <a:gd name="T21" fmla="*/ 0 h 456"/>
                    <a:gd name="T22" fmla="*/ 0 w 269"/>
                    <a:gd name="T23" fmla="*/ 0 h 456"/>
                    <a:gd name="T24" fmla="*/ 0 w 269"/>
                    <a:gd name="T25" fmla="*/ 0 h 456"/>
                    <a:gd name="T26" fmla="*/ 0 w 269"/>
                    <a:gd name="T27" fmla="*/ 0 h 456"/>
                    <a:gd name="T28" fmla="*/ 0 w 269"/>
                    <a:gd name="T29" fmla="*/ 0 h 456"/>
                    <a:gd name="T30" fmla="*/ 0 w 269"/>
                    <a:gd name="T31" fmla="*/ 0 h 456"/>
                    <a:gd name="T32" fmla="*/ 0 w 269"/>
                    <a:gd name="T33" fmla="*/ 0 h 456"/>
                    <a:gd name="T34" fmla="*/ 0 w 269"/>
                    <a:gd name="T35" fmla="*/ 0 h 456"/>
                    <a:gd name="T36" fmla="*/ 0 w 269"/>
                    <a:gd name="T37" fmla="*/ 0 h 456"/>
                    <a:gd name="T38" fmla="*/ 0 w 269"/>
                    <a:gd name="T39" fmla="*/ 0 h 456"/>
                    <a:gd name="T40" fmla="*/ 0 w 269"/>
                    <a:gd name="T41" fmla="*/ 0 h 456"/>
                    <a:gd name="T42" fmla="*/ 0 w 269"/>
                    <a:gd name="T43" fmla="*/ 0 h 45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69"/>
                    <a:gd name="T67" fmla="*/ 0 h 456"/>
                    <a:gd name="T68" fmla="*/ 269 w 269"/>
                    <a:gd name="T69" fmla="*/ 456 h 45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69" h="456">
                      <a:moveTo>
                        <a:pt x="208" y="44"/>
                      </a:moveTo>
                      <a:lnTo>
                        <a:pt x="198" y="97"/>
                      </a:lnTo>
                      <a:lnTo>
                        <a:pt x="185" y="124"/>
                      </a:lnTo>
                      <a:lnTo>
                        <a:pt x="180" y="164"/>
                      </a:lnTo>
                      <a:lnTo>
                        <a:pt x="151" y="207"/>
                      </a:lnTo>
                      <a:lnTo>
                        <a:pt x="121" y="150"/>
                      </a:lnTo>
                      <a:lnTo>
                        <a:pt x="73" y="121"/>
                      </a:lnTo>
                      <a:lnTo>
                        <a:pt x="56" y="56"/>
                      </a:lnTo>
                      <a:lnTo>
                        <a:pt x="57" y="0"/>
                      </a:lnTo>
                      <a:lnTo>
                        <a:pt x="25" y="35"/>
                      </a:lnTo>
                      <a:lnTo>
                        <a:pt x="7" y="94"/>
                      </a:lnTo>
                      <a:lnTo>
                        <a:pt x="0" y="166"/>
                      </a:lnTo>
                      <a:lnTo>
                        <a:pt x="95" y="201"/>
                      </a:lnTo>
                      <a:lnTo>
                        <a:pt x="140" y="283"/>
                      </a:lnTo>
                      <a:lnTo>
                        <a:pt x="169" y="384"/>
                      </a:lnTo>
                      <a:lnTo>
                        <a:pt x="174" y="456"/>
                      </a:lnTo>
                      <a:lnTo>
                        <a:pt x="212" y="262"/>
                      </a:lnTo>
                      <a:lnTo>
                        <a:pt x="216" y="150"/>
                      </a:lnTo>
                      <a:lnTo>
                        <a:pt x="269" y="95"/>
                      </a:lnTo>
                      <a:lnTo>
                        <a:pt x="251" y="58"/>
                      </a:lnTo>
                      <a:lnTo>
                        <a:pt x="205" y="12"/>
                      </a:lnTo>
                      <a:lnTo>
                        <a:pt x="208" y="44"/>
                      </a:lnTo>
                      <a:close/>
                    </a:path>
                  </a:pathLst>
                </a:custGeom>
                <a:solidFill>
                  <a:srgbClr val="8719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31" name="Freeform 402"/>
                <p:cNvSpPr>
                  <a:spLocks/>
                </p:cNvSpPr>
                <p:nvPr/>
              </p:nvSpPr>
              <p:spPr bwMode="auto">
                <a:xfrm>
                  <a:off x="2579" y="700"/>
                  <a:ext cx="48" cy="99"/>
                </a:xfrm>
                <a:custGeom>
                  <a:avLst/>
                  <a:gdLst>
                    <a:gd name="T0" fmla="*/ 0 w 241"/>
                    <a:gd name="T1" fmla="*/ 0 h 491"/>
                    <a:gd name="T2" fmla="*/ 0 w 241"/>
                    <a:gd name="T3" fmla="*/ 0 h 491"/>
                    <a:gd name="T4" fmla="*/ 0 w 241"/>
                    <a:gd name="T5" fmla="*/ 0 h 491"/>
                    <a:gd name="T6" fmla="*/ 0 w 241"/>
                    <a:gd name="T7" fmla="*/ 0 h 491"/>
                    <a:gd name="T8" fmla="*/ 0 w 241"/>
                    <a:gd name="T9" fmla="*/ 0 h 491"/>
                    <a:gd name="T10" fmla="*/ 0 w 241"/>
                    <a:gd name="T11" fmla="*/ 0 h 491"/>
                    <a:gd name="T12" fmla="*/ 0 w 241"/>
                    <a:gd name="T13" fmla="*/ 0 h 491"/>
                    <a:gd name="T14" fmla="*/ 0 w 241"/>
                    <a:gd name="T15" fmla="*/ 0 h 491"/>
                    <a:gd name="T16" fmla="*/ 0 w 241"/>
                    <a:gd name="T17" fmla="*/ 0 h 491"/>
                    <a:gd name="T18" fmla="*/ 0 w 241"/>
                    <a:gd name="T19" fmla="*/ 0 h 491"/>
                    <a:gd name="T20" fmla="*/ 0 w 241"/>
                    <a:gd name="T21" fmla="*/ 0 h 491"/>
                    <a:gd name="T22" fmla="*/ 0 w 241"/>
                    <a:gd name="T23" fmla="*/ 0 h 491"/>
                    <a:gd name="T24" fmla="*/ 0 w 241"/>
                    <a:gd name="T25" fmla="*/ 0 h 491"/>
                    <a:gd name="T26" fmla="*/ 0 w 241"/>
                    <a:gd name="T27" fmla="*/ 0 h 491"/>
                    <a:gd name="T28" fmla="*/ 0 w 241"/>
                    <a:gd name="T29" fmla="*/ 0 h 491"/>
                    <a:gd name="T30" fmla="*/ 0 w 241"/>
                    <a:gd name="T31" fmla="*/ 0 h 491"/>
                    <a:gd name="T32" fmla="*/ 0 w 241"/>
                    <a:gd name="T33" fmla="*/ 0 h 491"/>
                    <a:gd name="T34" fmla="*/ 0 w 241"/>
                    <a:gd name="T35" fmla="*/ 0 h 491"/>
                    <a:gd name="T36" fmla="*/ 0 w 241"/>
                    <a:gd name="T37" fmla="*/ 0 h 491"/>
                    <a:gd name="T38" fmla="*/ 0 w 241"/>
                    <a:gd name="T39" fmla="*/ 0 h 491"/>
                    <a:gd name="T40" fmla="*/ 0 w 241"/>
                    <a:gd name="T41" fmla="*/ 0 h 491"/>
                    <a:gd name="T42" fmla="*/ 0 w 241"/>
                    <a:gd name="T43" fmla="*/ 0 h 491"/>
                    <a:gd name="T44" fmla="*/ 0 w 241"/>
                    <a:gd name="T45" fmla="*/ 0 h 491"/>
                    <a:gd name="T46" fmla="*/ 0 w 241"/>
                    <a:gd name="T47" fmla="*/ 0 h 491"/>
                    <a:gd name="T48" fmla="*/ 0 w 241"/>
                    <a:gd name="T49" fmla="*/ 0 h 491"/>
                    <a:gd name="T50" fmla="*/ 0 w 241"/>
                    <a:gd name="T51" fmla="*/ 0 h 491"/>
                    <a:gd name="T52" fmla="*/ 0 w 241"/>
                    <a:gd name="T53" fmla="*/ 0 h 491"/>
                    <a:gd name="T54" fmla="*/ 0 w 241"/>
                    <a:gd name="T55" fmla="*/ 0 h 491"/>
                    <a:gd name="T56" fmla="*/ 0 w 241"/>
                    <a:gd name="T57" fmla="*/ 0 h 491"/>
                    <a:gd name="T58" fmla="*/ 0 w 241"/>
                    <a:gd name="T59" fmla="*/ 0 h 491"/>
                    <a:gd name="T60" fmla="*/ 0 w 241"/>
                    <a:gd name="T61" fmla="*/ 0 h 491"/>
                    <a:gd name="T62" fmla="*/ 0 w 241"/>
                    <a:gd name="T63" fmla="*/ 0 h 491"/>
                    <a:gd name="T64" fmla="*/ 0 w 241"/>
                    <a:gd name="T65" fmla="*/ 0 h 491"/>
                    <a:gd name="T66" fmla="*/ 0 w 241"/>
                    <a:gd name="T67" fmla="*/ 0 h 491"/>
                    <a:gd name="T68" fmla="*/ 0 w 241"/>
                    <a:gd name="T69" fmla="*/ 0 h 491"/>
                    <a:gd name="T70" fmla="*/ 0 w 241"/>
                    <a:gd name="T71" fmla="*/ 0 h 491"/>
                    <a:gd name="T72" fmla="*/ 0 w 241"/>
                    <a:gd name="T73" fmla="*/ 0 h 491"/>
                    <a:gd name="T74" fmla="*/ 0 w 241"/>
                    <a:gd name="T75" fmla="*/ 0 h 491"/>
                    <a:gd name="T76" fmla="*/ 0 w 241"/>
                    <a:gd name="T77" fmla="*/ 0 h 491"/>
                    <a:gd name="T78" fmla="*/ 0 w 241"/>
                    <a:gd name="T79" fmla="*/ 0 h 491"/>
                    <a:gd name="T80" fmla="*/ 0 w 241"/>
                    <a:gd name="T81" fmla="*/ 0 h 491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41"/>
                    <a:gd name="T124" fmla="*/ 0 h 491"/>
                    <a:gd name="T125" fmla="*/ 241 w 241"/>
                    <a:gd name="T126" fmla="*/ 491 h 491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41" h="491">
                      <a:moveTo>
                        <a:pt x="128" y="0"/>
                      </a:moveTo>
                      <a:lnTo>
                        <a:pt x="169" y="31"/>
                      </a:lnTo>
                      <a:lnTo>
                        <a:pt x="170" y="44"/>
                      </a:lnTo>
                      <a:lnTo>
                        <a:pt x="173" y="54"/>
                      </a:lnTo>
                      <a:lnTo>
                        <a:pt x="180" y="61"/>
                      </a:lnTo>
                      <a:lnTo>
                        <a:pt x="187" y="65"/>
                      </a:lnTo>
                      <a:lnTo>
                        <a:pt x="197" y="69"/>
                      </a:lnTo>
                      <a:lnTo>
                        <a:pt x="208" y="70"/>
                      </a:lnTo>
                      <a:lnTo>
                        <a:pt x="220" y="71"/>
                      </a:lnTo>
                      <a:lnTo>
                        <a:pt x="233" y="71"/>
                      </a:lnTo>
                      <a:lnTo>
                        <a:pt x="233" y="93"/>
                      </a:lnTo>
                      <a:lnTo>
                        <a:pt x="235" y="115"/>
                      </a:lnTo>
                      <a:lnTo>
                        <a:pt x="238" y="135"/>
                      </a:lnTo>
                      <a:lnTo>
                        <a:pt x="241" y="157"/>
                      </a:lnTo>
                      <a:lnTo>
                        <a:pt x="237" y="186"/>
                      </a:lnTo>
                      <a:lnTo>
                        <a:pt x="221" y="191"/>
                      </a:lnTo>
                      <a:lnTo>
                        <a:pt x="211" y="223"/>
                      </a:lnTo>
                      <a:lnTo>
                        <a:pt x="198" y="233"/>
                      </a:lnTo>
                      <a:lnTo>
                        <a:pt x="191" y="273"/>
                      </a:lnTo>
                      <a:lnTo>
                        <a:pt x="195" y="332"/>
                      </a:lnTo>
                      <a:lnTo>
                        <a:pt x="186" y="444"/>
                      </a:lnTo>
                      <a:lnTo>
                        <a:pt x="135" y="491"/>
                      </a:lnTo>
                      <a:lnTo>
                        <a:pt x="93" y="435"/>
                      </a:lnTo>
                      <a:lnTo>
                        <a:pt x="65" y="407"/>
                      </a:lnTo>
                      <a:lnTo>
                        <a:pt x="43" y="364"/>
                      </a:lnTo>
                      <a:lnTo>
                        <a:pt x="30" y="315"/>
                      </a:lnTo>
                      <a:lnTo>
                        <a:pt x="30" y="238"/>
                      </a:lnTo>
                      <a:lnTo>
                        <a:pt x="28" y="204"/>
                      </a:lnTo>
                      <a:lnTo>
                        <a:pt x="15" y="194"/>
                      </a:lnTo>
                      <a:lnTo>
                        <a:pt x="7" y="184"/>
                      </a:lnTo>
                      <a:lnTo>
                        <a:pt x="1" y="174"/>
                      </a:lnTo>
                      <a:lnTo>
                        <a:pt x="0" y="166"/>
                      </a:lnTo>
                      <a:lnTo>
                        <a:pt x="2" y="156"/>
                      </a:lnTo>
                      <a:lnTo>
                        <a:pt x="5" y="144"/>
                      </a:lnTo>
                      <a:lnTo>
                        <a:pt x="11" y="131"/>
                      </a:lnTo>
                      <a:lnTo>
                        <a:pt x="17" y="115"/>
                      </a:lnTo>
                      <a:lnTo>
                        <a:pt x="22" y="56"/>
                      </a:lnTo>
                      <a:lnTo>
                        <a:pt x="62" y="49"/>
                      </a:lnTo>
                      <a:lnTo>
                        <a:pt x="84" y="26"/>
                      </a:lnTo>
                      <a:lnTo>
                        <a:pt x="103" y="10"/>
                      </a:lnTo>
                      <a:lnTo>
                        <a:pt x="128" y="0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32" name="Freeform 403"/>
                <p:cNvSpPr>
                  <a:spLocks/>
                </p:cNvSpPr>
                <p:nvPr/>
              </p:nvSpPr>
              <p:spPr bwMode="auto">
                <a:xfrm>
                  <a:off x="2604" y="715"/>
                  <a:ext cx="23" cy="37"/>
                </a:xfrm>
                <a:custGeom>
                  <a:avLst/>
                  <a:gdLst>
                    <a:gd name="T0" fmla="*/ 0 w 114"/>
                    <a:gd name="T1" fmla="*/ 0 h 186"/>
                    <a:gd name="T2" fmla="*/ 0 w 114"/>
                    <a:gd name="T3" fmla="*/ 0 h 186"/>
                    <a:gd name="T4" fmla="*/ 0 w 114"/>
                    <a:gd name="T5" fmla="*/ 0 h 186"/>
                    <a:gd name="T6" fmla="*/ 0 w 114"/>
                    <a:gd name="T7" fmla="*/ 0 h 186"/>
                    <a:gd name="T8" fmla="*/ 0 w 114"/>
                    <a:gd name="T9" fmla="*/ 0 h 186"/>
                    <a:gd name="T10" fmla="*/ 0 w 114"/>
                    <a:gd name="T11" fmla="*/ 0 h 186"/>
                    <a:gd name="T12" fmla="*/ 0 w 114"/>
                    <a:gd name="T13" fmla="*/ 0 h 186"/>
                    <a:gd name="T14" fmla="*/ 0 w 114"/>
                    <a:gd name="T15" fmla="*/ 0 h 186"/>
                    <a:gd name="T16" fmla="*/ 0 w 114"/>
                    <a:gd name="T17" fmla="*/ 0 h 186"/>
                    <a:gd name="T18" fmla="*/ 0 w 114"/>
                    <a:gd name="T19" fmla="*/ 0 h 186"/>
                    <a:gd name="T20" fmla="*/ 0 w 114"/>
                    <a:gd name="T21" fmla="*/ 0 h 186"/>
                    <a:gd name="T22" fmla="*/ 0 w 114"/>
                    <a:gd name="T23" fmla="*/ 0 h 186"/>
                    <a:gd name="T24" fmla="*/ 0 w 114"/>
                    <a:gd name="T25" fmla="*/ 0 h 186"/>
                    <a:gd name="T26" fmla="*/ 0 w 114"/>
                    <a:gd name="T27" fmla="*/ 0 h 186"/>
                    <a:gd name="T28" fmla="*/ 0 w 114"/>
                    <a:gd name="T29" fmla="*/ 0 h 186"/>
                    <a:gd name="T30" fmla="*/ 0 w 114"/>
                    <a:gd name="T31" fmla="*/ 0 h 186"/>
                    <a:gd name="T32" fmla="*/ 0 w 114"/>
                    <a:gd name="T33" fmla="*/ 0 h 186"/>
                    <a:gd name="T34" fmla="*/ 0 w 114"/>
                    <a:gd name="T35" fmla="*/ 0 h 186"/>
                    <a:gd name="T36" fmla="*/ 0 w 114"/>
                    <a:gd name="T37" fmla="*/ 0 h 186"/>
                    <a:gd name="T38" fmla="*/ 0 w 114"/>
                    <a:gd name="T39" fmla="*/ 0 h 186"/>
                    <a:gd name="T40" fmla="*/ 0 w 114"/>
                    <a:gd name="T41" fmla="*/ 0 h 186"/>
                    <a:gd name="T42" fmla="*/ 0 w 114"/>
                    <a:gd name="T43" fmla="*/ 0 h 186"/>
                    <a:gd name="T44" fmla="*/ 0 w 114"/>
                    <a:gd name="T45" fmla="*/ 0 h 186"/>
                    <a:gd name="T46" fmla="*/ 0 w 114"/>
                    <a:gd name="T47" fmla="*/ 0 h 186"/>
                    <a:gd name="T48" fmla="*/ 0 w 114"/>
                    <a:gd name="T49" fmla="*/ 0 h 186"/>
                    <a:gd name="T50" fmla="*/ 0 w 114"/>
                    <a:gd name="T51" fmla="*/ 0 h 186"/>
                    <a:gd name="T52" fmla="*/ 0 w 114"/>
                    <a:gd name="T53" fmla="*/ 0 h 186"/>
                    <a:gd name="T54" fmla="*/ 0 w 114"/>
                    <a:gd name="T55" fmla="*/ 0 h 186"/>
                    <a:gd name="T56" fmla="*/ 0 w 114"/>
                    <a:gd name="T57" fmla="*/ 0 h 186"/>
                    <a:gd name="T58" fmla="*/ 0 w 114"/>
                    <a:gd name="T59" fmla="*/ 0 h 186"/>
                    <a:gd name="T60" fmla="*/ 0 w 114"/>
                    <a:gd name="T61" fmla="*/ 0 h 186"/>
                    <a:gd name="T62" fmla="*/ 0 w 114"/>
                    <a:gd name="T63" fmla="*/ 0 h 186"/>
                    <a:gd name="T64" fmla="*/ 0 w 114"/>
                    <a:gd name="T65" fmla="*/ 0 h 186"/>
                    <a:gd name="T66" fmla="*/ 0 w 114"/>
                    <a:gd name="T67" fmla="*/ 0 h 186"/>
                    <a:gd name="T68" fmla="*/ 0 w 114"/>
                    <a:gd name="T69" fmla="*/ 0 h 186"/>
                    <a:gd name="T70" fmla="*/ 0 w 114"/>
                    <a:gd name="T71" fmla="*/ 0 h 186"/>
                    <a:gd name="T72" fmla="*/ 0 w 114"/>
                    <a:gd name="T73" fmla="*/ 0 h 186"/>
                    <a:gd name="T74" fmla="*/ 0 w 114"/>
                    <a:gd name="T75" fmla="*/ 0 h 186"/>
                    <a:gd name="T76" fmla="*/ 0 w 114"/>
                    <a:gd name="T77" fmla="*/ 0 h 186"/>
                    <a:gd name="T78" fmla="*/ 0 w 114"/>
                    <a:gd name="T79" fmla="*/ 0 h 186"/>
                    <a:gd name="T80" fmla="*/ 0 w 114"/>
                    <a:gd name="T81" fmla="*/ 0 h 186"/>
                    <a:gd name="T82" fmla="*/ 0 w 114"/>
                    <a:gd name="T83" fmla="*/ 0 h 186"/>
                    <a:gd name="T84" fmla="*/ 0 w 114"/>
                    <a:gd name="T85" fmla="*/ 0 h 186"/>
                    <a:gd name="T86" fmla="*/ 0 w 114"/>
                    <a:gd name="T87" fmla="*/ 0 h 186"/>
                    <a:gd name="T88" fmla="*/ 0 w 114"/>
                    <a:gd name="T89" fmla="*/ 0 h 186"/>
                    <a:gd name="T90" fmla="*/ 0 w 114"/>
                    <a:gd name="T91" fmla="*/ 0 h 186"/>
                    <a:gd name="T92" fmla="*/ 0 w 114"/>
                    <a:gd name="T93" fmla="*/ 0 h 186"/>
                    <a:gd name="T94" fmla="*/ 0 w 114"/>
                    <a:gd name="T95" fmla="*/ 0 h 186"/>
                    <a:gd name="T96" fmla="*/ 0 w 114"/>
                    <a:gd name="T97" fmla="*/ 0 h 186"/>
                    <a:gd name="T98" fmla="*/ 0 w 114"/>
                    <a:gd name="T99" fmla="*/ 0 h 186"/>
                    <a:gd name="T100" fmla="*/ 0 w 114"/>
                    <a:gd name="T101" fmla="*/ 0 h 186"/>
                    <a:gd name="T102" fmla="*/ 0 w 114"/>
                    <a:gd name="T103" fmla="*/ 0 h 186"/>
                    <a:gd name="T104" fmla="*/ 0 w 114"/>
                    <a:gd name="T105" fmla="*/ 0 h 18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14"/>
                    <a:gd name="T160" fmla="*/ 0 h 186"/>
                    <a:gd name="T161" fmla="*/ 114 w 114"/>
                    <a:gd name="T162" fmla="*/ 186 h 18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14" h="186">
                      <a:moveTo>
                        <a:pt x="103" y="2"/>
                      </a:moveTo>
                      <a:lnTo>
                        <a:pt x="79" y="0"/>
                      </a:lnTo>
                      <a:lnTo>
                        <a:pt x="75" y="14"/>
                      </a:lnTo>
                      <a:lnTo>
                        <a:pt x="87" y="28"/>
                      </a:lnTo>
                      <a:lnTo>
                        <a:pt x="84" y="37"/>
                      </a:lnTo>
                      <a:lnTo>
                        <a:pt x="70" y="43"/>
                      </a:lnTo>
                      <a:lnTo>
                        <a:pt x="56" y="46"/>
                      </a:lnTo>
                      <a:lnTo>
                        <a:pt x="35" y="53"/>
                      </a:lnTo>
                      <a:lnTo>
                        <a:pt x="19" y="41"/>
                      </a:lnTo>
                      <a:lnTo>
                        <a:pt x="19" y="27"/>
                      </a:lnTo>
                      <a:lnTo>
                        <a:pt x="3" y="33"/>
                      </a:lnTo>
                      <a:lnTo>
                        <a:pt x="3" y="62"/>
                      </a:lnTo>
                      <a:lnTo>
                        <a:pt x="0" y="73"/>
                      </a:lnTo>
                      <a:lnTo>
                        <a:pt x="0" y="81"/>
                      </a:lnTo>
                      <a:lnTo>
                        <a:pt x="2" y="86"/>
                      </a:lnTo>
                      <a:lnTo>
                        <a:pt x="5" y="88"/>
                      </a:lnTo>
                      <a:lnTo>
                        <a:pt x="10" y="89"/>
                      </a:lnTo>
                      <a:lnTo>
                        <a:pt x="16" y="87"/>
                      </a:lnTo>
                      <a:lnTo>
                        <a:pt x="23" y="85"/>
                      </a:lnTo>
                      <a:lnTo>
                        <a:pt x="29" y="81"/>
                      </a:lnTo>
                      <a:lnTo>
                        <a:pt x="29" y="68"/>
                      </a:lnTo>
                      <a:lnTo>
                        <a:pt x="51" y="77"/>
                      </a:lnTo>
                      <a:lnTo>
                        <a:pt x="71" y="75"/>
                      </a:lnTo>
                      <a:lnTo>
                        <a:pt x="76" y="104"/>
                      </a:lnTo>
                      <a:lnTo>
                        <a:pt x="72" y="118"/>
                      </a:lnTo>
                      <a:lnTo>
                        <a:pt x="60" y="127"/>
                      </a:lnTo>
                      <a:lnTo>
                        <a:pt x="60" y="145"/>
                      </a:lnTo>
                      <a:lnTo>
                        <a:pt x="51" y="157"/>
                      </a:lnTo>
                      <a:lnTo>
                        <a:pt x="42" y="128"/>
                      </a:lnTo>
                      <a:lnTo>
                        <a:pt x="9" y="135"/>
                      </a:lnTo>
                      <a:lnTo>
                        <a:pt x="9" y="145"/>
                      </a:lnTo>
                      <a:lnTo>
                        <a:pt x="29" y="145"/>
                      </a:lnTo>
                      <a:lnTo>
                        <a:pt x="28" y="162"/>
                      </a:lnTo>
                      <a:lnTo>
                        <a:pt x="12" y="166"/>
                      </a:lnTo>
                      <a:lnTo>
                        <a:pt x="13" y="175"/>
                      </a:lnTo>
                      <a:lnTo>
                        <a:pt x="15" y="182"/>
                      </a:lnTo>
                      <a:lnTo>
                        <a:pt x="20" y="186"/>
                      </a:lnTo>
                      <a:lnTo>
                        <a:pt x="26" y="186"/>
                      </a:lnTo>
                      <a:lnTo>
                        <a:pt x="32" y="185"/>
                      </a:lnTo>
                      <a:lnTo>
                        <a:pt x="40" y="183"/>
                      </a:lnTo>
                      <a:lnTo>
                        <a:pt x="48" y="179"/>
                      </a:lnTo>
                      <a:lnTo>
                        <a:pt x="56" y="174"/>
                      </a:lnTo>
                      <a:lnTo>
                        <a:pt x="85" y="140"/>
                      </a:lnTo>
                      <a:lnTo>
                        <a:pt x="88" y="121"/>
                      </a:lnTo>
                      <a:lnTo>
                        <a:pt x="109" y="115"/>
                      </a:lnTo>
                      <a:lnTo>
                        <a:pt x="114" y="91"/>
                      </a:lnTo>
                      <a:lnTo>
                        <a:pt x="102" y="98"/>
                      </a:lnTo>
                      <a:lnTo>
                        <a:pt x="98" y="107"/>
                      </a:lnTo>
                      <a:lnTo>
                        <a:pt x="97" y="84"/>
                      </a:lnTo>
                      <a:lnTo>
                        <a:pt x="103" y="76"/>
                      </a:lnTo>
                      <a:lnTo>
                        <a:pt x="108" y="61"/>
                      </a:lnTo>
                      <a:lnTo>
                        <a:pt x="108" y="38"/>
                      </a:lnTo>
                      <a:lnTo>
                        <a:pt x="103" y="2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33" name="Freeform 404"/>
                <p:cNvSpPr>
                  <a:spLocks/>
                </p:cNvSpPr>
                <p:nvPr/>
              </p:nvSpPr>
              <p:spPr bwMode="auto">
                <a:xfrm>
                  <a:off x="2606" y="733"/>
                  <a:ext cx="8" cy="6"/>
                </a:xfrm>
                <a:custGeom>
                  <a:avLst/>
                  <a:gdLst>
                    <a:gd name="T0" fmla="*/ 0 w 42"/>
                    <a:gd name="T1" fmla="*/ 0 h 30"/>
                    <a:gd name="T2" fmla="*/ 0 w 42"/>
                    <a:gd name="T3" fmla="*/ 0 h 30"/>
                    <a:gd name="T4" fmla="*/ 0 w 42"/>
                    <a:gd name="T5" fmla="*/ 0 h 30"/>
                    <a:gd name="T6" fmla="*/ 0 w 42"/>
                    <a:gd name="T7" fmla="*/ 0 h 30"/>
                    <a:gd name="T8" fmla="*/ 0 w 42"/>
                    <a:gd name="T9" fmla="*/ 0 h 30"/>
                    <a:gd name="T10" fmla="*/ 0 w 42"/>
                    <a:gd name="T11" fmla="*/ 0 h 30"/>
                    <a:gd name="T12" fmla="*/ 0 w 42"/>
                    <a:gd name="T13" fmla="*/ 0 h 30"/>
                    <a:gd name="T14" fmla="*/ 0 w 42"/>
                    <a:gd name="T15" fmla="*/ 0 h 30"/>
                    <a:gd name="T16" fmla="*/ 0 w 42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2"/>
                    <a:gd name="T28" fmla="*/ 0 h 30"/>
                    <a:gd name="T29" fmla="*/ 42 w 42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2" h="30">
                      <a:moveTo>
                        <a:pt x="42" y="18"/>
                      </a:moveTo>
                      <a:lnTo>
                        <a:pt x="25" y="9"/>
                      </a:lnTo>
                      <a:lnTo>
                        <a:pt x="22" y="0"/>
                      </a:lnTo>
                      <a:lnTo>
                        <a:pt x="8" y="9"/>
                      </a:lnTo>
                      <a:lnTo>
                        <a:pt x="1" y="13"/>
                      </a:lnTo>
                      <a:lnTo>
                        <a:pt x="0" y="30"/>
                      </a:lnTo>
                      <a:lnTo>
                        <a:pt x="23" y="30"/>
                      </a:lnTo>
                      <a:lnTo>
                        <a:pt x="38" y="28"/>
                      </a:lnTo>
                      <a:lnTo>
                        <a:pt x="42" y="1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34" name="Freeform 405"/>
                <p:cNvSpPr>
                  <a:spLocks/>
                </p:cNvSpPr>
                <p:nvPr/>
              </p:nvSpPr>
              <p:spPr bwMode="auto">
                <a:xfrm>
                  <a:off x="2605" y="749"/>
                  <a:ext cx="13" cy="24"/>
                </a:xfrm>
                <a:custGeom>
                  <a:avLst/>
                  <a:gdLst>
                    <a:gd name="T0" fmla="*/ 0 w 64"/>
                    <a:gd name="T1" fmla="*/ 0 h 123"/>
                    <a:gd name="T2" fmla="*/ 0 w 64"/>
                    <a:gd name="T3" fmla="*/ 0 h 123"/>
                    <a:gd name="T4" fmla="*/ 0 w 64"/>
                    <a:gd name="T5" fmla="*/ 0 h 123"/>
                    <a:gd name="T6" fmla="*/ 0 w 64"/>
                    <a:gd name="T7" fmla="*/ 0 h 123"/>
                    <a:gd name="T8" fmla="*/ 0 w 64"/>
                    <a:gd name="T9" fmla="*/ 0 h 123"/>
                    <a:gd name="T10" fmla="*/ 0 w 64"/>
                    <a:gd name="T11" fmla="*/ 0 h 123"/>
                    <a:gd name="T12" fmla="*/ 0 w 64"/>
                    <a:gd name="T13" fmla="*/ 0 h 123"/>
                    <a:gd name="T14" fmla="*/ 0 w 64"/>
                    <a:gd name="T15" fmla="*/ 0 h 123"/>
                    <a:gd name="T16" fmla="*/ 0 w 64"/>
                    <a:gd name="T17" fmla="*/ 0 h 123"/>
                    <a:gd name="T18" fmla="*/ 0 w 64"/>
                    <a:gd name="T19" fmla="*/ 0 h 123"/>
                    <a:gd name="T20" fmla="*/ 0 w 64"/>
                    <a:gd name="T21" fmla="*/ 0 h 123"/>
                    <a:gd name="T22" fmla="*/ 0 w 64"/>
                    <a:gd name="T23" fmla="*/ 0 h 123"/>
                    <a:gd name="T24" fmla="*/ 0 w 64"/>
                    <a:gd name="T25" fmla="*/ 0 h 123"/>
                    <a:gd name="T26" fmla="*/ 0 w 64"/>
                    <a:gd name="T27" fmla="*/ 0 h 123"/>
                    <a:gd name="T28" fmla="*/ 0 w 64"/>
                    <a:gd name="T29" fmla="*/ 0 h 123"/>
                    <a:gd name="T30" fmla="*/ 0 w 64"/>
                    <a:gd name="T31" fmla="*/ 0 h 123"/>
                    <a:gd name="T32" fmla="*/ 0 w 64"/>
                    <a:gd name="T33" fmla="*/ 0 h 12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64"/>
                    <a:gd name="T52" fmla="*/ 0 h 123"/>
                    <a:gd name="T53" fmla="*/ 64 w 64"/>
                    <a:gd name="T54" fmla="*/ 123 h 12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64" h="123">
                      <a:moveTo>
                        <a:pt x="64" y="0"/>
                      </a:moveTo>
                      <a:lnTo>
                        <a:pt x="40" y="18"/>
                      </a:lnTo>
                      <a:lnTo>
                        <a:pt x="13" y="26"/>
                      </a:lnTo>
                      <a:lnTo>
                        <a:pt x="3" y="46"/>
                      </a:lnTo>
                      <a:lnTo>
                        <a:pt x="0" y="71"/>
                      </a:lnTo>
                      <a:lnTo>
                        <a:pt x="4" y="98"/>
                      </a:lnTo>
                      <a:lnTo>
                        <a:pt x="7" y="123"/>
                      </a:lnTo>
                      <a:lnTo>
                        <a:pt x="25" y="101"/>
                      </a:lnTo>
                      <a:lnTo>
                        <a:pt x="29" y="72"/>
                      </a:lnTo>
                      <a:lnTo>
                        <a:pt x="37" y="75"/>
                      </a:lnTo>
                      <a:lnTo>
                        <a:pt x="36" y="96"/>
                      </a:lnTo>
                      <a:lnTo>
                        <a:pt x="57" y="81"/>
                      </a:lnTo>
                      <a:lnTo>
                        <a:pt x="64" y="33"/>
                      </a:lnTo>
                      <a:lnTo>
                        <a:pt x="64" y="28"/>
                      </a:lnTo>
                      <a:lnTo>
                        <a:pt x="63" y="17"/>
                      </a:lnTo>
                      <a:lnTo>
                        <a:pt x="63" y="5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35" name="Freeform 406"/>
                <p:cNvSpPr>
                  <a:spLocks/>
                </p:cNvSpPr>
                <p:nvPr/>
              </p:nvSpPr>
              <p:spPr bwMode="auto">
                <a:xfrm>
                  <a:off x="2587" y="714"/>
                  <a:ext cx="14" cy="10"/>
                </a:xfrm>
                <a:custGeom>
                  <a:avLst/>
                  <a:gdLst>
                    <a:gd name="T0" fmla="*/ 0 w 68"/>
                    <a:gd name="T1" fmla="*/ 0 h 50"/>
                    <a:gd name="T2" fmla="*/ 0 w 68"/>
                    <a:gd name="T3" fmla="*/ 0 h 50"/>
                    <a:gd name="T4" fmla="*/ 0 w 68"/>
                    <a:gd name="T5" fmla="*/ 0 h 50"/>
                    <a:gd name="T6" fmla="*/ 0 w 68"/>
                    <a:gd name="T7" fmla="*/ 0 h 50"/>
                    <a:gd name="T8" fmla="*/ 0 w 68"/>
                    <a:gd name="T9" fmla="*/ 0 h 50"/>
                    <a:gd name="T10" fmla="*/ 0 w 68"/>
                    <a:gd name="T11" fmla="*/ 0 h 50"/>
                    <a:gd name="T12" fmla="*/ 0 w 68"/>
                    <a:gd name="T13" fmla="*/ 0 h 50"/>
                    <a:gd name="T14" fmla="*/ 0 w 68"/>
                    <a:gd name="T15" fmla="*/ 0 h 50"/>
                    <a:gd name="T16" fmla="*/ 0 w 68"/>
                    <a:gd name="T17" fmla="*/ 0 h 50"/>
                    <a:gd name="T18" fmla="*/ 0 w 68"/>
                    <a:gd name="T19" fmla="*/ 0 h 50"/>
                    <a:gd name="T20" fmla="*/ 0 w 68"/>
                    <a:gd name="T21" fmla="*/ 0 h 50"/>
                    <a:gd name="T22" fmla="*/ 0 w 68"/>
                    <a:gd name="T23" fmla="*/ 0 h 50"/>
                    <a:gd name="T24" fmla="*/ 0 w 68"/>
                    <a:gd name="T25" fmla="*/ 0 h 50"/>
                    <a:gd name="T26" fmla="*/ 0 w 68"/>
                    <a:gd name="T27" fmla="*/ 0 h 50"/>
                    <a:gd name="T28" fmla="*/ 0 w 68"/>
                    <a:gd name="T29" fmla="*/ 0 h 50"/>
                    <a:gd name="T30" fmla="*/ 0 w 68"/>
                    <a:gd name="T31" fmla="*/ 0 h 50"/>
                    <a:gd name="T32" fmla="*/ 0 w 68"/>
                    <a:gd name="T33" fmla="*/ 0 h 50"/>
                    <a:gd name="T34" fmla="*/ 0 w 68"/>
                    <a:gd name="T35" fmla="*/ 0 h 50"/>
                    <a:gd name="T36" fmla="*/ 0 w 68"/>
                    <a:gd name="T37" fmla="*/ 0 h 50"/>
                    <a:gd name="T38" fmla="*/ 0 w 68"/>
                    <a:gd name="T39" fmla="*/ 0 h 50"/>
                    <a:gd name="T40" fmla="*/ 0 w 68"/>
                    <a:gd name="T41" fmla="*/ 0 h 50"/>
                    <a:gd name="T42" fmla="*/ 0 w 68"/>
                    <a:gd name="T43" fmla="*/ 0 h 5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68"/>
                    <a:gd name="T67" fmla="*/ 0 h 50"/>
                    <a:gd name="T68" fmla="*/ 68 w 68"/>
                    <a:gd name="T69" fmla="*/ 50 h 50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68" h="50">
                      <a:moveTo>
                        <a:pt x="64" y="6"/>
                      </a:moveTo>
                      <a:lnTo>
                        <a:pt x="45" y="0"/>
                      </a:lnTo>
                      <a:lnTo>
                        <a:pt x="17" y="0"/>
                      </a:lnTo>
                      <a:lnTo>
                        <a:pt x="10" y="4"/>
                      </a:lnTo>
                      <a:lnTo>
                        <a:pt x="38" y="6"/>
                      </a:lnTo>
                      <a:lnTo>
                        <a:pt x="46" y="13"/>
                      </a:lnTo>
                      <a:lnTo>
                        <a:pt x="25" y="12"/>
                      </a:lnTo>
                      <a:lnTo>
                        <a:pt x="13" y="19"/>
                      </a:lnTo>
                      <a:lnTo>
                        <a:pt x="5" y="26"/>
                      </a:lnTo>
                      <a:lnTo>
                        <a:pt x="0" y="31"/>
                      </a:lnTo>
                      <a:lnTo>
                        <a:pt x="13" y="32"/>
                      </a:lnTo>
                      <a:lnTo>
                        <a:pt x="24" y="27"/>
                      </a:lnTo>
                      <a:lnTo>
                        <a:pt x="26" y="36"/>
                      </a:lnTo>
                      <a:lnTo>
                        <a:pt x="42" y="36"/>
                      </a:lnTo>
                      <a:lnTo>
                        <a:pt x="47" y="27"/>
                      </a:lnTo>
                      <a:lnTo>
                        <a:pt x="53" y="37"/>
                      </a:lnTo>
                      <a:lnTo>
                        <a:pt x="25" y="41"/>
                      </a:lnTo>
                      <a:lnTo>
                        <a:pt x="35" y="50"/>
                      </a:lnTo>
                      <a:lnTo>
                        <a:pt x="56" y="45"/>
                      </a:lnTo>
                      <a:lnTo>
                        <a:pt x="68" y="33"/>
                      </a:lnTo>
                      <a:lnTo>
                        <a:pt x="57" y="17"/>
                      </a:lnTo>
                      <a:lnTo>
                        <a:pt x="64" y="6"/>
                      </a:lnTo>
                      <a:close/>
                    </a:path>
                  </a:pathLst>
                </a:custGeom>
                <a:solidFill>
                  <a:srgbClr val="6019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36" name="Freeform 407"/>
                <p:cNvSpPr>
                  <a:spLocks/>
                </p:cNvSpPr>
                <p:nvPr/>
              </p:nvSpPr>
              <p:spPr bwMode="auto">
                <a:xfrm>
                  <a:off x="2608" y="716"/>
                  <a:ext cx="14" cy="9"/>
                </a:xfrm>
                <a:custGeom>
                  <a:avLst/>
                  <a:gdLst>
                    <a:gd name="T0" fmla="*/ 0 w 71"/>
                    <a:gd name="T1" fmla="*/ 0 h 46"/>
                    <a:gd name="T2" fmla="*/ 0 w 71"/>
                    <a:gd name="T3" fmla="*/ 0 h 46"/>
                    <a:gd name="T4" fmla="*/ 0 w 71"/>
                    <a:gd name="T5" fmla="*/ 0 h 46"/>
                    <a:gd name="T6" fmla="*/ 0 w 71"/>
                    <a:gd name="T7" fmla="*/ 0 h 46"/>
                    <a:gd name="T8" fmla="*/ 0 w 71"/>
                    <a:gd name="T9" fmla="*/ 0 h 46"/>
                    <a:gd name="T10" fmla="*/ 0 w 71"/>
                    <a:gd name="T11" fmla="*/ 0 h 46"/>
                    <a:gd name="T12" fmla="*/ 0 w 71"/>
                    <a:gd name="T13" fmla="*/ 0 h 46"/>
                    <a:gd name="T14" fmla="*/ 0 w 71"/>
                    <a:gd name="T15" fmla="*/ 0 h 46"/>
                    <a:gd name="T16" fmla="*/ 0 w 71"/>
                    <a:gd name="T17" fmla="*/ 0 h 46"/>
                    <a:gd name="T18" fmla="*/ 0 w 71"/>
                    <a:gd name="T19" fmla="*/ 0 h 46"/>
                    <a:gd name="T20" fmla="*/ 0 w 71"/>
                    <a:gd name="T21" fmla="*/ 0 h 46"/>
                    <a:gd name="T22" fmla="*/ 0 w 71"/>
                    <a:gd name="T23" fmla="*/ 0 h 46"/>
                    <a:gd name="T24" fmla="*/ 0 w 71"/>
                    <a:gd name="T25" fmla="*/ 0 h 46"/>
                    <a:gd name="T26" fmla="*/ 0 w 71"/>
                    <a:gd name="T27" fmla="*/ 0 h 46"/>
                    <a:gd name="T28" fmla="*/ 0 w 71"/>
                    <a:gd name="T29" fmla="*/ 0 h 46"/>
                    <a:gd name="T30" fmla="*/ 0 w 71"/>
                    <a:gd name="T31" fmla="*/ 0 h 46"/>
                    <a:gd name="T32" fmla="*/ 0 w 71"/>
                    <a:gd name="T33" fmla="*/ 0 h 46"/>
                    <a:gd name="T34" fmla="*/ 0 w 71"/>
                    <a:gd name="T35" fmla="*/ 0 h 46"/>
                    <a:gd name="T36" fmla="*/ 0 w 71"/>
                    <a:gd name="T37" fmla="*/ 0 h 46"/>
                    <a:gd name="T38" fmla="*/ 0 w 71"/>
                    <a:gd name="T39" fmla="*/ 0 h 46"/>
                    <a:gd name="T40" fmla="*/ 0 w 71"/>
                    <a:gd name="T41" fmla="*/ 0 h 4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71"/>
                    <a:gd name="T64" fmla="*/ 0 h 46"/>
                    <a:gd name="T65" fmla="*/ 71 w 71"/>
                    <a:gd name="T66" fmla="*/ 46 h 4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71" h="46">
                      <a:moveTo>
                        <a:pt x="57" y="1"/>
                      </a:moveTo>
                      <a:lnTo>
                        <a:pt x="21" y="0"/>
                      </a:lnTo>
                      <a:lnTo>
                        <a:pt x="1" y="12"/>
                      </a:lnTo>
                      <a:lnTo>
                        <a:pt x="0" y="27"/>
                      </a:lnTo>
                      <a:lnTo>
                        <a:pt x="10" y="44"/>
                      </a:lnTo>
                      <a:lnTo>
                        <a:pt x="41" y="46"/>
                      </a:lnTo>
                      <a:lnTo>
                        <a:pt x="41" y="38"/>
                      </a:lnTo>
                      <a:lnTo>
                        <a:pt x="27" y="36"/>
                      </a:lnTo>
                      <a:lnTo>
                        <a:pt x="21" y="32"/>
                      </a:lnTo>
                      <a:lnTo>
                        <a:pt x="11" y="29"/>
                      </a:lnTo>
                      <a:lnTo>
                        <a:pt x="20" y="20"/>
                      </a:lnTo>
                      <a:lnTo>
                        <a:pt x="26" y="32"/>
                      </a:lnTo>
                      <a:lnTo>
                        <a:pt x="45" y="32"/>
                      </a:lnTo>
                      <a:lnTo>
                        <a:pt x="45" y="22"/>
                      </a:lnTo>
                      <a:lnTo>
                        <a:pt x="57" y="27"/>
                      </a:lnTo>
                      <a:lnTo>
                        <a:pt x="71" y="35"/>
                      </a:lnTo>
                      <a:lnTo>
                        <a:pt x="69" y="25"/>
                      </a:lnTo>
                      <a:lnTo>
                        <a:pt x="53" y="16"/>
                      </a:lnTo>
                      <a:lnTo>
                        <a:pt x="26" y="8"/>
                      </a:lnTo>
                      <a:lnTo>
                        <a:pt x="43" y="6"/>
                      </a:lnTo>
                      <a:lnTo>
                        <a:pt x="57" y="1"/>
                      </a:lnTo>
                      <a:close/>
                    </a:path>
                  </a:pathLst>
                </a:custGeom>
                <a:solidFill>
                  <a:srgbClr val="6019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37" name="Freeform 408"/>
                <p:cNvSpPr>
                  <a:spLocks/>
                </p:cNvSpPr>
                <p:nvPr/>
              </p:nvSpPr>
              <p:spPr bwMode="auto">
                <a:xfrm>
                  <a:off x="2575" y="767"/>
                  <a:ext cx="34" cy="53"/>
                </a:xfrm>
                <a:custGeom>
                  <a:avLst/>
                  <a:gdLst>
                    <a:gd name="T0" fmla="*/ 0 w 167"/>
                    <a:gd name="T1" fmla="*/ 0 h 265"/>
                    <a:gd name="T2" fmla="*/ 0 w 167"/>
                    <a:gd name="T3" fmla="*/ 0 h 265"/>
                    <a:gd name="T4" fmla="*/ 0 w 167"/>
                    <a:gd name="T5" fmla="*/ 0 h 265"/>
                    <a:gd name="T6" fmla="*/ 0 w 167"/>
                    <a:gd name="T7" fmla="*/ 0 h 265"/>
                    <a:gd name="T8" fmla="*/ 0 w 167"/>
                    <a:gd name="T9" fmla="*/ 0 h 265"/>
                    <a:gd name="T10" fmla="*/ 0 w 167"/>
                    <a:gd name="T11" fmla="*/ 0 h 265"/>
                    <a:gd name="T12" fmla="*/ 0 w 167"/>
                    <a:gd name="T13" fmla="*/ 0 h 265"/>
                    <a:gd name="T14" fmla="*/ 0 w 167"/>
                    <a:gd name="T15" fmla="*/ 0 h 265"/>
                    <a:gd name="T16" fmla="*/ 0 w 167"/>
                    <a:gd name="T17" fmla="*/ 0 h 265"/>
                    <a:gd name="T18" fmla="*/ 0 w 167"/>
                    <a:gd name="T19" fmla="*/ 0 h 265"/>
                    <a:gd name="T20" fmla="*/ 0 w 167"/>
                    <a:gd name="T21" fmla="*/ 0 h 265"/>
                    <a:gd name="T22" fmla="*/ 0 w 167"/>
                    <a:gd name="T23" fmla="*/ 0 h 265"/>
                    <a:gd name="T24" fmla="*/ 0 w 167"/>
                    <a:gd name="T25" fmla="*/ 0 h 265"/>
                    <a:gd name="T26" fmla="*/ 0 w 167"/>
                    <a:gd name="T27" fmla="*/ 0 h 26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167"/>
                    <a:gd name="T43" fmla="*/ 0 h 265"/>
                    <a:gd name="T44" fmla="*/ 167 w 167"/>
                    <a:gd name="T45" fmla="*/ 265 h 26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167" h="265">
                      <a:moveTo>
                        <a:pt x="36" y="0"/>
                      </a:moveTo>
                      <a:lnTo>
                        <a:pt x="21" y="64"/>
                      </a:lnTo>
                      <a:lnTo>
                        <a:pt x="0" y="119"/>
                      </a:lnTo>
                      <a:lnTo>
                        <a:pt x="59" y="125"/>
                      </a:lnTo>
                      <a:lnTo>
                        <a:pt x="127" y="179"/>
                      </a:lnTo>
                      <a:lnTo>
                        <a:pt x="167" y="265"/>
                      </a:lnTo>
                      <a:lnTo>
                        <a:pt x="154" y="168"/>
                      </a:lnTo>
                      <a:lnTo>
                        <a:pt x="79" y="106"/>
                      </a:lnTo>
                      <a:lnTo>
                        <a:pt x="54" y="65"/>
                      </a:lnTo>
                      <a:lnTo>
                        <a:pt x="100" y="102"/>
                      </a:lnTo>
                      <a:lnTo>
                        <a:pt x="131" y="123"/>
                      </a:lnTo>
                      <a:lnTo>
                        <a:pt x="121" y="67"/>
                      </a:lnTo>
                      <a:lnTo>
                        <a:pt x="74" y="45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FF33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38" name="Freeform 409"/>
                <p:cNvSpPr>
                  <a:spLocks/>
                </p:cNvSpPr>
                <p:nvPr/>
              </p:nvSpPr>
              <p:spPr bwMode="auto">
                <a:xfrm>
                  <a:off x="2610" y="785"/>
                  <a:ext cx="12" cy="48"/>
                </a:xfrm>
                <a:custGeom>
                  <a:avLst/>
                  <a:gdLst>
                    <a:gd name="T0" fmla="*/ 0 w 62"/>
                    <a:gd name="T1" fmla="*/ 0 h 239"/>
                    <a:gd name="T2" fmla="*/ 0 w 62"/>
                    <a:gd name="T3" fmla="*/ 0 h 239"/>
                    <a:gd name="T4" fmla="*/ 0 w 62"/>
                    <a:gd name="T5" fmla="*/ 0 h 239"/>
                    <a:gd name="T6" fmla="*/ 0 w 62"/>
                    <a:gd name="T7" fmla="*/ 0 h 239"/>
                    <a:gd name="T8" fmla="*/ 0 w 62"/>
                    <a:gd name="T9" fmla="*/ 0 h 239"/>
                    <a:gd name="T10" fmla="*/ 0 w 62"/>
                    <a:gd name="T11" fmla="*/ 0 h 239"/>
                    <a:gd name="T12" fmla="*/ 0 w 62"/>
                    <a:gd name="T13" fmla="*/ 0 h 239"/>
                    <a:gd name="T14" fmla="*/ 0 w 62"/>
                    <a:gd name="T15" fmla="*/ 0 h 239"/>
                    <a:gd name="T16" fmla="*/ 0 w 62"/>
                    <a:gd name="T17" fmla="*/ 0 h 23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2"/>
                    <a:gd name="T28" fmla="*/ 0 h 239"/>
                    <a:gd name="T29" fmla="*/ 62 w 62"/>
                    <a:gd name="T30" fmla="*/ 239 h 23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2" h="239">
                      <a:moveTo>
                        <a:pt x="60" y="0"/>
                      </a:moveTo>
                      <a:lnTo>
                        <a:pt x="28" y="15"/>
                      </a:lnTo>
                      <a:lnTo>
                        <a:pt x="17" y="78"/>
                      </a:lnTo>
                      <a:lnTo>
                        <a:pt x="0" y="166"/>
                      </a:lnTo>
                      <a:lnTo>
                        <a:pt x="9" y="239"/>
                      </a:lnTo>
                      <a:lnTo>
                        <a:pt x="23" y="171"/>
                      </a:lnTo>
                      <a:lnTo>
                        <a:pt x="36" y="27"/>
                      </a:lnTo>
                      <a:lnTo>
                        <a:pt x="62" y="32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solidFill>
                  <a:srgbClr val="FF33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39" name="Freeform 410"/>
                <p:cNvSpPr>
                  <a:spLocks/>
                </p:cNvSpPr>
                <p:nvPr/>
              </p:nvSpPr>
              <p:spPr bwMode="auto">
                <a:xfrm>
                  <a:off x="2613" y="760"/>
                  <a:ext cx="85" cy="131"/>
                </a:xfrm>
                <a:custGeom>
                  <a:avLst/>
                  <a:gdLst>
                    <a:gd name="T0" fmla="*/ 0 w 425"/>
                    <a:gd name="T1" fmla="*/ 0 h 657"/>
                    <a:gd name="T2" fmla="*/ 0 w 425"/>
                    <a:gd name="T3" fmla="*/ 0 h 657"/>
                    <a:gd name="T4" fmla="*/ 0 w 425"/>
                    <a:gd name="T5" fmla="*/ 0 h 657"/>
                    <a:gd name="T6" fmla="*/ 0 w 425"/>
                    <a:gd name="T7" fmla="*/ 0 h 657"/>
                    <a:gd name="T8" fmla="*/ 0 w 425"/>
                    <a:gd name="T9" fmla="*/ 0 h 657"/>
                    <a:gd name="T10" fmla="*/ 0 w 425"/>
                    <a:gd name="T11" fmla="*/ 0 h 657"/>
                    <a:gd name="T12" fmla="*/ 0 w 425"/>
                    <a:gd name="T13" fmla="*/ 0 h 657"/>
                    <a:gd name="T14" fmla="*/ 0 w 425"/>
                    <a:gd name="T15" fmla="*/ 0 h 657"/>
                    <a:gd name="T16" fmla="*/ 0 w 425"/>
                    <a:gd name="T17" fmla="*/ 0 h 657"/>
                    <a:gd name="T18" fmla="*/ 0 w 425"/>
                    <a:gd name="T19" fmla="*/ 0 h 657"/>
                    <a:gd name="T20" fmla="*/ 0 w 425"/>
                    <a:gd name="T21" fmla="*/ 0 h 657"/>
                    <a:gd name="T22" fmla="*/ 0 w 425"/>
                    <a:gd name="T23" fmla="*/ 0 h 657"/>
                    <a:gd name="T24" fmla="*/ 0 w 425"/>
                    <a:gd name="T25" fmla="*/ 0 h 657"/>
                    <a:gd name="T26" fmla="*/ 0 w 425"/>
                    <a:gd name="T27" fmla="*/ 0 h 657"/>
                    <a:gd name="T28" fmla="*/ 0 w 425"/>
                    <a:gd name="T29" fmla="*/ 0 h 657"/>
                    <a:gd name="T30" fmla="*/ 0 w 425"/>
                    <a:gd name="T31" fmla="*/ 0 h 657"/>
                    <a:gd name="T32" fmla="*/ 0 w 425"/>
                    <a:gd name="T33" fmla="*/ 0 h 657"/>
                    <a:gd name="T34" fmla="*/ 0 w 425"/>
                    <a:gd name="T35" fmla="*/ 0 h 657"/>
                    <a:gd name="T36" fmla="*/ 0 w 425"/>
                    <a:gd name="T37" fmla="*/ 0 h 657"/>
                    <a:gd name="T38" fmla="*/ 0 w 425"/>
                    <a:gd name="T39" fmla="*/ 0 h 657"/>
                    <a:gd name="T40" fmla="*/ 0 w 425"/>
                    <a:gd name="T41" fmla="*/ 0 h 657"/>
                    <a:gd name="T42" fmla="*/ 0 w 425"/>
                    <a:gd name="T43" fmla="*/ 0 h 657"/>
                    <a:gd name="T44" fmla="*/ 0 w 425"/>
                    <a:gd name="T45" fmla="*/ 0 h 657"/>
                    <a:gd name="T46" fmla="*/ 0 w 425"/>
                    <a:gd name="T47" fmla="*/ 0 h 657"/>
                    <a:gd name="T48" fmla="*/ 0 w 425"/>
                    <a:gd name="T49" fmla="*/ 0 h 657"/>
                    <a:gd name="T50" fmla="*/ 0 w 425"/>
                    <a:gd name="T51" fmla="*/ 0 h 657"/>
                    <a:gd name="T52" fmla="*/ 0 w 425"/>
                    <a:gd name="T53" fmla="*/ 0 h 657"/>
                    <a:gd name="T54" fmla="*/ 0 w 425"/>
                    <a:gd name="T55" fmla="*/ 0 h 657"/>
                    <a:gd name="T56" fmla="*/ 0 w 425"/>
                    <a:gd name="T57" fmla="*/ 0 h 657"/>
                    <a:gd name="T58" fmla="*/ 0 w 425"/>
                    <a:gd name="T59" fmla="*/ 0 h 657"/>
                    <a:gd name="T60" fmla="*/ 0 w 425"/>
                    <a:gd name="T61" fmla="*/ 0 h 657"/>
                    <a:gd name="T62" fmla="*/ 0 w 425"/>
                    <a:gd name="T63" fmla="*/ 0 h 657"/>
                    <a:gd name="T64" fmla="*/ 0 w 425"/>
                    <a:gd name="T65" fmla="*/ 0 h 657"/>
                    <a:gd name="T66" fmla="*/ 0 w 425"/>
                    <a:gd name="T67" fmla="*/ 0 h 657"/>
                    <a:gd name="T68" fmla="*/ 0 w 425"/>
                    <a:gd name="T69" fmla="*/ 0 h 657"/>
                    <a:gd name="T70" fmla="*/ 0 w 425"/>
                    <a:gd name="T71" fmla="*/ 0 h 657"/>
                    <a:gd name="T72" fmla="*/ 0 w 425"/>
                    <a:gd name="T73" fmla="*/ 0 h 657"/>
                    <a:gd name="T74" fmla="*/ 0 w 425"/>
                    <a:gd name="T75" fmla="*/ 0 h 657"/>
                    <a:gd name="T76" fmla="*/ 0 w 425"/>
                    <a:gd name="T77" fmla="*/ 0 h 657"/>
                    <a:gd name="T78" fmla="*/ 0 w 425"/>
                    <a:gd name="T79" fmla="*/ 0 h 657"/>
                    <a:gd name="T80" fmla="*/ 0 w 425"/>
                    <a:gd name="T81" fmla="*/ 0 h 657"/>
                    <a:gd name="T82" fmla="*/ 0 w 425"/>
                    <a:gd name="T83" fmla="*/ 0 h 657"/>
                    <a:gd name="T84" fmla="*/ 0 w 425"/>
                    <a:gd name="T85" fmla="*/ 0 h 657"/>
                    <a:gd name="T86" fmla="*/ 0 w 425"/>
                    <a:gd name="T87" fmla="*/ 0 h 657"/>
                    <a:gd name="T88" fmla="*/ 0 w 425"/>
                    <a:gd name="T89" fmla="*/ 0 h 657"/>
                    <a:gd name="T90" fmla="*/ 0 w 425"/>
                    <a:gd name="T91" fmla="*/ 0 h 65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425"/>
                    <a:gd name="T139" fmla="*/ 0 h 657"/>
                    <a:gd name="T140" fmla="*/ 425 w 425"/>
                    <a:gd name="T141" fmla="*/ 657 h 65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425" h="657">
                      <a:moveTo>
                        <a:pt x="53" y="0"/>
                      </a:moveTo>
                      <a:lnTo>
                        <a:pt x="211" y="61"/>
                      </a:lnTo>
                      <a:lnTo>
                        <a:pt x="314" y="176"/>
                      </a:lnTo>
                      <a:lnTo>
                        <a:pt x="375" y="274"/>
                      </a:lnTo>
                      <a:lnTo>
                        <a:pt x="378" y="323"/>
                      </a:lnTo>
                      <a:lnTo>
                        <a:pt x="411" y="384"/>
                      </a:lnTo>
                      <a:lnTo>
                        <a:pt x="418" y="413"/>
                      </a:lnTo>
                      <a:lnTo>
                        <a:pt x="422" y="440"/>
                      </a:lnTo>
                      <a:lnTo>
                        <a:pt x="425" y="463"/>
                      </a:lnTo>
                      <a:lnTo>
                        <a:pt x="425" y="484"/>
                      </a:lnTo>
                      <a:lnTo>
                        <a:pt x="422" y="506"/>
                      </a:lnTo>
                      <a:lnTo>
                        <a:pt x="413" y="526"/>
                      </a:lnTo>
                      <a:lnTo>
                        <a:pt x="399" y="547"/>
                      </a:lnTo>
                      <a:lnTo>
                        <a:pt x="378" y="569"/>
                      </a:lnTo>
                      <a:lnTo>
                        <a:pt x="360" y="579"/>
                      </a:lnTo>
                      <a:lnTo>
                        <a:pt x="343" y="590"/>
                      </a:lnTo>
                      <a:lnTo>
                        <a:pt x="327" y="599"/>
                      </a:lnTo>
                      <a:lnTo>
                        <a:pt x="312" y="608"/>
                      </a:lnTo>
                      <a:lnTo>
                        <a:pt x="296" y="615"/>
                      </a:lnTo>
                      <a:lnTo>
                        <a:pt x="279" y="621"/>
                      </a:lnTo>
                      <a:lnTo>
                        <a:pt x="261" y="624"/>
                      </a:lnTo>
                      <a:lnTo>
                        <a:pt x="240" y="625"/>
                      </a:lnTo>
                      <a:lnTo>
                        <a:pt x="190" y="576"/>
                      </a:lnTo>
                      <a:lnTo>
                        <a:pt x="188" y="607"/>
                      </a:lnTo>
                      <a:lnTo>
                        <a:pt x="186" y="636"/>
                      </a:lnTo>
                      <a:lnTo>
                        <a:pt x="180" y="652"/>
                      </a:lnTo>
                      <a:lnTo>
                        <a:pt x="172" y="657"/>
                      </a:lnTo>
                      <a:lnTo>
                        <a:pt x="164" y="653"/>
                      </a:lnTo>
                      <a:lnTo>
                        <a:pt x="156" y="643"/>
                      </a:lnTo>
                      <a:lnTo>
                        <a:pt x="150" y="630"/>
                      </a:lnTo>
                      <a:lnTo>
                        <a:pt x="143" y="613"/>
                      </a:lnTo>
                      <a:lnTo>
                        <a:pt x="138" y="594"/>
                      </a:lnTo>
                      <a:lnTo>
                        <a:pt x="102" y="515"/>
                      </a:lnTo>
                      <a:lnTo>
                        <a:pt x="160" y="502"/>
                      </a:lnTo>
                      <a:lnTo>
                        <a:pt x="188" y="491"/>
                      </a:lnTo>
                      <a:lnTo>
                        <a:pt x="188" y="511"/>
                      </a:lnTo>
                      <a:lnTo>
                        <a:pt x="209" y="504"/>
                      </a:lnTo>
                      <a:lnTo>
                        <a:pt x="213" y="476"/>
                      </a:lnTo>
                      <a:lnTo>
                        <a:pt x="244" y="481"/>
                      </a:lnTo>
                      <a:lnTo>
                        <a:pt x="295" y="530"/>
                      </a:lnTo>
                      <a:lnTo>
                        <a:pt x="306" y="571"/>
                      </a:lnTo>
                      <a:lnTo>
                        <a:pt x="323" y="539"/>
                      </a:lnTo>
                      <a:lnTo>
                        <a:pt x="280" y="490"/>
                      </a:lnTo>
                      <a:lnTo>
                        <a:pt x="336" y="500"/>
                      </a:lnTo>
                      <a:lnTo>
                        <a:pt x="371" y="516"/>
                      </a:lnTo>
                      <a:lnTo>
                        <a:pt x="384" y="485"/>
                      </a:lnTo>
                      <a:lnTo>
                        <a:pt x="301" y="470"/>
                      </a:lnTo>
                      <a:lnTo>
                        <a:pt x="353" y="460"/>
                      </a:lnTo>
                      <a:lnTo>
                        <a:pt x="334" y="438"/>
                      </a:lnTo>
                      <a:lnTo>
                        <a:pt x="294" y="437"/>
                      </a:lnTo>
                      <a:lnTo>
                        <a:pt x="245" y="451"/>
                      </a:lnTo>
                      <a:lnTo>
                        <a:pt x="251" y="407"/>
                      </a:lnTo>
                      <a:lnTo>
                        <a:pt x="284" y="360"/>
                      </a:lnTo>
                      <a:lnTo>
                        <a:pt x="286" y="303"/>
                      </a:lnTo>
                      <a:lnTo>
                        <a:pt x="257" y="339"/>
                      </a:lnTo>
                      <a:lnTo>
                        <a:pt x="250" y="318"/>
                      </a:lnTo>
                      <a:lnTo>
                        <a:pt x="259" y="275"/>
                      </a:lnTo>
                      <a:lnTo>
                        <a:pt x="262" y="207"/>
                      </a:lnTo>
                      <a:lnTo>
                        <a:pt x="237" y="242"/>
                      </a:lnTo>
                      <a:lnTo>
                        <a:pt x="223" y="301"/>
                      </a:lnTo>
                      <a:lnTo>
                        <a:pt x="219" y="417"/>
                      </a:lnTo>
                      <a:lnTo>
                        <a:pt x="210" y="468"/>
                      </a:lnTo>
                      <a:lnTo>
                        <a:pt x="160" y="494"/>
                      </a:lnTo>
                      <a:lnTo>
                        <a:pt x="121" y="493"/>
                      </a:lnTo>
                      <a:lnTo>
                        <a:pt x="122" y="451"/>
                      </a:lnTo>
                      <a:lnTo>
                        <a:pt x="128" y="387"/>
                      </a:lnTo>
                      <a:lnTo>
                        <a:pt x="102" y="435"/>
                      </a:lnTo>
                      <a:lnTo>
                        <a:pt x="84" y="524"/>
                      </a:lnTo>
                      <a:lnTo>
                        <a:pt x="44" y="523"/>
                      </a:lnTo>
                      <a:lnTo>
                        <a:pt x="0" y="513"/>
                      </a:lnTo>
                      <a:lnTo>
                        <a:pt x="12" y="420"/>
                      </a:lnTo>
                      <a:lnTo>
                        <a:pt x="28" y="159"/>
                      </a:lnTo>
                      <a:lnTo>
                        <a:pt x="54" y="104"/>
                      </a:lnTo>
                      <a:lnTo>
                        <a:pt x="79" y="76"/>
                      </a:lnTo>
                      <a:lnTo>
                        <a:pt x="110" y="101"/>
                      </a:lnTo>
                      <a:lnTo>
                        <a:pt x="107" y="177"/>
                      </a:lnTo>
                      <a:lnTo>
                        <a:pt x="92" y="301"/>
                      </a:lnTo>
                      <a:lnTo>
                        <a:pt x="88" y="373"/>
                      </a:lnTo>
                      <a:lnTo>
                        <a:pt x="120" y="307"/>
                      </a:lnTo>
                      <a:lnTo>
                        <a:pt x="124" y="151"/>
                      </a:lnTo>
                      <a:lnTo>
                        <a:pt x="123" y="74"/>
                      </a:lnTo>
                      <a:lnTo>
                        <a:pt x="149" y="127"/>
                      </a:lnTo>
                      <a:lnTo>
                        <a:pt x="162" y="212"/>
                      </a:lnTo>
                      <a:lnTo>
                        <a:pt x="198" y="313"/>
                      </a:lnTo>
                      <a:lnTo>
                        <a:pt x="184" y="248"/>
                      </a:lnTo>
                      <a:lnTo>
                        <a:pt x="150" y="99"/>
                      </a:lnTo>
                      <a:lnTo>
                        <a:pt x="123" y="54"/>
                      </a:lnTo>
                      <a:lnTo>
                        <a:pt x="102" y="66"/>
                      </a:lnTo>
                      <a:lnTo>
                        <a:pt x="49" y="28"/>
                      </a:lnTo>
                      <a:lnTo>
                        <a:pt x="50" y="24"/>
                      </a:lnTo>
                      <a:lnTo>
                        <a:pt x="53" y="14"/>
                      </a:lnTo>
                      <a:lnTo>
                        <a:pt x="54" y="4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40" name="Freeform 411"/>
                <p:cNvSpPr>
                  <a:spLocks/>
                </p:cNvSpPr>
                <p:nvPr/>
              </p:nvSpPr>
              <p:spPr bwMode="auto">
                <a:xfrm>
                  <a:off x="2555" y="792"/>
                  <a:ext cx="55" cy="66"/>
                </a:xfrm>
                <a:custGeom>
                  <a:avLst/>
                  <a:gdLst>
                    <a:gd name="T0" fmla="*/ 0 w 271"/>
                    <a:gd name="T1" fmla="*/ 0 h 329"/>
                    <a:gd name="T2" fmla="*/ 0 w 271"/>
                    <a:gd name="T3" fmla="*/ 0 h 329"/>
                    <a:gd name="T4" fmla="*/ 0 w 271"/>
                    <a:gd name="T5" fmla="*/ 0 h 329"/>
                    <a:gd name="T6" fmla="*/ 0 w 271"/>
                    <a:gd name="T7" fmla="*/ 0 h 329"/>
                    <a:gd name="T8" fmla="*/ 0 w 271"/>
                    <a:gd name="T9" fmla="*/ 0 h 329"/>
                    <a:gd name="T10" fmla="*/ 0 w 271"/>
                    <a:gd name="T11" fmla="*/ 0 h 329"/>
                    <a:gd name="T12" fmla="*/ 0 w 271"/>
                    <a:gd name="T13" fmla="*/ 0 h 329"/>
                    <a:gd name="T14" fmla="*/ 0 w 271"/>
                    <a:gd name="T15" fmla="*/ 0 h 329"/>
                    <a:gd name="T16" fmla="*/ 0 w 271"/>
                    <a:gd name="T17" fmla="*/ 0 h 329"/>
                    <a:gd name="T18" fmla="*/ 0 w 271"/>
                    <a:gd name="T19" fmla="*/ 0 h 329"/>
                    <a:gd name="T20" fmla="*/ 0 w 271"/>
                    <a:gd name="T21" fmla="*/ 0 h 329"/>
                    <a:gd name="T22" fmla="*/ 0 w 271"/>
                    <a:gd name="T23" fmla="*/ 0 h 329"/>
                    <a:gd name="T24" fmla="*/ 0 w 271"/>
                    <a:gd name="T25" fmla="*/ 0 h 329"/>
                    <a:gd name="T26" fmla="*/ 0 w 271"/>
                    <a:gd name="T27" fmla="*/ 0 h 329"/>
                    <a:gd name="T28" fmla="*/ 0 w 271"/>
                    <a:gd name="T29" fmla="*/ 0 h 329"/>
                    <a:gd name="T30" fmla="*/ 0 w 271"/>
                    <a:gd name="T31" fmla="*/ 0 h 329"/>
                    <a:gd name="T32" fmla="*/ 0 w 271"/>
                    <a:gd name="T33" fmla="*/ 0 h 329"/>
                    <a:gd name="T34" fmla="*/ 0 w 271"/>
                    <a:gd name="T35" fmla="*/ 0 h 329"/>
                    <a:gd name="T36" fmla="*/ 0 w 271"/>
                    <a:gd name="T37" fmla="*/ 0 h 329"/>
                    <a:gd name="T38" fmla="*/ 0 w 271"/>
                    <a:gd name="T39" fmla="*/ 0 h 329"/>
                    <a:gd name="T40" fmla="*/ 0 w 271"/>
                    <a:gd name="T41" fmla="*/ 0 h 329"/>
                    <a:gd name="T42" fmla="*/ 0 w 271"/>
                    <a:gd name="T43" fmla="*/ 0 h 329"/>
                    <a:gd name="T44" fmla="*/ 0 w 271"/>
                    <a:gd name="T45" fmla="*/ 0 h 329"/>
                    <a:gd name="T46" fmla="*/ 0 w 271"/>
                    <a:gd name="T47" fmla="*/ 0 h 329"/>
                    <a:gd name="T48" fmla="*/ 0 w 271"/>
                    <a:gd name="T49" fmla="*/ 0 h 329"/>
                    <a:gd name="T50" fmla="*/ 0 w 271"/>
                    <a:gd name="T51" fmla="*/ 0 h 329"/>
                    <a:gd name="T52" fmla="*/ 0 w 271"/>
                    <a:gd name="T53" fmla="*/ 0 h 329"/>
                    <a:gd name="T54" fmla="*/ 0 w 271"/>
                    <a:gd name="T55" fmla="*/ 0 h 329"/>
                    <a:gd name="T56" fmla="*/ 0 w 271"/>
                    <a:gd name="T57" fmla="*/ 0 h 329"/>
                    <a:gd name="T58" fmla="*/ 0 w 271"/>
                    <a:gd name="T59" fmla="*/ 0 h 32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271"/>
                    <a:gd name="T91" fmla="*/ 0 h 329"/>
                    <a:gd name="T92" fmla="*/ 271 w 271"/>
                    <a:gd name="T93" fmla="*/ 329 h 32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271" h="329">
                      <a:moveTo>
                        <a:pt x="261" y="172"/>
                      </a:moveTo>
                      <a:lnTo>
                        <a:pt x="271" y="281"/>
                      </a:lnTo>
                      <a:lnTo>
                        <a:pt x="229" y="196"/>
                      </a:lnTo>
                      <a:lnTo>
                        <a:pt x="179" y="131"/>
                      </a:lnTo>
                      <a:lnTo>
                        <a:pt x="114" y="48"/>
                      </a:lnTo>
                      <a:lnTo>
                        <a:pt x="125" y="100"/>
                      </a:lnTo>
                      <a:lnTo>
                        <a:pt x="216" y="232"/>
                      </a:lnTo>
                      <a:lnTo>
                        <a:pt x="237" y="326"/>
                      </a:lnTo>
                      <a:lnTo>
                        <a:pt x="185" y="329"/>
                      </a:lnTo>
                      <a:lnTo>
                        <a:pt x="97" y="211"/>
                      </a:lnTo>
                      <a:lnTo>
                        <a:pt x="6" y="33"/>
                      </a:lnTo>
                      <a:lnTo>
                        <a:pt x="0" y="0"/>
                      </a:lnTo>
                      <a:lnTo>
                        <a:pt x="64" y="25"/>
                      </a:lnTo>
                      <a:lnTo>
                        <a:pt x="84" y="7"/>
                      </a:lnTo>
                      <a:lnTo>
                        <a:pt x="106" y="11"/>
                      </a:lnTo>
                      <a:lnTo>
                        <a:pt x="126" y="16"/>
                      </a:lnTo>
                      <a:lnTo>
                        <a:pt x="143" y="21"/>
                      </a:lnTo>
                      <a:lnTo>
                        <a:pt x="158" y="26"/>
                      </a:lnTo>
                      <a:lnTo>
                        <a:pt x="170" y="32"/>
                      </a:lnTo>
                      <a:lnTo>
                        <a:pt x="181" y="37"/>
                      </a:lnTo>
                      <a:lnTo>
                        <a:pt x="190" y="43"/>
                      </a:lnTo>
                      <a:lnTo>
                        <a:pt x="199" y="52"/>
                      </a:lnTo>
                      <a:lnTo>
                        <a:pt x="205" y="61"/>
                      </a:lnTo>
                      <a:lnTo>
                        <a:pt x="213" y="71"/>
                      </a:lnTo>
                      <a:lnTo>
                        <a:pt x="219" y="83"/>
                      </a:lnTo>
                      <a:lnTo>
                        <a:pt x="226" y="97"/>
                      </a:lnTo>
                      <a:lnTo>
                        <a:pt x="233" y="112"/>
                      </a:lnTo>
                      <a:lnTo>
                        <a:pt x="242" y="129"/>
                      </a:lnTo>
                      <a:lnTo>
                        <a:pt x="251" y="150"/>
                      </a:lnTo>
                      <a:lnTo>
                        <a:pt x="261" y="172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41" name="Freeform 412"/>
                <p:cNvSpPr>
                  <a:spLocks/>
                </p:cNvSpPr>
                <p:nvPr/>
              </p:nvSpPr>
              <p:spPr bwMode="auto">
                <a:xfrm>
                  <a:off x="2615" y="888"/>
                  <a:ext cx="53" cy="197"/>
                </a:xfrm>
                <a:custGeom>
                  <a:avLst/>
                  <a:gdLst>
                    <a:gd name="T0" fmla="*/ 0 w 264"/>
                    <a:gd name="T1" fmla="*/ 0 h 982"/>
                    <a:gd name="T2" fmla="*/ 0 w 264"/>
                    <a:gd name="T3" fmla="*/ 0 h 982"/>
                    <a:gd name="T4" fmla="*/ 0 w 264"/>
                    <a:gd name="T5" fmla="*/ 0 h 982"/>
                    <a:gd name="T6" fmla="*/ 0 w 264"/>
                    <a:gd name="T7" fmla="*/ 0 h 982"/>
                    <a:gd name="T8" fmla="*/ 0 w 264"/>
                    <a:gd name="T9" fmla="*/ 0 h 982"/>
                    <a:gd name="T10" fmla="*/ 0 w 264"/>
                    <a:gd name="T11" fmla="*/ 0 h 982"/>
                    <a:gd name="T12" fmla="*/ 0 w 264"/>
                    <a:gd name="T13" fmla="*/ 0 h 982"/>
                    <a:gd name="T14" fmla="*/ 0 w 264"/>
                    <a:gd name="T15" fmla="*/ 0 h 982"/>
                    <a:gd name="T16" fmla="*/ 0 w 264"/>
                    <a:gd name="T17" fmla="*/ 0 h 982"/>
                    <a:gd name="T18" fmla="*/ 0 w 264"/>
                    <a:gd name="T19" fmla="*/ 0 h 982"/>
                    <a:gd name="T20" fmla="*/ 0 w 264"/>
                    <a:gd name="T21" fmla="*/ 0 h 982"/>
                    <a:gd name="T22" fmla="*/ 0 w 264"/>
                    <a:gd name="T23" fmla="*/ 0 h 982"/>
                    <a:gd name="T24" fmla="*/ 0 w 264"/>
                    <a:gd name="T25" fmla="*/ 0 h 982"/>
                    <a:gd name="T26" fmla="*/ 0 w 264"/>
                    <a:gd name="T27" fmla="*/ 0 h 982"/>
                    <a:gd name="T28" fmla="*/ 0 w 264"/>
                    <a:gd name="T29" fmla="*/ 0 h 982"/>
                    <a:gd name="T30" fmla="*/ 0 w 264"/>
                    <a:gd name="T31" fmla="*/ 0 h 982"/>
                    <a:gd name="T32" fmla="*/ 0 w 264"/>
                    <a:gd name="T33" fmla="*/ 0 h 982"/>
                    <a:gd name="T34" fmla="*/ 0 w 264"/>
                    <a:gd name="T35" fmla="*/ 0 h 982"/>
                    <a:gd name="T36" fmla="*/ 0 w 264"/>
                    <a:gd name="T37" fmla="*/ 0 h 982"/>
                    <a:gd name="T38" fmla="*/ 0 w 264"/>
                    <a:gd name="T39" fmla="*/ 0 h 982"/>
                    <a:gd name="T40" fmla="*/ 0 w 264"/>
                    <a:gd name="T41" fmla="*/ 0 h 982"/>
                    <a:gd name="T42" fmla="*/ 0 w 264"/>
                    <a:gd name="T43" fmla="*/ 0 h 982"/>
                    <a:gd name="T44" fmla="*/ 0 w 264"/>
                    <a:gd name="T45" fmla="*/ 0 h 982"/>
                    <a:gd name="T46" fmla="*/ 0 w 264"/>
                    <a:gd name="T47" fmla="*/ 0 h 982"/>
                    <a:gd name="T48" fmla="*/ 0 w 264"/>
                    <a:gd name="T49" fmla="*/ 0 h 982"/>
                    <a:gd name="T50" fmla="*/ 0 w 264"/>
                    <a:gd name="T51" fmla="*/ 0 h 982"/>
                    <a:gd name="T52" fmla="*/ 0 w 264"/>
                    <a:gd name="T53" fmla="*/ 0 h 982"/>
                    <a:gd name="T54" fmla="*/ 0 w 264"/>
                    <a:gd name="T55" fmla="*/ 0 h 982"/>
                    <a:gd name="T56" fmla="*/ 0 w 264"/>
                    <a:gd name="T57" fmla="*/ 0 h 982"/>
                    <a:gd name="T58" fmla="*/ 0 w 264"/>
                    <a:gd name="T59" fmla="*/ 0 h 982"/>
                    <a:gd name="T60" fmla="*/ 0 w 264"/>
                    <a:gd name="T61" fmla="*/ 0 h 982"/>
                    <a:gd name="T62" fmla="*/ 0 w 264"/>
                    <a:gd name="T63" fmla="*/ 0 h 98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4"/>
                    <a:gd name="T97" fmla="*/ 0 h 982"/>
                    <a:gd name="T98" fmla="*/ 264 w 264"/>
                    <a:gd name="T99" fmla="*/ 982 h 98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4" h="982">
                      <a:moveTo>
                        <a:pt x="246" y="0"/>
                      </a:moveTo>
                      <a:lnTo>
                        <a:pt x="242" y="121"/>
                      </a:lnTo>
                      <a:lnTo>
                        <a:pt x="241" y="213"/>
                      </a:lnTo>
                      <a:lnTo>
                        <a:pt x="264" y="596"/>
                      </a:lnTo>
                      <a:lnTo>
                        <a:pt x="252" y="968"/>
                      </a:lnTo>
                      <a:lnTo>
                        <a:pt x="128" y="982"/>
                      </a:lnTo>
                      <a:lnTo>
                        <a:pt x="23" y="978"/>
                      </a:lnTo>
                      <a:lnTo>
                        <a:pt x="25" y="916"/>
                      </a:lnTo>
                      <a:lnTo>
                        <a:pt x="29" y="784"/>
                      </a:lnTo>
                      <a:lnTo>
                        <a:pt x="40" y="465"/>
                      </a:lnTo>
                      <a:lnTo>
                        <a:pt x="54" y="546"/>
                      </a:lnTo>
                      <a:lnTo>
                        <a:pt x="112" y="662"/>
                      </a:lnTo>
                      <a:lnTo>
                        <a:pt x="124" y="822"/>
                      </a:lnTo>
                      <a:lnTo>
                        <a:pt x="144" y="743"/>
                      </a:lnTo>
                      <a:lnTo>
                        <a:pt x="130" y="619"/>
                      </a:lnTo>
                      <a:lnTo>
                        <a:pt x="67" y="422"/>
                      </a:lnTo>
                      <a:lnTo>
                        <a:pt x="28" y="253"/>
                      </a:lnTo>
                      <a:lnTo>
                        <a:pt x="0" y="39"/>
                      </a:lnTo>
                      <a:lnTo>
                        <a:pt x="43" y="58"/>
                      </a:lnTo>
                      <a:lnTo>
                        <a:pt x="75" y="139"/>
                      </a:lnTo>
                      <a:lnTo>
                        <a:pt x="129" y="380"/>
                      </a:lnTo>
                      <a:lnTo>
                        <a:pt x="116" y="255"/>
                      </a:lnTo>
                      <a:lnTo>
                        <a:pt x="79" y="11"/>
                      </a:lnTo>
                      <a:lnTo>
                        <a:pt x="140" y="62"/>
                      </a:lnTo>
                      <a:lnTo>
                        <a:pt x="145" y="59"/>
                      </a:lnTo>
                      <a:lnTo>
                        <a:pt x="157" y="53"/>
                      </a:lnTo>
                      <a:lnTo>
                        <a:pt x="175" y="44"/>
                      </a:lnTo>
                      <a:lnTo>
                        <a:pt x="196" y="34"/>
                      </a:lnTo>
                      <a:lnTo>
                        <a:pt x="216" y="23"/>
                      </a:lnTo>
                      <a:lnTo>
                        <a:pt x="232" y="13"/>
                      </a:lnTo>
                      <a:lnTo>
                        <a:pt x="244" y="5"/>
                      </a:lnTo>
                      <a:lnTo>
                        <a:pt x="246" y="0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42" name="Freeform 413"/>
                <p:cNvSpPr>
                  <a:spLocks/>
                </p:cNvSpPr>
                <p:nvPr/>
              </p:nvSpPr>
              <p:spPr bwMode="auto">
                <a:xfrm>
                  <a:off x="2556" y="893"/>
                  <a:ext cx="61" cy="193"/>
                </a:xfrm>
                <a:custGeom>
                  <a:avLst/>
                  <a:gdLst>
                    <a:gd name="T0" fmla="*/ 0 w 308"/>
                    <a:gd name="T1" fmla="*/ 0 h 963"/>
                    <a:gd name="T2" fmla="*/ 0 w 308"/>
                    <a:gd name="T3" fmla="*/ 0 h 963"/>
                    <a:gd name="T4" fmla="*/ 0 w 308"/>
                    <a:gd name="T5" fmla="*/ 0 h 963"/>
                    <a:gd name="T6" fmla="*/ 0 w 308"/>
                    <a:gd name="T7" fmla="*/ 0 h 963"/>
                    <a:gd name="T8" fmla="*/ 0 w 308"/>
                    <a:gd name="T9" fmla="*/ 0 h 963"/>
                    <a:gd name="T10" fmla="*/ 0 w 308"/>
                    <a:gd name="T11" fmla="*/ 0 h 963"/>
                    <a:gd name="T12" fmla="*/ 0 w 308"/>
                    <a:gd name="T13" fmla="*/ 0 h 963"/>
                    <a:gd name="T14" fmla="*/ 0 w 308"/>
                    <a:gd name="T15" fmla="*/ 0 h 963"/>
                    <a:gd name="T16" fmla="*/ 0 w 308"/>
                    <a:gd name="T17" fmla="*/ 0 h 963"/>
                    <a:gd name="T18" fmla="*/ 0 w 308"/>
                    <a:gd name="T19" fmla="*/ 0 h 963"/>
                    <a:gd name="T20" fmla="*/ 0 w 308"/>
                    <a:gd name="T21" fmla="*/ 0 h 963"/>
                    <a:gd name="T22" fmla="*/ 0 w 308"/>
                    <a:gd name="T23" fmla="*/ 0 h 963"/>
                    <a:gd name="T24" fmla="*/ 0 w 308"/>
                    <a:gd name="T25" fmla="*/ 0 h 963"/>
                    <a:gd name="T26" fmla="*/ 0 w 308"/>
                    <a:gd name="T27" fmla="*/ 0 h 963"/>
                    <a:gd name="T28" fmla="*/ 0 w 308"/>
                    <a:gd name="T29" fmla="*/ 0 h 963"/>
                    <a:gd name="T30" fmla="*/ 0 w 308"/>
                    <a:gd name="T31" fmla="*/ 0 h 963"/>
                    <a:gd name="T32" fmla="*/ 0 w 308"/>
                    <a:gd name="T33" fmla="*/ 0 h 963"/>
                    <a:gd name="T34" fmla="*/ 0 w 308"/>
                    <a:gd name="T35" fmla="*/ 0 h 963"/>
                    <a:gd name="T36" fmla="*/ 0 w 308"/>
                    <a:gd name="T37" fmla="*/ 0 h 963"/>
                    <a:gd name="T38" fmla="*/ 0 w 308"/>
                    <a:gd name="T39" fmla="*/ 0 h 963"/>
                    <a:gd name="T40" fmla="*/ 0 w 308"/>
                    <a:gd name="T41" fmla="*/ 0 h 963"/>
                    <a:gd name="T42" fmla="*/ 0 w 308"/>
                    <a:gd name="T43" fmla="*/ 0 h 963"/>
                    <a:gd name="T44" fmla="*/ 0 w 308"/>
                    <a:gd name="T45" fmla="*/ 0 h 963"/>
                    <a:gd name="T46" fmla="*/ 0 w 308"/>
                    <a:gd name="T47" fmla="*/ 0 h 963"/>
                    <a:gd name="T48" fmla="*/ 0 w 308"/>
                    <a:gd name="T49" fmla="*/ 0 h 963"/>
                    <a:gd name="T50" fmla="*/ 0 w 308"/>
                    <a:gd name="T51" fmla="*/ 0 h 963"/>
                    <a:gd name="T52" fmla="*/ 0 w 308"/>
                    <a:gd name="T53" fmla="*/ 0 h 963"/>
                    <a:gd name="T54" fmla="*/ 0 w 308"/>
                    <a:gd name="T55" fmla="*/ 0 h 963"/>
                    <a:gd name="T56" fmla="*/ 0 w 308"/>
                    <a:gd name="T57" fmla="*/ 0 h 963"/>
                    <a:gd name="T58" fmla="*/ 0 w 308"/>
                    <a:gd name="T59" fmla="*/ 0 h 963"/>
                    <a:gd name="T60" fmla="*/ 0 w 308"/>
                    <a:gd name="T61" fmla="*/ 0 h 963"/>
                    <a:gd name="T62" fmla="*/ 0 w 308"/>
                    <a:gd name="T63" fmla="*/ 0 h 963"/>
                    <a:gd name="T64" fmla="*/ 0 w 308"/>
                    <a:gd name="T65" fmla="*/ 0 h 963"/>
                    <a:gd name="T66" fmla="*/ 0 w 308"/>
                    <a:gd name="T67" fmla="*/ 0 h 96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08"/>
                    <a:gd name="T103" fmla="*/ 0 h 963"/>
                    <a:gd name="T104" fmla="*/ 308 w 308"/>
                    <a:gd name="T105" fmla="*/ 963 h 96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08" h="963">
                      <a:moveTo>
                        <a:pt x="270" y="67"/>
                      </a:moveTo>
                      <a:lnTo>
                        <a:pt x="282" y="244"/>
                      </a:lnTo>
                      <a:lnTo>
                        <a:pt x="308" y="510"/>
                      </a:lnTo>
                      <a:lnTo>
                        <a:pt x="294" y="963"/>
                      </a:lnTo>
                      <a:lnTo>
                        <a:pt x="110" y="939"/>
                      </a:lnTo>
                      <a:lnTo>
                        <a:pt x="0" y="934"/>
                      </a:lnTo>
                      <a:lnTo>
                        <a:pt x="44" y="776"/>
                      </a:lnTo>
                      <a:lnTo>
                        <a:pt x="55" y="440"/>
                      </a:lnTo>
                      <a:lnTo>
                        <a:pt x="80" y="512"/>
                      </a:lnTo>
                      <a:lnTo>
                        <a:pt x="92" y="645"/>
                      </a:lnTo>
                      <a:lnTo>
                        <a:pt x="212" y="764"/>
                      </a:lnTo>
                      <a:lnTo>
                        <a:pt x="190" y="622"/>
                      </a:lnTo>
                      <a:lnTo>
                        <a:pt x="110" y="311"/>
                      </a:lnTo>
                      <a:lnTo>
                        <a:pt x="113" y="280"/>
                      </a:lnTo>
                      <a:lnTo>
                        <a:pt x="109" y="244"/>
                      </a:lnTo>
                      <a:lnTo>
                        <a:pt x="100" y="207"/>
                      </a:lnTo>
                      <a:lnTo>
                        <a:pt x="88" y="168"/>
                      </a:lnTo>
                      <a:lnTo>
                        <a:pt x="76" y="131"/>
                      </a:lnTo>
                      <a:lnTo>
                        <a:pt x="67" y="98"/>
                      </a:lnTo>
                      <a:lnTo>
                        <a:pt x="60" y="71"/>
                      </a:lnTo>
                      <a:lnTo>
                        <a:pt x="59" y="51"/>
                      </a:lnTo>
                      <a:lnTo>
                        <a:pt x="61" y="42"/>
                      </a:lnTo>
                      <a:lnTo>
                        <a:pt x="64" y="36"/>
                      </a:lnTo>
                      <a:lnTo>
                        <a:pt x="69" y="33"/>
                      </a:lnTo>
                      <a:lnTo>
                        <a:pt x="75" y="34"/>
                      </a:lnTo>
                      <a:lnTo>
                        <a:pt x="82" y="39"/>
                      </a:lnTo>
                      <a:lnTo>
                        <a:pt x="90" y="48"/>
                      </a:lnTo>
                      <a:lnTo>
                        <a:pt x="100" y="61"/>
                      </a:lnTo>
                      <a:lnTo>
                        <a:pt x="111" y="80"/>
                      </a:lnTo>
                      <a:lnTo>
                        <a:pt x="223" y="171"/>
                      </a:lnTo>
                      <a:lnTo>
                        <a:pt x="199" y="90"/>
                      </a:lnTo>
                      <a:lnTo>
                        <a:pt x="131" y="0"/>
                      </a:lnTo>
                      <a:lnTo>
                        <a:pt x="254" y="13"/>
                      </a:lnTo>
                      <a:lnTo>
                        <a:pt x="270" y="67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43" name="Freeform 414"/>
                <p:cNvSpPr>
                  <a:spLocks/>
                </p:cNvSpPr>
                <p:nvPr/>
              </p:nvSpPr>
              <p:spPr bwMode="auto">
                <a:xfrm>
                  <a:off x="2520" y="788"/>
                  <a:ext cx="90" cy="107"/>
                </a:xfrm>
                <a:custGeom>
                  <a:avLst/>
                  <a:gdLst>
                    <a:gd name="T0" fmla="*/ 0 w 450"/>
                    <a:gd name="T1" fmla="*/ 0 h 535"/>
                    <a:gd name="T2" fmla="*/ 0 w 450"/>
                    <a:gd name="T3" fmla="*/ 0 h 535"/>
                    <a:gd name="T4" fmla="*/ 0 w 450"/>
                    <a:gd name="T5" fmla="*/ 0 h 535"/>
                    <a:gd name="T6" fmla="*/ 0 w 450"/>
                    <a:gd name="T7" fmla="*/ 0 h 535"/>
                    <a:gd name="T8" fmla="*/ 0 w 450"/>
                    <a:gd name="T9" fmla="*/ 0 h 535"/>
                    <a:gd name="T10" fmla="*/ 0 w 450"/>
                    <a:gd name="T11" fmla="*/ 0 h 535"/>
                    <a:gd name="T12" fmla="*/ 0 w 450"/>
                    <a:gd name="T13" fmla="*/ 0 h 535"/>
                    <a:gd name="T14" fmla="*/ 0 w 450"/>
                    <a:gd name="T15" fmla="*/ 0 h 535"/>
                    <a:gd name="T16" fmla="*/ 0 w 450"/>
                    <a:gd name="T17" fmla="*/ 0 h 535"/>
                    <a:gd name="T18" fmla="*/ 0 w 450"/>
                    <a:gd name="T19" fmla="*/ 0 h 535"/>
                    <a:gd name="T20" fmla="*/ 0 w 450"/>
                    <a:gd name="T21" fmla="*/ 0 h 535"/>
                    <a:gd name="T22" fmla="*/ 0 w 450"/>
                    <a:gd name="T23" fmla="*/ 0 h 535"/>
                    <a:gd name="T24" fmla="*/ 0 w 450"/>
                    <a:gd name="T25" fmla="*/ 0 h 535"/>
                    <a:gd name="T26" fmla="*/ 0 w 450"/>
                    <a:gd name="T27" fmla="*/ 0 h 53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0"/>
                    <a:gd name="T43" fmla="*/ 0 h 535"/>
                    <a:gd name="T44" fmla="*/ 450 w 450"/>
                    <a:gd name="T45" fmla="*/ 535 h 53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0" h="535">
                      <a:moveTo>
                        <a:pt x="374" y="342"/>
                      </a:moveTo>
                      <a:lnTo>
                        <a:pt x="208" y="0"/>
                      </a:lnTo>
                      <a:lnTo>
                        <a:pt x="0" y="55"/>
                      </a:lnTo>
                      <a:lnTo>
                        <a:pt x="107" y="322"/>
                      </a:lnTo>
                      <a:lnTo>
                        <a:pt x="153" y="296"/>
                      </a:lnTo>
                      <a:lnTo>
                        <a:pt x="186" y="276"/>
                      </a:lnTo>
                      <a:lnTo>
                        <a:pt x="222" y="302"/>
                      </a:lnTo>
                      <a:lnTo>
                        <a:pt x="259" y="347"/>
                      </a:lnTo>
                      <a:lnTo>
                        <a:pt x="255" y="433"/>
                      </a:lnTo>
                      <a:lnTo>
                        <a:pt x="200" y="466"/>
                      </a:lnTo>
                      <a:lnTo>
                        <a:pt x="224" y="508"/>
                      </a:lnTo>
                      <a:lnTo>
                        <a:pt x="450" y="535"/>
                      </a:lnTo>
                      <a:lnTo>
                        <a:pt x="434" y="498"/>
                      </a:lnTo>
                      <a:lnTo>
                        <a:pt x="374" y="342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44" name="Freeform 415"/>
                <p:cNvSpPr>
                  <a:spLocks/>
                </p:cNvSpPr>
                <p:nvPr/>
              </p:nvSpPr>
              <p:spPr bwMode="auto">
                <a:xfrm>
                  <a:off x="2581" y="858"/>
                  <a:ext cx="54" cy="30"/>
                </a:xfrm>
                <a:custGeom>
                  <a:avLst/>
                  <a:gdLst>
                    <a:gd name="T0" fmla="*/ 0 w 270"/>
                    <a:gd name="T1" fmla="*/ 0 h 151"/>
                    <a:gd name="T2" fmla="*/ 0 w 270"/>
                    <a:gd name="T3" fmla="*/ 0 h 151"/>
                    <a:gd name="T4" fmla="*/ 0 w 270"/>
                    <a:gd name="T5" fmla="*/ 0 h 151"/>
                    <a:gd name="T6" fmla="*/ 0 w 270"/>
                    <a:gd name="T7" fmla="*/ 0 h 151"/>
                    <a:gd name="T8" fmla="*/ 0 w 270"/>
                    <a:gd name="T9" fmla="*/ 0 h 151"/>
                    <a:gd name="T10" fmla="*/ 0 w 270"/>
                    <a:gd name="T11" fmla="*/ 0 h 151"/>
                    <a:gd name="T12" fmla="*/ 0 w 270"/>
                    <a:gd name="T13" fmla="*/ 0 h 151"/>
                    <a:gd name="T14" fmla="*/ 0 w 270"/>
                    <a:gd name="T15" fmla="*/ 0 h 151"/>
                    <a:gd name="T16" fmla="*/ 0 w 270"/>
                    <a:gd name="T17" fmla="*/ 0 h 151"/>
                    <a:gd name="T18" fmla="*/ 0 w 270"/>
                    <a:gd name="T19" fmla="*/ 0 h 151"/>
                    <a:gd name="T20" fmla="*/ 0 w 270"/>
                    <a:gd name="T21" fmla="*/ 0 h 151"/>
                    <a:gd name="T22" fmla="*/ 0 w 270"/>
                    <a:gd name="T23" fmla="*/ 0 h 151"/>
                    <a:gd name="T24" fmla="*/ 0 w 270"/>
                    <a:gd name="T25" fmla="*/ 0 h 151"/>
                    <a:gd name="T26" fmla="*/ 0 w 270"/>
                    <a:gd name="T27" fmla="*/ 0 h 151"/>
                    <a:gd name="T28" fmla="*/ 0 w 270"/>
                    <a:gd name="T29" fmla="*/ 0 h 151"/>
                    <a:gd name="T30" fmla="*/ 0 w 270"/>
                    <a:gd name="T31" fmla="*/ 0 h 15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270"/>
                    <a:gd name="T49" fmla="*/ 0 h 151"/>
                    <a:gd name="T50" fmla="*/ 270 w 270"/>
                    <a:gd name="T51" fmla="*/ 151 h 15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270" h="151">
                      <a:moveTo>
                        <a:pt x="255" y="39"/>
                      </a:moveTo>
                      <a:lnTo>
                        <a:pt x="192" y="38"/>
                      </a:lnTo>
                      <a:lnTo>
                        <a:pt x="132" y="3"/>
                      </a:lnTo>
                      <a:lnTo>
                        <a:pt x="79" y="1"/>
                      </a:lnTo>
                      <a:lnTo>
                        <a:pt x="37" y="0"/>
                      </a:lnTo>
                      <a:lnTo>
                        <a:pt x="49" y="21"/>
                      </a:lnTo>
                      <a:lnTo>
                        <a:pt x="8" y="7"/>
                      </a:lnTo>
                      <a:lnTo>
                        <a:pt x="3" y="32"/>
                      </a:lnTo>
                      <a:lnTo>
                        <a:pt x="0" y="59"/>
                      </a:lnTo>
                      <a:lnTo>
                        <a:pt x="22" y="82"/>
                      </a:lnTo>
                      <a:lnTo>
                        <a:pt x="30" y="116"/>
                      </a:lnTo>
                      <a:lnTo>
                        <a:pt x="79" y="150"/>
                      </a:lnTo>
                      <a:lnTo>
                        <a:pt x="123" y="151"/>
                      </a:lnTo>
                      <a:lnTo>
                        <a:pt x="268" y="128"/>
                      </a:lnTo>
                      <a:lnTo>
                        <a:pt x="270" y="81"/>
                      </a:lnTo>
                      <a:lnTo>
                        <a:pt x="255" y="39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45" name="Freeform 416"/>
                <p:cNvSpPr>
                  <a:spLocks/>
                </p:cNvSpPr>
                <p:nvPr/>
              </p:nvSpPr>
              <p:spPr bwMode="auto">
                <a:xfrm>
                  <a:off x="2555" y="814"/>
                  <a:ext cx="33" cy="55"/>
                </a:xfrm>
                <a:custGeom>
                  <a:avLst/>
                  <a:gdLst>
                    <a:gd name="T0" fmla="*/ 0 w 164"/>
                    <a:gd name="T1" fmla="*/ 0 h 279"/>
                    <a:gd name="T2" fmla="*/ 0 w 164"/>
                    <a:gd name="T3" fmla="*/ 0 h 279"/>
                    <a:gd name="T4" fmla="*/ 0 w 164"/>
                    <a:gd name="T5" fmla="*/ 0 h 279"/>
                    <a:gd name="T6" fmla="*/ 0 w 164"/>
                    <a:gd name="T7" fmla="*/ 0 h 279"/>
                    <a:gd name="T8" fmla="*/ 0 w 164"/>
                    <a:gd name="T9" fmla="*/ 0 h 279"/>
                    <a:gd name="T10" fmla="*/ 0 w 164"/>
                    <a:gd name="T11" fmla="*/ 0 h 279"/>
                    <a:gd name="T12" fmla="*/ 0 w 164"/>
                    <a:gd name="T13" fmla="*/ 0 h 279"/>
                    <a:gd name="T14" fmla="*/ 0 w 164"/>
                    <a:gd name="T15" fmla="*/ 0 h 279"/>
                    <a:gd name="T16" fmla="*/ 0 w 164"/>
                    <a:gd name="T17" fmla="*/ 0 h 279"/>
                    <a:gd name="T18" fmla="*/ 0 w 164"/>
                    <a:gd name="T19" fmla="*/ 0 h 279"/>
                    <a:gd name="T20" fmla="*/ 0 w 164"/>
                    <a:gd name="T21" fmla="*/ 0 h 279"/>
                    <a:gd name="T22" fmla="*/ 0 w 164"/>
                    <a:gd name="T23" fmla="*/ 0 h 279"/>
                    <a:gd name="T24" fmla="*/ 0 w 164"/>
                    <a:gd name="T25" fmla="*/ 0 h 279"/>
                    <a:gd name="T26" fmla="*/ 0 w 164"/>
                    <a:gd name="T27" fmla="*/ 0 h 279"/>
                    <a:gd name="T28" fmla="*/ 0 w 164"/>
                    <a:gd name="T29" fmla="*/ 0 h 279"/>
                    <a:gd name="T30" fmla="*/ 0 w 164"/>
                    <a:gd name="T31" fmla="*/ 0 h 279"/>
                    <a:gd name="T32" fmla="*/ 0 w 164"/>
                    <a:gd name="T33" fmla="*/ 0 h 279"/>
                    <a:gd name="T34" fmla="*/ 0 w 164"/>
                    <a:gd name="T35" fmla="*/ 0 h 279"/>
                    <a:gd name="T36" fmla="*/ 0 w 164"/>
                    <a:gd name="T37" fmla="*/ 0 h 279"/>
                    <a:gd name="T38" fmla="*/ 0 w 164"/>
                    <a:gd name="T39" fmla="*/ 0 h 279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64"/>
                    <a:gd name="T61" fmla="*/ 0 h 279"/>
                    <a:gd name="T62" fmla="*/ 164 w 164"/>
                    <a:gd name="T63" fmla="*/ 279 h 279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64" h="279">
                      <a:moveTo>
                        <a:pt x="10" y="164"/>
                      </a:moveTo>
                      <a:lnTo>
                        <a:pt x="24" y="124"/>
                      </a:lnTo>
                      <a:lnTo>
                        <a:pt x="14" y="74"/>
                      </a:lnTo>
                      <a:lnTo>
                        <a:pt x="23" y="0"/>
                      </a:lnTo>
                      <a:lnTo>
                        <a:pt x="48" y="21"/>
                      </a:lnTo>
                      <a:lnTo>
                        <a:pt x="47" y="67"/>
                      </a:lnTo>
                      <a:lnTo>
                        <a:pt x="79" y="68"/>
                      </a:lnTo>
                      <a:lnTo>
                        <a:pt x="98" y="43"/>
                      </a:lnTo>
                      <a:lnTo>
                        <a:pt x="120" y="28"/>
                      </a:lnTo>
                      <a:lnTo>
                        <a:pt x="134" y="32"/>
                      </a:lnTo>
                      <a:lnTo>
                        <a:pt x="134" y="57"/>
                      </a:lnTo>
                      <a:lnTo>
                        <a:pt x="158" y="78"/>
                      </a:lnTo>
                      <a:lnTo>
                        <a:pt x="157" y="112"/>
                      </a:lnTo>
                      <a:lnTo>
                        <a:pt x="164" y="141"/>
                      </a:lnTo>
                      <a:lnTo>
                        <a:pt x="150" y="177"/>
                      </a:lnTo>
                      <a:lnTo>
                        <a:pt x="113" y="203"/>
                      </a:lnTo>
                      <a:lnTo>
                        <a:pt x="40" y="251"/>
                      </a:lnTo>
                      <a:lnTo>
                        <a:pt x="15" y="279"/>
                      </a:lnTo>
                      <a:lnTo>
                        <a:pt x="0" y="241"/>
                      </a:lnTo>
                      <a:lnTo>
                        <a:pt x="10" y="164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46" name="Freeform 417"/>
                <p:cNvSpPr>
                  <a:spLocks/>
                </p:cNvSpPr>
                <p:nvPr/>
              </p:nvSpPr>
              <p:spPr bwMode="auto">
                <a:xfrm>
                  <a:off x="2519" y="838"/>
                  <a:ext cx="37" cy="45"/>
                </a:xfrm>
                <a:custGeom>
                  <a:avLst/>
                  <a:gdLst>
                    <a:gd name="T0" fmla="*/ 0 w 186"/>
                    <a:gd name="T1" fmla="*/ 0 h 222"/>
                    <a:gd name="T2" fmla="*/ 0 w 186"/>
                    <a:gd name="T3" fmla="*/ 0 h 222"/>
                    <a:gd name="T4" fmla="*/ 0 w 186"/>
                    <a:gd name="T5" fmla="*/ 0 h 222"/>
                    <a:gd name="T6" fmla="*/ 0 w 186"/>
                    <a:gd name="T7" fmla="*/ 0 h 222"/>
                    <a:gd name="T8" fmla="*/ 0 w 186"/>
                    <a:gd name="T9" fmla="*/ 0 h 222"/>
                    <a:gd name="T10" fmla="*/ 0 w 186"/>
                    <a:gd name="T11" fmla="*/ 0 h 222"/>
                    <a:gd name="T12" fmla="*/ 0 w 186"/>
                    <a:gd name="T13" fmla="*/ 0 h 222"/>
                    <a:gd name="T14" fmla="*/ 0 w 186"/>
                    <a:gd name="T15" fmla="*/ 0 h 222"/>
                    <a:gd name="T16" fmla="*/ 0 w 186"/>
                    <a:gd name="T17" fmla="*/ 0 h 222"/>
                    <a:gd name="T18" fmla="*/ 0 w 186"/>
                    <a:gd name="T19" fmla="*/ 0 h 222"/>
                    <a:gd name="T20" fmla="*/ 0 w 186"/>
                    <a:gd name="T21" fmla="*/ 0 h 222"/>
                    <a:gd name="T22" fmla="*/ 0 w 186"/>
                    <a:gd name="T23" fmla="*/ 0 h 222"/>
                    <a:gd name="T24" fmla="*/ 0 w 186"/>
                    <a:gd name="T25" fmla="*/ 0 h 222"/>
                    <a:gd name="T26" fmla="*/ 0 w 186"/>
                    <a:gd name="T27" fmla="*/ 0 h 222"/>
                    <a:gd name="T28" fmla="*/ 0 w 186"/>
                    <a:gd name="T29" fmla="*/ 0 h 222"/>
                    <a:gd name="T30" fmla="*/ 0 w 186"/>
                    <a:gd name="T31" fmla="*/ 0 h 222"/>
                    <a:gd name="T32" fmla="*/ 0 w 186"/>
                    <a:gd name="T33" fmla="*/ 0 h 222"/>
                    <a:gd name="T34" fmla="*/ 0 w 186"/>
                    <a:gd name="T35" fmla="*/ 0 h 222"/>
                    <a:gd name="T36" fmla="*/ 0 w 186"/>
                    <a:gd name="T37" fmla="*/ 0 h 222"/>
                    <a:gd name="T38" fmla="*/ 0 w 186"/>
                    <a:gd name="T39" fmla="*/ 0 h 222"/>
                    <a:gd name="T40" fmla="*/ 0 w 186"/>
                    <a:gd name="T41" fmla="*/ 0 h 222"/>
                    <a:gd name="T42" fmla="*/ 0 w 186"/>
                    <a:gd name="T43" fmla="*/ 0 h 222"/>
                    <a:gd name="T44" fmla="*/ 0 w 186"/>
                    <a:gd name="T45" fmla="*/ 0 h 222"/>
                    <a:gd name="T46" fmla="*/ 0 w 186"/>
                    <a:gd name="T47" fmla="*/ 0 h 222"/>
                    <a:gd name="T48" fmla="*/ 0 w 186"/>
                    <a:gd name="T49" fmla="*/ 0 h 22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86"/>
                    <a:gd name="T76" fmla="*/ 0 h 222"/>
                    <a:gd name="T77" fmla="*/ 186 w 186"/>
                    <a:gd name="T78" fmla="*/ 222 h 22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86" h="222">
                      <a:moveTo>
                        <a:pt x="180" y="36"/>
                      </a:moveTo>
                      <a:lnTo>
                        <a:pt x="129" y="64"/>
                      </a:lnTo>
                      <a:lnTo>
                        <a:pt x="107" y="99"/>
                      </a:lnTo>
                      <a:lnTo>
                        <a:pt x="82" y="143"/>
                      </a:lnTo>
                      <a:lnTo>
                        <a:pt x="78" y="109"/>
                      </a:lnTo>
                      <a:lnTo>
                        <a:pt x="104" y="63"/>
                      </a:lnTo>
                      <a:lnTo>
                        <a:pt x="59" y="68"/>
                      </a:lnTo>
                      <a:lnTo>
                        <a:pt x="64" y="40"/>
                      </a:lnTo>
                      <a:lnTo>
                        <a:pt x="85" y="33"/>
                      </a:lnTo>
                      <a:lnTo>
                        <a:pt x="53" y="0"/>
                      </a:lnTo>
                      <a:lnTo>
                        <a:pt x="44" y="32"/>
                      </a:lnTo>
                      <a:lnTo>
                        <a:pt x="18" y="52"/>
                      </a:lnTo>
                      <a:lnTo>
                        <a:pt x="0" y="96"/>
                      </a:lnTo>
                      <a:lnTo>
                        <a:pt x="2" y="137"/>
                      </a:lnTo>
                      <a:lnTo>
                        <a:pt x="4" y="167"/>
                      </a:lnTo>
                      <a:lnTo>
                        <a:pt x="7" y="189"/>
                      </a:lnTo>
                      <a:lnTo>
                        <a:pt x="13" y="203"/>
                      </a:lnTo>
                      <a:lnTo>
                        <a:pt x="22" y="211"/>
                      </a:lnTo>
                      <a:lnTo>
                        <a:pt x="35" y="216"/>
                      </a:lnTo>
                      <a:lnTo>
                        <a:pt x="55" y="219"/>
                      </a:lnTo>
                      <a:lnTo>
                        <a:pt x="81" y="222"/>
                      </a:lnTo>
                      <a:lnTo>
                        <a:pt x="186" y="217"/>
                      </a:lnTo>
                      <a:lnTo>
                        <a:pt x="175" y="179"/>
                      </a:lnTo>
                      <a:lnTo>
                        <a:pt x="169" y="121"/>
                      </a:lnTo>
                      <a:lnTo>
                        <a:pt x="180" y="36"/>
                      </a:lnTo>
                      <a:close/>
                    </a:path>
                  </a:pathLst>
                </a:custGeom>
                <a:solidFill>
                  <a:srgbClr val="D8CC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47" name="Freeform 418"/>
                <p:cNvSpPr>
                  <a:spLocks/>
                </p:cNvSpPr>
                <p:nvPr/>
              </p:nvSpPr>
              <p:spPr bwMode="auto">
                <a:xfrm>
                  <a:off x="2555" y="860"/>
                  <a:ext cx="15" cy="19"/>
                </a:xfrm>
                <a:custGeom>
                  <a:avLst/>
                  <a:gdLst>
                    <a:gd name="T0" fmla="*/ 0 w 76"/>
                    <a:gd name="T1" fmla="*/ 0 h 93"/>
                    <a:gd name="T2" fmla="*/ 0 w 76"/>
                    <a:gd name="T3" fmla="*/ 0 h 93"/>
                    <a:gd name="T4" fmla="*/ 0 w 76"/>
                    <a:gd name="T5" fmla="*/ 0 h 93"/>
                    <a:gd name="T6" fmla="*/ 0 w 76"/>
                    <a:gd name="T7" fmla="*/ 0 h 93"/>
                    <a:gd name="T8" fmla="*/ 0 w 76"/>
                    <a:gd name="T9" fmla="*/ 0 h 93"/>
                    <a:gd name="T10" fmla="*/ 0 w 76"/>
                    <a:gd name="T11" fmla="*/ 0 h 93"/>
                    <a:gd name="T12" fmla="*/ 0 w 76"/>
                    <a:gd name="T13" fmla="*/ 0 h 93"/>
                    <a:gd name="T14" fmla="*/ 0 w 76"/>
                    <a:gd name="T15" fmla="*/ 0 h 9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76"/>
                    <a:gd name="T25" fmla="*/ 0 h 93"/>
                    <a:gd name="T26" fmla="*/ 76 w 76"/>
                    <a:gd name="T27" fmla="*/ 93 h 9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76" h="93">
                      <a:moveTo>
                        <a:pt x="72" y="0"/>
                      </a:moveTo>
                      <a:lnTo>
                        <a:pt x="36" y="17"/>
                      </a:lnTo>
                      <a:lnTo>
                        <a:pt x="1" y="9"/>
                      </a:lnTo>
                      <a:lnTo>
                        <a:pt x="0" y="55"/>
                      </a:lnTo>
                      <a:lnTo>
                        <a:pt x="19" y="93"/>
                      </a:lnTo>
                      <a:lnTo>
                        <a:pt x="72" y="67"/>
                      </a:lnTo>
                      <a:lnTo>
                        <a:pt x="76" y="28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rgbClr val="35474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48" name="Freeform 419"/>
                <p:cNvSpPr>
                  <a:spLocks/>
                </p:cNvSpPr>
                <p:nvPr/>
              </p:nvSpPr>
              <p:spPr bwMode="auto">
                <a:xfrm>
                  <a:off x="2583" y="756"/>
                  <a:ext cx="23" cy="99"/>
                </a:xfrm>
                <a:custGeom>
                  <a:avLst/>
                  <a:gdLst>
                    <a:gd name="T0" fmla="*/ 0 w 116"/>
                    <a:gd name="T1" fmla="*/ 0 h 497"/>
                    <a:gd name="T2" fmla="*/ 0 w 116"/>
                    <a:gd name="T3" fmla="*/ 0 h 497"/>
                    <a:gd name="T4" fmla="*/ 0 w 116"/>
                    <a:gd name="T5" fmla="*/ 0 h 497"/>
                    <a:gd name="T6" fmla="*/ 0 w 116"/>
                    <a:gd name="T7" fmla="*/ 0 h 497"/>
                    <a:gd name="T8" fmla="*/ 0 w 116"/>
                    <a:gd name="T9" fmla="*/ 0 h 497"/>
                    <a:gd name="T10" fmla="*/ 0 w 116"/>
                    <a:gd name="T11" fmla="*/ 0 h 497"/>
                    <a:gd name="T12" fmla="*/ 0 w 116"/>
                    <a:gd name="T13" fmla="*/ 0 h 497"/>
                    <a:gd name="T14" fmla="*/ 0 w 116"/>
                    <a:gd name="T15" fmla="*/ 0 h 497"/>
                    <a:gd name="T16" fmla="*/ 0 w 116"/>
                    <a:gd name="T17" fmla="*/ 0 h 497"/>
                    <a:gd name="T18" fmla="*/ 0 w 116"/>
                    <a:gd name="T19" fmla="*/ 0 h 497"/>
                    <a:gd name="T20" fmla="*/ 0 w 116"/>
                    <a:gd name="T21" fmla="*/ 0 h 497"/>
                    <a:gd name="T22" fmla="*/ 0 w 116"/>
                    <a:gd name="T23" fmla="*/ 0 h 49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6"/>
                    <a:gd name="T37" fmla="*/ 0 h 497"/>
                    <a:gd name="T38" fmla="*/ 116 w 116"/>
                    <a:gd name="T39" fmla="*/ 497 h 49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6" h="497">
                      <a:moveTo>
                        <a:pt x="15" y="0"/>
                      </a:moveTo>
                      <a:lnTo>
                        <a:pt x="0" y="14"/>
                      </a:lnTo>
                      <a:lnTo>
                        <a:pt x="14" y="155"/>
                      </a:lnTo>
                      <a:lnTo>
                        <a:pt x="13" y="279"/>
                      </a:lnTo>
                      <a:lnTo>
                        <a:pt x="65" y="399"/>
                      </a:lnTo>
                      <a:lnTo>
                        <a:pt x="87" y="497"/>
                      </a:lnTo>
                      <a:lnTo>
                        <a:pt x="116" y="497"/>
                      </a:lnTo>
                      <a:lnTo>
                        <a:pt x="41" y="321"/>
                      </a:lnTo>
                      <a:lnTo>
                        <a:pt x="25" y="254"/>
                      </a:lnTo>
                      <a:lnTo>
                        <a:pt x="29" y="126"/>
                      </a:lnTo>
                      <a:lnTo>
                        <a:pt x="12" y="4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49" name="Freeform 420"/>
                <p:cNvSpPr>
                  <a:spLocks/>
                </p:cNvSpPr>
                <p:nvPr/>
              </p:nvSpPr>
              <p:spPr bwMode="auto">
                <a:xfrm>
                  <a:off x="2623" y="758"/>
                  <a:ext cx="31" cy="48"/>
                </a:xfrm>
                <a:custGeom>
                  <a:avLst/>
                  <a:gdLst>
                    <a:gd name="T0" fmla="*/ 0 w 155"/>
                    <a:gd name="T1" fmla="*/ 0 h 238"/>
                    <a:gd name="T2" fmla="*/ 0 w 155"/>
                    <a:gd name="T3" fmla="*/ 0 h 238"/>
                    <a:gd name="T4" fmla="*/ 0 w 155"/>
                    <a:gd name="T5" fmla="*/ 0 h 238"/>
                    <a:gd name="T6" fmla="*/ 0 w 155"/>
                    <a:gd name="T7" fmla="*/ 0 h 238"/>
                    <a:gd name="T8" fmla="*/ 0 w 155"/>
                    <a:gd name="T9" fmla="*/ 0 h 238"/>
                    <a:gd name="T10" fmla="*/ 0 w 155"/>
                    <a:gd name="T11" fmla="*/ 0 h 238"/>
                    <a:gd name="T12" fmla="*/ 0 w 155"/>
                    <a:gd name="T13" fmla="*/ 0 h 238"/>
                    <a:gd name="T14" fmla="*/ 0 w 155"/>
                    <a:gd name="T15" fmla="*/ 0 h 238"/>
                    <a:gd name="T16" fmla="*/ 0 w 155"/>
                    <a:gd name="T17" fmla="*/ 0 h 238"/>
                    <a:gd name="T18" fmla="*/ 0 w 155"/>
                    <a:gd name="T19" fmla="*/ 0 h 238"/>
                    <a:gd name="T20" fmla="*/ 0 w 155"/>
                    <a:gd name="T21" fmla="*/ 0 h 238"/>
                    <a:gd name="T22" fmla="*/ 0 w 155"/>
                    <a:gd name="T23" fmla="*/ 0 h 238"/>
                    <a:gd name="T24" fmla="*/ 0 w 155"/>
                    <a:gd name="T25" fmla="*/ 0 h 238"/>
                    <a:gd name="T26" fmla="*/ 0 w 155"/>
                    <a:gd name="T27" fmla="*/ 0 h 238"/>
                    <a:gd name="T28" fmla="*/ 0 w 155"/>
                    <a:gd name="T29" fmla="*/ 0 h 238"/>
                    <a:gd name="T30" fmla="*/ 0 w 155"/>
                    <a:gd name="T31" fmla="*/ 0 h 238"/>
                    <a:gd name="T32" fmla="*/ 0 w 155"/>
                    <a:gd name="T33" fmla="*/ 0 h 238"/>
                    <a:gd name="T34" fmla="*/ 0 w 155"/>
                    <a:gd name="T35" fmla="*/ 0 h 238"/>
                    <a:gd name="T36" fmla="*/ 0 w 155"/>
                    <a:gd name="T37" fmla="*/ 0 h 238"/>
                    <a:gd name="T38" fmla="*/ 0 w 155"/>
                    <a:gd name="T39" fmla="*/ 0 h 238"/>
                    <a:gd name="T40" fmla="*/ 0 w 155"/>
                    <a:gd name="T41" fmla="*/ 0 h 238"/>
                    <a:gd name="T42" fmla="*/ 0 w 155"/>
                    <a:gd name="T43" fmla="*/ 0 h 238"/>
                    <a:gd name="T44" fmla="*/ 0 w 155"/>
                    <a:gd name="T45" fmla="*/ 0 h 238"/>
                    <a:gd name="T46" fmla="*/ 0 w 155"/>
                    <a:gd name="T47" fmla="*/ 0 h 238"/>
                    <a:gd name="T48" fmla="*/ 0 w 155"/>
                    <a:gd name="T49" fmla="*/ 0 h 238"/>
                    <a:gd name="T50" fmla="*/ 0 w 155"/>
                    <a:gd name="T51" fmla="*/ 0 h 238"/>
                    <a:gd name="T52" fmla="*/ 0 w 155"/>
                    <a:gd name="T53" fmla="*/ 0 h 238"/>
                    <a:gd name="T54" fmla="*/ 0 w 155"/>
                    <a:gd name="T55" fmla="*/ 0 h 238"/>
                    <a:gd name="T56" fmla="*/ 0 w 155"/>
                    <a:gd name="T57" fmla="*/ 0 h 238"/>
                    <a:gd name="T58" fmla="*/ 0 w 155"/>
                    <a:gd name="T59" fmla="*/ 0 h 238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55"/>
                    <a:gd name="T91" fmla="*/ 0 h 238"/>
                    <a:gd name="T92" fmla="*/ 155 w 155"/>
                    <a:gd name="T93" fmla="*/ 238 h 238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55" h="238">
                      <a:moveTo>
                        <a:pt x="0" y="0"/>
                      </a:moveTo>
                      <a:lnTo>
                        <a:pt x="25" y="13"/>
                      </a:lnTo>
                      <a:lnTo>
                        <a:pt x="47" y="25"/>
                      </a:lnTo>
                      <a:lnTo>
                        <a:pt x="63" y="37"/>
                      </a:lnTo>
                      <a:lnTo>
                        <a:pt x="77" y="51"/>
                      </a:lnTo>
                      <a:lnTo>
                        <a:pt x="86" y="66"/>
                      </a:lnTo>
                      <a:lnTo>
                        <a:pt x="92" y="84"/>
                      </a:lnTo>
                      <a:lnTo>
                        <a:pt x="95" y="108"/>
                      </a:lnTo>
                      <a:lnTo>
                        <a:pt x="95" y="137"/>
                      </a:lnTo>
                      <a:lnTo>
                        <a:pt x="132" y="138"/>
                      </a:lnTo>
                      <a:lnTo>
                        <a:pt x="145" y="176"/>
                      </a:lnTo>
                      <a:lnTo>
                        <a:pt x="155" y="223"/>
                      </a:lnTo>
                      <a:lnTo>
                        <a:pt x="133" y="212"/>
                      </a:lnTo>
                      <a:lnTo>
                        <a:pt x="123" y="156"/>
                      </a:lnTo>
                      <a:lnTo>
                        <a:pt x="92" y="155"/>
                      </a:lnTo>
                      <a:lnTo>
                        <a:pt x="61" y="172"/>
                      </a:lnTo>
                      <a:lnTo>
                        <a:pt x="60" y="217"/>
                      </a:lnTo>
                      <a:lnTo>
                        <a:pt x="45" y="238"/>
                      </a:lnTo>
                      <a:lnTo>
                        <a:pt x="46" y="180"/>
                      </a:lnTo>
                      <a:lnTo>
                        <a:pt x="48" y="154"/>
                      </a:lnTo>
                      <a:lnTo>
                        <a:pt x="77" y="129"/>
                      </a:lnTo>
                      <a:lnTo>
                        <a:pt x="77" y="108"/>
                      </a:lnTo>
                      <a:lnTo>
                        <a:pt x="76" y="91"/>
                      </a:lnTo>
                      <a:lnTo>
                        <a:pt x="74" y="78"/>
                      </a:lnTo>
                      <a:lnTo>
                        <a:pt x="69" y="67"/>
                      </a:lnTo>
                      <a:lnTo>
                        <a:pt x="62" y="57"/>
                      </a:lnTo>
                      <a:lnTo>
                        <a:pt x="52" y="49"/>
                      </a:lnTo>
                      <a:lnTo>
                        <a:pt x="39" y="38"/>
                      </a:lnTo>
                      <a:lnTo>
                        <a:pt x="22" y="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50" name="Freeform 421"/>
                <p:cNvSpPr>
                  <a:spLocks/>
                </p:cNvSpPr>
                <p:nvPr/>
              </p:nvSpPr>
              <p:spPr bwMode="auto">
                <a:xfrm>
                  <a:off x="2646" y="795"/>
                  <a:ext cx="15" cy="50"/>
                </a:xfrm>
                <a:custGeom>
                  <a:avLst/>
                  <a:gdLst>
                    <a:gd name="T0" fmla="*/ 0 w 75"/>
                    <a:gd name="T1" fmla="*/ 0 h 246"/>
                    <a:gd name="T2" fmla="*/ 0 w 75"/>
                    <a:gd name="T3" fmla="*/ 0 h 246"/>
                    <a:gd name="T4" fmla="*/ 0 w 75"/>
                    <a:gd name="T5" fmla="*/ 0 h 246"/>
                    <a:gd name="T6" fmla="*/ 0 w 75"/>
                    <a:gd name="T7" fmla="*/ 0 h 246"/>
                    <a:gd name="T8" fmla="*/ 0 w 75"/>
                    <a:gd name="T9" fmla="*/ 0 h 246"/>
                    <a:gd name="T10" fmla="*/ 0 w 75"/>
                    <a:gd name="T11" fmla="*/ 0 h 246"/>
                    <a:gd name="T12" fmla="*/ 0 w 75"/>
                    <a:gd name="T13" fmla="*/ 0 h 246"/>
                    <a:gd name="T14" fmla="*/ 0 w 75"/>
                    <a:gd name="T15" fmla="*/ 0 h 246"/>
                    <a:gd name="T16" fmla="*/ 0 w 75"/>
                    <a:gd name="T17" fmla="*/ 0 h 246"/>
                    <a:gd name="T18" fmla="*/ 0 w 75"/>
                    <a:gd name="T19" fmla="*/ 0 h 246"/>
                    <a:gd name="T20" fmla="*/ 0 w 75"/>
                    <a:gd name="T21" fmla="*/ 0 h 246"/>
                    <a:gd name="T22" fmla="*/ 0 w 75"/>
                    <a:gd name="T23" fmla="*/ 0 h 246"/>
                    <a:gd name="T24" fmla="*/ 0 w 75"/>
                    <a:gd name="T25" fmla="*/ 0 h 2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5"/>
                    <a:gd name="T40" fmla="*/ 0 h 246"/>
                    <a:gd name="T41" fmla="*/ 75 w 75"/>
                    <a:gd name="T42" fmla="*/ 246 h 2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5" h="246">
                      <a:moveTo>
                        <a:pt x="36" y="26"/>
                      </a:moveTo>
                      <a:lnTo>
                        <a:pt x="75" y="170"/>
                      </a:lnTo>
                      <a:lnTo>
                        <a:pt x="74" y="215"/>
                      </a:lnTo>
                      <a:lnTo>
                        <a:pt x="73" y="240"/>
                      </a:lnTo>
                      <a:lnTo>
                        <a:pt x="33" y="243"/>
                      </a:lnTo>
                      <a:lnTo>
                        <a:pt x="0" y="246"/>
                      </a:lnTo>
                      <a:lnTo>
                        <a:pt x="1" y="220"/>
                      </a:lnTo>
                      <a:lnTo>
                        <a:pt x="27" y="214"/>
                      </a:lnTo>
                      <a:lnTo>
                        <a:pt x="26" y="235"/>
                      </a:lnTo>
                      <a:lnTo>
                        <a:pt x="62" y="225"/>
                      </a:lnTo>
                      <a:lnTo>
                        <a:pt x="64" y="174"/>
                      </a:lnTo>
                      <a:lnTo>
                        <a:pt x="23" y="0"/>
                      </a:lnTo>
                      <a:lnTo>
                        <a:pt x="36" y="26"/>
                      </a:lnTo>
                      <a:close/>
                    </a:path>
                  </a:pathLst>
                </a:custGeom>
                <a:solidFill>
                  <a:srgbClr val="5E5B5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51" name="Freeform 422"/>
                <p:cNvSpPr>
                  <a:spLocks/>
                </p:cNvSpPr>
                <p:nvPr/>
              </p:nvSpPr>
              <p:spPr bwMode="auto">
                <a:xfrm>
                  <a:off x="2630" y="796"/>
                  <a:ext cx="11" cy="49"/>
                </a:xfrm>
                <a:custGeom>
                  <a:avLst/>
                  <a:gdLst>
                    <a:gd name="T0" fmla="*/ 0 w 54"/>
                    <a:gd name="T1" fmla="*/ 0 h 243"/>
                    <a:gd name="T2" fmla="*/ 0 w 54"/>
                    <a:gd name="T3" fmla="*/ 0 h 243"/>
                    <a:gd name="T4" fmla="*/ 0 w 54"/>
                    <a:gd name="T5" fmla="*/ 0 h 243"/>
                    <a:gd name="T6" fmla="*/ 0 w 54"/>
                    <a:gd name="T7" fmla="*/ 0 h 243"/>
                    <a:gd name="T8" fmla="*/ 0 w 54"/>
                    <a:gd name="T9" fmla="*/ 0 h 243"/>
                    <a:gd name="T10" fmla="*/ 0 w 54"/>
                    <a:gd name="T11" fmla="*/ 0 h 243"/>
                    <a:gd name="T12" fmla="*/ 0 w 54"/>
                    <a:gd name="T13" fmla="*/ 0 h 243"/>
                    <a:gd name="T14" fmla="*/ 0 w 54"/>
                    <a:gd name="T15" fmla="*/ 0 h 243"/>
                    <a:gd name="T16" fmla="*/ 0 w 54"/>
                    <a:gd name="T17" fmla="*/ 0 h 243"/>
                    <a:gd name="T18" fmla="*/ 0 w 54"/>
                    <a:gd name="T19" fmla="*/ 0 h 243"/>
                    <a:gd name="T20" fmla="*/ 0 w 54"/>
                    <a:gd name="T21" fmla="*/ 0 h 24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54"/>
                    <a:gd name="T34" fmla="*/ 0 h 243"/>
                    <a:gd name="T35" fmla="*/ 54 w 54"/>
                    <a:gd name="T36" fmla="*/ 243 h 24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54" h="243">
                      <a:moveTo>
                        <a:pt x="13" y="33"/>
                      </a:moveTo>
                      <a:lnTo>
                        <a:pt x="11" y="99"/>
                      </a:lnTo>
                      <a:lnTo>
                        <a:pt x="14" y="209"/>
                      </a:lnTo>
                      <a:lnTo>
                        <a:pt x="33" y="225"/>
                      </a:lnTo>
                      <a:lnTo>
                        <a:pt x="54" y="225"/>
                      </a:lnTo>
                      <a:lnTo>
                        <a:pt x="54" y="243"/>
                      </a:lnTo>
                      <a:lnTo>
                        <a:pt x="28" y="242"/>
                      </a:lnTo>
                      <a:lnTo>
                        <a:pt x="0" y="212"/>
                      </a:lnTo>
                      <a:lnTo>
                        <a:pt x="4" y="94"/>
                      </a:lnTo>
                      <a:lnTo>
                        <a:pt x="7" y="0"/>
                      </a:lnTo>
                      <a:lnTo>
                        <a:pt x="13" y="33"/>
                      </a:lnTo>
                      <a:close/>
                    </a:path>
                  </a:pathLst>
                </a:custGeom>
                <a:solidFill>
                  <a:srgbClr val="5E5B5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52" name="Freeform 423"/>
                <p:cNvSpPr>
                  <a:spLocks/>
                </p:cNvSpPr>
                <p:nvPr/>
              </p:nvSpPr>
              <p:spPr bwMode="auto">
                <a:xfrm>
                  <a:off x="2646" y="838"/>
                  <a:ext cx="9" cy="7"/>
                </a:xfrm>
                <a:custGeom>
                  <a:avLst/>
                  <a:gdLst>
                    <a:gd name="T0" fmla="*/ 0 w 46"/>
                    <a:gd name="T1" fmla="*/ 0 h 35"/>
                    <a:gd name="T2" fmla="*/ 0 w 46"/>
                    <a:gd name="T3" fmla="*/ 0 h 35"/>
                    <a:gd name="T4" fmla="*/ 0 w 46"/>
                    <a:gd name="T5" fmla="*/ 0 h 35"/>
                    <a:gd name="T6" fmla="*/ 0 w 46"/>
                    <a:gd name="T7" fmla="*/ 0 h 35"/>
                    <a:gd name="T8" fmla="*/ 0 w 46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6"/>
                    <a:gd name="T16" fmla="*/ 0 h 35"/>
                    <a:gd name="T17" fmla="*/ 46 w 46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6" h="35">
                      <a:moveTo>
                        <a:pt x="32" y="0"/>
                      </a:moveTo>
                      <a:lnTo>
                        <a:pt x="0" y="12"/>
                      </a:lnTo>
                      <a:lnTo>
                        <a:pt x="6" y="35"/>
                      </a:lnTo>
                      <a:lnTo>
                        <a:pt x="46" y="33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53" name="Freeform 424"/>
                <p:cNvSpPr>
                  <a:spLocks/>
                </p:cNvSpPr>
                <p:nvPr/>
              </p:nvSpPr>
              <p:spPr bwMode="auto">
                <a:xfrm>
                  <a:off x="2634" y="838"/>
                  <a:ext cx="9" cy="7"/>
                </a:xfrm>
                <a:custGeom>
                  <a:avLst/>
                  <a:gdLst>
                    <a:gd name="T0" fmla="*/ 0 w 47"/>
                    <a:gd name="T1" fmla="*/ 0 h 36"/>
                    <a:gd name="T2" fmla="*/ 0 w 47"/>
                    <a:gd name="T3" fmla="*/ 0 h 36"/>
                    <a:gd name="T4" fmla="*/ 0 w 47"/>
                    <a:gd name="T5" fmla="*/ 0 h 36"/>
                    <a:gd name="T6" fmla="*/ 0 w 47"/>
                    <a:gd name="T7" fmla="*/ 0 h 36"/>
                    <a:gd name="T8" fmla="*/ 0 w 47"/>
                    <a:gd name="T9" fmla="*/ 0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36"/>
                    <a:gd name="T17" fmla="*/ 47 w 47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36">
                      <a:moveTo>
                        <a:pt x="33" y="0"/>
                      </a:moveTo>
                      <a:lnTo>
                        <a:pt x="0" y="14"/>
                      </a:lnTo>
                      <a:lnTo>
                        <a:pt x="6" y="36"/>
                      </a:lnTo>
                      <a:lnTo>
                        <a:pt x="47" y="34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54" name="Freeform 425"/>
                <p:cNvSpPr>
                  <a:spLocks/>
                </p:cNvSpPr>
                <p:nvPr/>
              </p:nvSpPr>
              <p:spPr bwMode="auto">
                <a:xfrm>
                  <a:off x="2571" y="820"/>
                  <a:ext cx="18" cy="28"/>
                </a:xfrm>
                <a:custGeom>
                  <a:avLst/>
                  <a:gdLst>
                    <a:gd name="T0" fmla="*/ 0 w 91"/>
                    <a:gd name="T1" fmla="*/ 0 h 137"/>
                    <a:gd name="T2" fmla="*/ 0 w 91"/>
                    <a:gd name="T3" fmla="*/ 0 h 137"/>
                    <a:gd name="T4" fmla="*/ 0 w 91"/>
                    <a:gd name="T5" fmla="*/ 0 h 137"/>
                    <a:gd name="T6" fmla="*/ 0 w 91"/>
                    <a:gd name="T7" fmla="*/ 0 h 137"/>
                    <a:gd name="T8" fmla="*/ 0 w 91"/>
                    <a:gd name="T9" fmla="*/ 0 h 137"/>
                    <a:gd name="T10" fmla="*/ 0 w 91"/>
                    <a:gd name="T11" fmla="*/ 0 h 137"/>
                    <a:gd name="T12" fmla="*/ 0 w 91"/>
                    <a:gd name="T13" fmla="*/ 0 h 137"/>
                    <a:gd name="T14" fmla="*/ 0 w 91"/>
                    <a:gd name="T15" fmla="*/ 0 h 137"/>
                    <a:gd name="T16" fmla="*/ 0 w 91"/>
                    <a:gd name="T17" fmla="*/ 0 h 137"/>
                    <a:gd name="T18" fmla="*/ 0 w 91"/>
                    <a:gd name="T19" fmla="*/ 0 h 137"/>
                    <a:gd name="T20" fmla="*/ 0 w 91"/>
                    <a:gd name="T21" fmla="*/ 0 h 137"/>
                    <a:gd name="T22" fmla="*/ 0 w 91"/>
                    <a:gd name="T23" fmla="*/ 0 h 137"/>
                    <a:gd name="T24" fmla="*/ 0 w 91"/>
                    <a:gd name="T25" fmla="*/ 0 h 137"/>
                    <a:gd name="T26" fmla="*/ 0 w 91"/>
                    <a:gd name="T27" fmla="*/ 0 h 137"/>
                    <a:gd name="T28" fmla="*/ 0 w 91"/>
                    <a:gd name="T29" fmla="*/ 0 h 137"/>
                    <a:gd name="T30" fmla="*/ 0 w 91"/>
                    <a:gd name="T31" fmla="*/ 0 h 137"/>
                    <a:gd name="T32" fmla="*/ 0 w 91"/>
                    <a:gd name="T33" fmla="*/ 0 h 137"/>
                    <a:gd name="T34" fmla="*/ 0 w 91"/>
                    <a:gd name="T35" fmla="*/ 0 h 137"/>
                    <a:gd name="T36" fmla="*/ 0 w 91"/>
                    <a:gd name="T37" fmla="*/ 0 h 137"/>
                    <a:gd name="T38" fmla="*/ 0 w 91"/>
                    <a:gd name="T39" fmla="*/ 0 h 13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91"/>
                    <a:gd name="T61" fmla="*/ 0 h 137"/>
                    <a:gd name="T62" fmla="*/ 91 w 91"/>
                    <a:gd name="T63" fmla="*/ 137 h 13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91" h="137">
                      <a:moveTo>
                        <a:pt x="63" y="28"/>
                      </a:moveTo>
                      <a:lnTo>
                        <a:pt x="64" y="8"/>
                      </a:lnTo>
                      <a:lnTo>
                        <a:pt x="42" y="0"/>
                      </a:lnTo>
                      <a:lnTo>
                        <a:pt x="20" y="20"/>
                      </a:lnTo>
                      <a:lnTo>
                        <a:pt x="0" y="41"/>
                      </a:lnTo>
                      <a:lnTo>
                        <a:pt x="9" y="64"/>
                      </a:lnTo>
                      <a:lnTo>
                        <a:pt x="23" y="64"/>
                      </a:lnTo>
                      <a:lnTo>
                        <a:pt x="23" y="86"/>
                      </a:lnTo>
                      <a:lnTo>
                        <a:pt x="37" y="92"/>
                      </a:lnTo>
                      <a:lnTo>
                        <a:pt x="37" y="110"/>
                      </a:lnTo>
                      <a:lnTo>
                        <a:pt x="53" y="114"/>
                      </a:lnTo>
                      <a:lnTo>
                        <a:pt x="52" y="132"/>
                      </a:lnTo>
                      <a:lnTo>
                        <a:pt x="63" y="137"/>
                      </a:lnTo>
                      <a:lnTo>
                        <a:pt x="90" y="118"/>
                      </a:lnTo>
                      <a:lnTo>
                        <a:pt x="91" y="89"/>
                      </a:lnTo>
                      <a:lnTo>
                        <a:pt x="79" y="84"/>
                      </a:lnTo>
                      <a:lnTo>
                        <a:pt x="80" y="68"/>
                      </a:lnTo>
                      <a:lnTo>
                        <a:pt x="69" y="58"/>
                      </a:lnTo>
                      <a:lnTo>
                        <a:pt x="76" y="42"/>
                      </a:lnTo>
                      <a:lnTo>
                        <a:pt x="63" y="2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55" name="Freeform 426"/>
                <p:cNvSpPr>
                  <a:spLocks/>
                </p:cNvSpPr>
                <p:nvPr/>
              </p:nvSpPr>
              <p:spPr bwMode="auto">
                <a:xfrm>
                  <a:off x="2601" y="860"/>
                  <a:ext cx="29" cy="17"/>
                </a:xfrm>
                <a:custGeom>
                  <a:avLst/>
                  <a:gdLst>
                    <a:gd name="T0" fmla="*/ 0 w 145"/>
                    <a:gd name="T1" fmla="*/ 0 h 82"/>
                    <a:gd name="T2" fmla="*/ 0 w 145"/>
                    <a:gd name="T3" fmla="*/ 0 h 82"/>
                    <a:gd name="T4" fmla="*/ 0 w 145"/>
                    <a:gd name="T5" fmla="*/ 0 h 82"/>
                    <a:gd name="T6" fmla="*/ 0 w 145"/>
                    <a:gd name="T7" fmla="*/ 0 h 82"/>
                    <a:gd name="T8" fmla="*/ 0 w 145"/>
                    <a:gd name="T9" fmla="*/ 0 h 82"/>
                    <a:gd name="T10" fmla="*/ 0 w 145"/>
                    <a:gd name="T11" fmla="*/ 0 h 82"/>
                    <a:gd name="T12" fmla="*/ 0 w 145"/>
                    <a:gd name="T13" fmla="*/ 0 h 82"/>
                    <a:gd name="T14" fmla="*/ 0 w 145"/>
                    <a:gd name="T15" fmla="*/ 0 h 82"/>
                    <a:gd name="T16" fmla="*/ 0 w 145"/>
                    <a:gd name="T17" fmla="*/ 0 h 82"/>
                    <a:gd name="T18" fmla="*/ 0 w 145"/>
                    <a:gd name="T19" fmla="*/ 0 h 82"/>
                    <a:gd name="T20" fmla="*/ 0 w 145"/>
                    <a:gd name="T21" fmla="*/ 0 h 82"/>
                    <a:gd name="T22" fmla="*/ 0 w 145"/>
                    <a:gd name="T23" fmla="*/ 0 h 82"/>
                    <a:gd name="T24" fmla="*/ 0 w 145"/>
                    <a:gd name="T25" fmla="*/ 0 h 82"/>
                    <a:gd name="T26" fmla="*/ 0 w 145"/>
                    <a:gd name="T27" fmla="*/ 0 h 82"/>
                    <a:gd name="T28" fmla="*/ 0 w 145"/>
                    <a:gd name="T29" fmla="*/ 0 h 8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45"/>
                    <a:gd name="T46" fmla="*/ 0 h 82"/>
                    <a:gd name="T47" fmla="*/ 145 w 145"/>
                    <a:gd name="T48" fmla="*/ 82 h 8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45" h="82">
                      <a:moveTo>
                        <a:pt x="128" y="28"/>
                      </a:moveTo>
                      <a:lnTo>
                        <a:pt x="103" y="27"/>
                      </a:lnTo>
                      <a:lnTo>
                        <a:pt x="76" y="10"/>
                      </a:lnTo>
                      <a:lnTo>
                        <a:pt x="44" y="0"/>
                      </a:lnTo>
                      <a:lnTo>
                        <a:pt x="21" y="5"/>
                      </a:lnTo>
                      <a:lnTo>
                        <a:pt x="1" y="19"/>
                      </a:lnTo>
                      <a:lnTo>
                        <a:pt x="0" y="45"/>
                      </a:lnTo>
                      <a:lnTo>
                        <a:pt x="26" y="47"/>
                      </a:lnTo>
                      <a:lnTo>
                        <a:pt x="30" y="64"/>
                      </a:lnTo>
                      <a:lnTo>
                        <a:pt x="35" y="75"/>
                      </a:lnTo>
                      <a:lnTo>
                        <a:pt x="54" y="76"/>
                      </a:lnTo>
                      <a:lnTo>
                        <a:pt x="101" y="82"/>
                      </a:lnTo>
                      <a:lnTo>
                        <a:pt x="144" y="59"/>
                      </a:lnTo>
                      <a:lnTo>
                        <a:pt x="145" y="28"/>
                      </a:lnTo>
                      <a:lnTo>
                        <a:pt x="128" y="2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56" name="Freeform 427"/>
                <p:cNvSpPr>
                  <a:spLocks/>
                </p:cNvSpPr>
                <p:nvPr/>
              </p:nvSpPr>
              <p:spPr bwMode="auto">
                <a:xfrm>
                  <a:off x="2590" y="857"/>
                  <a:ext cx="16" cy="5"/>
                </a:xfrm>
                <a:custGeom>
                  <a:avLst/>
                  <a:gdLst>
                    <a:gd name="T0" fmla="*/ 0 w 83"/>
                    <a:gd name="T1" fmla="*/ 0 h 24"/>
                    <a:gd name="T2" fmla="*/ 0 w 83"/>
                    <a:gd name="T3" fmla="*/ 0 h 24"/>
                    <a:gd name="T4" fmla="*/ 0 w 83"/>
                    <a:gd name="T5" fmla="*/ 0 h 24"/>
                    <a:gd name="T6" fmla="*/ 0 w 83"/>
                    <a:gd name="T7" fmla="*/ 0 h 24"/>
                    <a:gd name="T8" fmla="*/ 0 w 83"/>
                    <a:gd name="T9" fmla="*/ 0 h 24"/>
                    <a:gd name="T10" fmla="*/ 0 w 83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3"/>
                    <a:gd name="T19" fmla="*/ 0 h 24"/>
                    <a:gd name="T20" fmla="*/ 83 w 83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3" h="24">
                      <a:moveTo>
                        <a:pt x="83" y="9"/>
                      </a:moveTo>
                      <a:lnTo>
                        <a:pt x="52" y="10"/>
                      </a:lnTo>
                      <a:lnTo>
                        <a:pt x="26" y="0"/>
                      </a:lnTo>
                      <a:lnTo>
                        <a:pt x="0" y="8"/>
                      </a:lnTo>
                      <a:lnTo>
                        <a:pt x="31" y="24"/>
                      </a:lnTo>
                      <a:lnTo>
                        <a:pt x="83" y="9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57" name="Freeform 428"/>
                <p:cNvSpPr>
                  <a:spLocks/>
                </p:cNvSpPr>
                <p:nvPr/>
              </p:nvSpPr>
              <p:spPr bwMode="auto">
                <a:xfrm>
                  <a:off x="2586" y="860"/>
                  <a:ext cx="12" cy="6"/>
                </a:xfrm>
                <a:custGeom>
                  <a:avLst/>
                  <a:gdLst>
                    <a:gd name="T0" fmla="*/ 0 w 58"/>
                    <a:gd name="T1" fmla="*/ 0 h 28"/>
                    <a:gd name="T2" fmla="*/ 0 w 58"/>
                    <a:gd name="T3" fmla="*/ 0 h 28"/>
                    <a:gd name="T4" fmla="*/ 0 w 58"/>
                    <a:gd name="T5" fmla="*/ 0 h 28"/>
                    <a:gd name="T6" fmla="*/ 0 w 58"/>
                    <a:gd name="T7" fmla="*/ 0 h 28"/>
                    <a:gd name="T8" fmla="*/ 0 w 58"/>
                    <a:gd name="T9" fmla="*/ 0 h 28"/>
                    <a:gd name="T10" fmla="*/ 0 w 58"/>
                    <a:gd name="T11" fmla="*/ 0 h 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8"/>
                    <a:gd name="T19" fmla="*/ 0 h 28"/>
                    <a:gd name="T20" fmla="*/ 58 w 58"/>
                    <a:gd name="T21" fmla="*/ 28 h 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8" h="28">
                      <a:moveTo>
                        <a:pt x="58" y="18"/>
                      </a:moveTo>
                      <a:lnTo>
                        <a:pt x="22" y="9"/>
                      </a:lnTo>
                      <a:lnTo>
                        <a:pt x="0" y="0"/>
                      </a:lnTo>
                      <a:lnTo>
                        <a:pt x="20" y="20"/>
                      </a:lnTo>
                      <a:lnTo>
                        <a:pt x="50" y="28"/>
                      </a:lnTo>
                      <a:lnTo>
                        <a:pt x="58" y="1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58" name="Freeform 429"/>
                <p:cNvSpPr>
                  <a:spLocks/>
                </p:cNvSpPr>
                <p:nvPr/>
              </p:nvSpPr>
              <p:spPr bwMode="auto">
                <a:xfrm>
                  <a:off x="2615" y="716"/>
                  <a:ext cx="10" cy="11"/>
                </a:xfrm>
                <a:custGeom>
                  <a:avLst/>
                  <a:gdLst>
                    <a:gd name="T0" fmla="*/ 0 w 49"/>
                    <a:gd name="T1" fmla="*/ 0 h 57"/>
                    <a:gd name="T2" fmla="*/ 0 w 49"/>
                    <a:gd name="T3" fmla="*/ 0 h 57"/>
                    <a:gd name="T4" fmla="*/ 0 w 49"/>
                    <a:gd name="T5" fmla="*/ 0 h 57"/>
                    <a:gd name="T6" fmla="*/ 0 w 49"/>
                    <a:gd name="T7" fmla="*/ 0 h 57"/>
                    <a:gd name="T8" fmla="*/ 0 w 49"/>
                    <a:gd name="T9" fmla="*/ 0 h 57"/>
                    <a:gd name="T10" fmla="*/ 0 w 49"/>
                    <a:gd name="T11" fmla="*/ 0 h 57"/>
                    <a:gd name="T12" fmla="*/ 0 w 49"/>
                    <a:gd name="T13" fmla="*/ 0 h 57"/>
                    <a:gd name="T14" fmla="*/ 0 w 49"/>
                    <a:gd name="T15" fmla="*/ 0 h 57"/>
                    <a:gd name="T16" fmla="*/ 0 w 49"/>
                    <a:gd name="T17" fmla="*/ 0 h 57"/>
                    <a:gd name="T18" fmla="*/ 0 w 49"/>
                    <a:gd name="T19" fmla="*/ 0 h 57"/>
                    <a:gd name="T20" fmla="*/ 0 w 49"/>
                    <a:gd name="T21" fmla="*/ 0 h 57"/>
                    <a:gd name="T22" fmla="*/ 0 w 49"/>
                    <a:gd name="T23" fmla="*/ 0 h 5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9"/>
                    <a:gd name="T37" fmla="*/ 0 h 57"/>
                    <a:gd name="T38" fmla="*/ 49 w 49"/>
                    <a:gd name="T39" fmla="*/ 57 h 5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9" h="57">
                      <a:moveTo>
                        <a:pt x="0" y="48"/>
                      </a:moveTo>
                      <a:lnTo>
                        <a:pt x="0" y="57"/>
                      </a:lnTo>
                      <a:lnTo>
                        <a:pt x="28" y="52"/>
                      </a:lnTo>
                      <a:lnTo>
                        <a:pt x="43" y="19"/>
                      </a:lnTo>
                      <a:lnTo>
                        <a:pt x="49" y="5"/>
                      </a:lnTo>
                      <a:lnTo>
                        <a:pt x="6" y="0"/>
                      </a:lnTo>
                      <a:lnTo>
                        <a:pt x="0" y="1"/>
                      </a:lnTo>
                      <a:lnTo>
                        <a:pt x="0" y="8"/>
                      </a:lnTo>
                      <a:lnTo>
                        <a:pt x="31" y="9"/>
                      </a:lnTo>
                      <a:lnTo>
                        <a:pt x="31" y="32"/>
                      </a:lnTo>
                      <a:lnTo>
                        <a:pt x="17" y="49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4414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59" name="Freeform 430"/>
                <p:cNvSpPr>
                  <a:spLocks/>
                </p:cNvSpPr>
                <p:nvPr/>
              </p:nvSpPr>
              <p:spPr bwMode="auto">
                <a:xfrm>
                  <a:off x="2594" y="716"/>
                  <a:ext cx="21" cy="12"/>
                </a:xfrm>
                <a:custGeom>
                  <a:avLst/>
                  <a:gdLst>
                    <a:gd name="T0" fmla="*/ 0 w 104"/>
                    <a:gd name="T1" fmla="*/ 0 h 59"/>
                    <a:gd name="T2" fmla="*/ 0 w 104"/>
                    <a:gd name="T3" fmla="*/ 0 h 59"/>
                    <a:gd name="T4" fmla="*/ 0 w 104"/>
                    <a:gd name="T5" fmla="*/ 0 h 59"/>
                    <a:gd name="T6" fmla="*/ 0 w 104"/>
                    <a:gd name="T7" fmla="*/ 0 h 59"/>
                    <a:gd name="T8" fmla="*/ 0 w 104"/>
                    <a:gd name="T9" fmla="*/ 0 h 59"/>
                    <a:gd name="T10" fmla="*/ 0 w 104"/>
                    <a:gd name="T11" fmla="*/ 0 h 59"/>
                    <a:gd name="T12" fmla="*/ 0 w 104"/>
                    <a:gd name="T13" fmla="*/ 0 h 59"/>
                    <a:gd name="T14" fmla="*/ 0 w 104"/>
                    <a:gd name="T15" fmla="*/ 0 h 59"/>
                    <a:gd name="T16" fmla="*/ 0 w 104"/>
                    <a:gd name="T17" fmla="*/ 0 h 59"/>
                    <a:gd name="T18" fmla="*/ 0 w 104"/>
                    <a:gd name="T19" fmla="*/ 0 h 59"/>
                    <a:gd name="T20" fmla="*/ 0 w 104"/>
                    <a:gd name="T21" fmla="*/ 0 h 59"/>
                    <a:gd name="T22" fmla="*/ 0 w 104"/>
                    <a:gd name="T23" fmla="*/ 0 h 59"/>
                    <a:gd name="T24" fmla="*/ 0 w 104"/>
                    <a:gd name="T25" fmla="*/ 0 h 59"/>
                    <a:gd name="T26" fmla="*/ 0 w 104"/>
                    <a:gd name="T27" fmla="*/ 0 h 59"/>
                    <a:gd name="T28" fmla="*/ 0 w 104"/>
                    <a:gd name="T29" fmla="*/ 0 h 59"/>
                    <a:gd name="T30" fmla="*/ 0 w 104"/>
                    <a:gd name="T31" fmla="*/ 0 h 59"/>
                    <a:gd name="T32" fmla="*/ 0 w 104"/>
                    <a:gd name="T33" fmla="*/ 0 h 59"/>
                    <a:gd name="T34" fmla="*/ 0 w 104"/>
                    <a:gd name="T35" fmla="*/ 0 h 59"/>
                    <a:gd name="T36" fmla="*/ 0 w 104"/>
                    <a:gd name="T37" fmla="*/ 0 h 59"/>
                    <a:gd name="T38" fmla="*/ 0 w 104"/>
                    <a:gd name="T39" fmla="*/ 0 h 59"/>
                    <a:gd name="T40" fmla="*/ 0 w 104"/>
                    <a:gd name="T41" fmla="*/ 0 h 59"/>
                    <a:gd name="T42" fmla="*/ 0 w 104"/>
                    <a:gd name="T43" fmla="*/ 0 h 59"/>
                    <a:gd name="T44" fmla="*/ 0 w 104"/>
                    <a:gd name="T45" fmla="*/ 0 h 59"/>
                    <a:gd name="T46" fmla="*/ 0 w 104"/>
                    <a:gd name="T47" fmla="*/ 0 h 59"/>
                    <a:gd name="T48" fmla="*/ 0 w 104"/>
                    <a:gd name="T49" fmla="*/ 0 h 59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04"/>
                    <a:gd name="T76" fmla="*/ 0 h 59"/>
                    <a:gd name="T77" fmla="*/ 104 w 104"/>
                    <a:gd name="T78" fmla="*/ 59 h 59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04" h="59">
                      <a:moveTo>
                        <a:pt x="104" y="8"/>
                      </a:moveTo>
                      <a:lnTo>
                        <a:pt x="104" y="1"/>
                      </a:lnTo>
                      <a:lnTo>
                        <a:pt x="82" y="8"/>
                      </a:lnTo>
                      <a:lnTo>
                        <a:pt x="34" y="4"/>
                      </a:lnTo>
                      <a:lnTo>
                        <a:pt x="0" y="0"/>
                      </a:lnTo>
                      <a:lnTo>
                        <a:pt x="0" y="9"/>
                      </a:lnTo>
                      <a:lnTo>
                        <a:pt x="32" y="10"/>
                      </a:lnTo>
                      <a:lnTo>
                        <a:pt x="32" y="33"/>
                      </a:lnTo>
                      <a:lnTo>
                        <a:pt x="17" y="50"/>
                      </a:lnTo>
                      <a:lnTo>
                        <a:pt x="0" y="49"/>
                      </a:lnTo>
                      <a:lnTo>
                        <a:pt x="0" y="59"/>
                      </a:lnTo>
                      <a:lnTo>
                        <a:pt x="10" y="59"/>
                      </a:lnTo>
                      <a:lnTo>
                        <a:pt x="33" y="52"/>
                      </a:lnTo>
                      <a:lnTo>
                        <a:pt x="39" y="14"/>
                      </a:lnTo>
                      <a:lnTo>
                        <a:pt x="62" y="19"/>
                      </a:lnTo>
                      <a:lnTo>
                        <a:pt x="70" y="47"/>
                      </a:lnTo>
                      <a:lnTo>
                        <a:pt x="94" y="59"/>
                      </a:lnTo>
                      <a:lnTo>
                        <a:pt x="104" y="57"/>
                      </a:lnTo>
                      <a:lnTo>
                        <a:pt x="104" y="48"/>
                      </a:lnTo>
                      <a:lnTo>
                        <a:pt x="99" y="48"/>
                      </a:lnTo>
                      <a:lnTo>
                        <a:pt x="82" y="44"/>
                      </a:lnTo>
                      <a:lnTo>
                        <a:pt x="73" y="29"/>
                      </a:lnTo>
                      <a:lnTo>
                        <a:pt x="74" y="16"/>
                      </a:lnTo>
                      <a:lnTo>
                        <a:pt x="99" y="8"/>
                      </a:lnTo>
                      <a:lnTo>
                        <a:pt x="104" y="8"/>
                      </a:lnTo>
                      <a:close/>
                    </a:path>
                  </a:pathLst>
                </a:custGeom>
                <a:solidFill>
                  <a:srgbClr val="4414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60" name="Freeform 431"/>
                <p:cNvSpPr>
                  <a:spLocks/>
                </p:cNvSpPr>
                <p:nvPr/>
              </p:nvSpPr>
              <p:spPr bwMode="auto">
                <a:xfrm>
                  <a:off x="2579" y="716"/>
                  <a:ext cx="15" cy="12"/>
                </a:xfrm>
                <a:custGeom>
                  <a:avLst/>
                  <a:gdLst>
                    <a:gd name="T0" fmla="*/ 0 w 78"/>
                    <a:gd name="T1" fmla="*/ 0 h 60"/>
                    <a:gd name="T2" fmla="*/ 0 w 78"/>
                    <a:gd name="T3" fmla="*/ 0 h 60"/>
                    <a:gd name="T4" fmla="*/ 0 w 78"/>
                    <a:gd name="T5" fmla="*/ 0 h 60"/>
                    <a:gd name="T6" fmla="*/ 0 w 78"/>
                    <a:gd name="T7" fmla="*/ 0 h 60"/>
                    <a:gd name="T8" fmla="*/ 0 w 78"/>
                    <a:gd name="T9" fmla="*/ 0 h 60"/>
                    <a:gd name="T10" fmla="*/ 0 w 78"/>
                    <a:gd name="T11" fmla="*/ 0 h 60"/>
                    <a:gd name="T12" fmla="*/ 0 w 78"/>
                    <a:gd name="T13" fmla="*/ 0 h 60"/>
                    <a:gd name="T14" fmla="*/ 0 w 78"/>
                    <a:gd name="T15" fmla="*/ 0 h 60"/>
                    <a:gd name="T16" fmla="*/ 0 w 78"/>
                    <a:gd name="T17" fmla="*/ 0 h 60"/>
                    <a:gd name="T18" fmla="*/ 0 w 78"/>
                    <a:gd name="T19" fmla="*/ 0 h 60"/>
                    <a:gd name="T20" fmla="*/ 0 w 78"/>
                    <a:gd name="T21" fmla="*/ 0 h 60"/>
                    <a:gd name="T22" fmla="*/ 0 w 78"/>
                    <a:gd name="T23" fmla="*/ 0 h 60"/>
                    <a:gd name="T24" fmla="*/ 0 w 78"/>
                    <a:gd name="T25" fmla="*/ 0 h 60"/>
                    <a:gd name="T26" fmla="*/ 0 w 78"/>
                    <a:gd name="T27" fmla="*/ 0 h 60"/>
                    <a:gd name="T28" fmla="*/ 0 w 78"/>
                    <a:gd name="T29" fmla="*/ 0 h 60"/>
                    <a:gd name="T30" fmla="*/ 0 w 78"/>
                    <a:gd name="T31" fmla="*/ 0 h 60"/>
                    <a:gd name="T32" fmla="*/ 0 w 78"/>
                    <a:gd name="T33" fmla="*/ 0 h 6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8"/>
                    <a:gd name="T52" fmla="*/ 0 h 60"/>
                    <a:gd name="T53" fmla="*/ 78 w 78"/>
                    <a:gd name="T54" fmla="*/ 60 h 6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8" h="60">
                      <a:moveTo>
                        <a:pt x="78" y="10"/>
                      </a:moveTo>
                      <a:lnTo>
                        <a:pt x="78" y="1"/>
                      </a:lnTo>
                      <a:lnTo>
                        <a:pt x="67" y="0"/>
                      </a:lnTo>
                      <a:lnTo>
                        <a:pt x="50" y="5"/>
                      </a:lnTo>
                      <a:lnTo>
                        <a:pt x="1" y="15"/>
                      </a:lnTo>
                      <a:lnTo>
                        <a:pt x="0" y="29"/>
                      </a:lnTo>
                      <a:lnTo>
                        <a:pt x="42" y="22"/>
                      </a:lnTo>
                      <a:lnTo>
                        <a:pt x="43" y="44"/>
                      </a:lnTo>
                      <a:lnTo>
                        <a:pt x="65" y="59"/>
                      </a:lnTo>
                      <a:lnTo>
                        <a:pt x="78" y="60"/>
                      </a:lnTo>
                      <a:lnTo>
                        <a:pt x="78" y="50"/>
                      </a:lnTo>
                      <a:lnTo>
                        <a:pt x="71" y="50"/>
                      </a:lnTo>
                      <a:lnTo>
                        <a:pt x="57" y="47"/>
                      </a:lnTo>
                      <a:lnTo>
                        <a:pt x="47" y="31"/>
                      </a:lnTo>
                      <a:lnTo>
                        <a:pt x="47" y="19"/>
                      </a:lnTo>
                      <a:lnTo>
                        <a:pt x="72" y="10"/>
                      </a:lnTo>
                      <a:lnTo>
                        <a:pt x="78" y="10"/>
                      </a:lnTo>
                      <a:close/>
                    </a:path>
                  </a:pathLst>
                </a:custGeom>
                <a:solidFill>
                  <a:srgbClr val="4414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61" name="Freeform 432"/>
                <p:cNvSpPr>
                  <a:spLocks/>
                </p:cNvSpPr>
                <p:nvPr/>
              </p:nvSpPr>
              <p:spPr bwMode="auto">
                <a:xfrm>
                  <a:off x="2585" y="681"/>
                  <a:ext cx="54" cy="60"/>
                </a:xfrm>
                <a:custGeom>
                  <a:avLst/>
                  <a:gdLst>
                    <a:gd name="T0" fmla="*/ 0 w 269"/>
                    <a:gd name="T1" fmla="*/ 0 h 303"/>
                    <a:gd name="T2" fmla="*/ 0 w 269"/>
                    <a:gd name="T3" fmla="*/ 0 h 303"/>
                    <a:gd name="T4" fmla="*/ 0 w 269"/>
                    <a:gd name="T5" fmla="*/ 0 h 303"/>
                    <a:gd name="T6" fmla="*/ 0 w 269"/>
                    <a:gd name="T7" fmla="*/ 0 h 303"/>
                    <a:gd name="T8" fmla="*/ 0 w 269"/>
                    <a:gd name="T9" fmla="*/ 0 h 303"/>
                    <a:gd name="T10" fmla="*/ 0 w 269"/>
                    <a:gd name="T11" fmla="*/ 0 h 303"/>
                    <a:gd name="T12" fmla="*/ 0 w 269"/>
                    <a:gd name="T13" fmla="*/ 0 h 303"/>
                    <a:gd name="T14" fmla="*/ 0 w 269"/>
                    <a:gd name="T15" fmla="*/ 0 h 303"/>
                    <a:gd name="T16" fmla="*/ 0 w 269"/>
                    <a:gd name="T17" fmla="*/ 0 h 303"/>
                    <a:gd name="T18" fmla="*/ 0 w 269"/>
                    <a:gd name="T19" fmla="*/ 0 h 303"/>
                    <a:gd name="T20" fmla="*/ 0 w 269"/>
                    <a:gd name="T21" fmla="*/ 0 h 303"/>
                    <a:gd name="T22" fmla="*/ 0 w 269"/>
                    <a:gd name="T23" fmla="*/ 0 h 303"/>
                    <a:gd name="T24" fmla="*/ 0 w 269"/>
                    <a:gd name="T25" fmla="*/ 0 h 303"/>
                    <a:gd name="T26" fmla="*/ 0 w 269"/>
                    <a:gd name="T27" fmla="*/ 0 h 303"/>
                    <a:gd name="T28" fmla="*/ 0 w 269"/>
                    <a:gd name="T29" fmla="*/ 0 h 303"/>
                    <a:gd name="T30" fmla="*/ 0 w 269"/>
                    <a:gd name="T31" fmla="*/ 0 h 303"/>
                    <a:gd name="T32" fmla="*/ 0 w 269"/>
                    <a:gd name="T33" fmla="*/ 0 h 303"/>
                    <a:gd name="T34" fmla="*/ 0 w 269"/>
                    <a:gd name="T35" fmla="*/ 0 h 303"/>
                    <a:gd name="T36" fmla="*/ 0 w 269"/>
                    <a:gd name="T37" fmla="*/ 0 h 303"/>
                    <a:gd name="T38" fmla="*/ 0 w 269"/>
                    <a:gd name="T39" fmla="*/ 0 h 303"/>
                    <a:gd name="T40" fmla="*/ 0 w 269"/>
                    <a:gd name="T41" fmla="*/ 0 h 303"/>
                    <a:gd name="T42" fmla="*/ 0 w 269"/>
                    <a:gd name="T43" fmla="*/ 0 h 303"/>
                    <a:gd name="T44" fmla="*/ 0 w 269"/>
                    <a:gd name="T45" fmla="*/ 0 h 303"/>
                    <a:gd name="T46" fmla="*/ 0 w 269"/>
                    <a:gd name="T47" fmla="*/ 0 h 303"/>
                    <a:gd name="T48" fmla="*/ 0 w 269"/>
                    <a:gd name="T49" fmla="*/ 0 h 303"/>
                    <a:gd name="T50" fmla="*/ 0 w 269"/>
                    <a:gd name="T51" fmla="*/ 0 h 303"/>
                    <a:gd name="T52" fmla="*/ 0 w 269"/>
                    <a:gd name="T53" fmla="*/ 0 h 303"/>
                    <a:gd name="T54" fmla="*/ 0 w 269"/>
                    <a:gd name="T55" fmla="*/ 0 h 303"/>
                    <a:gd name="T56" fmla="*/ 0 w 269"/>
                    <a:gd name="T57" fmla="*/ 0 h 303"/>
                    <a:gd name="T58" fmla="*/ 0 w 269"/>
                    <a:gd name="T59" fmla="*/ 0 h 303"/>
                    <a:gd name="T60" fmla="*/ 0 w 269"/>
                    <a:gd name="T61" fmla="*/ 0 h 303"/>
                    <a:gd name="T62" fmla="*/ 0 w 269"/>
                    <a:gd name="T63" fmla="*/ 0 h 303"/>
                    <a:gd name="T64" fmla="*/ 0 w 269"/>
                    <a:gd name="T65" fmla="*/ 0 h 303"/>
                    <a:gd name="T66" fmla="*/ 0 w 269"/>
                    <a:gd name="T67" fmla="*/ 0 h 303"/>
                    <a:gd name="T68" fmla="*/ 0 w 269"/>
                    <a:gd name="T69" fmla="*/ 0 h 303"/>
                    <a:gd name="T70" fmla="*/ 0 w 269"/>
                    <a:gd name="T71" fmla="*/ 0 h 303"/>
                    <a:gd name="T72" fmla="*/ 0 w 269"/>
                    <a:gd name="T73" fmla="*/ 0 h 303"/>
                    <a:gd name="T74" fmla="*/ 0 w 269"/>
                    <a:gd name="T75" fmla="*/ 0 h 303"/>
                    <a:gd name="T76" fmla="*/ 0 w 269"/>
                    <a:gd name="T77" fmla="*/ 0 h 303"/>
                    <a:gd name="T78" fmla="*/ 0 w 269"/>
                    <a:gd name="T79" fmla="*/ 0 h 303"/>
                    <a:gd name="T80" fmla="*/ 0 w 269"/>
                    <a:gd name="T81" fmla="*/ 0 h 303"/>
                    <a:gd name="T82" fmla="*/ 0 w 269"/>
                    <a:gd name="T83" fmla="*/ 0 h 303"/>
                    <a:gd name="T84" fmla="*/ 0 w 269"/>
                    <a:gd name="T85" fmla="*/ 0 h 303"/>
                    <a:gd name="T86" fmla="*/ 0 w 269"/>
                    <a:gd name="T87" fmla="*/ 0 h 303"/>
                    <a:gd name="T88" fmla="*/ 0 w 269"/>
                    <a:gd name="T89" fmla="*/ 0 h 303"/>
                    <a:gd name="T90" fmla="*/ 0 w 269"/>
                    <a:gd name="T91" fmla="*/ 0 h 303"/>
                    <a:gd name="T92" fmla="*/ 0 w 269"/>
                    <a:gd name="T93" fmla="*/ 0 h 303"/>
                    <a:gd name="T94" fmla="*/ 0 w 269"/>
                    <a:gd name="T95" fmla="*/ 0 h 303"/>
                    <a:gd name="T96" fmla="*/ 0 w 269"/>
                    <a:gd name="T97" fmla="*/ 0 h 303"/>
                    <a:gd name="T98" fmla="*/ 0 w 269"/>
                    <a:gd name="T99" fmla="*/ 0 h 303"/>
                    <a:gd name="T100" fmla="*/ 0 w 269"/>
                    <a:gd name="T101" fmla="*/ 0 h 303"/>
                    <a:gd name="T102" fmla="*/ 0 w 269"/>
                    <a:gd name="T103" fmla="*/ 0 h 303"/>
                    <a:gd name="T104" fmla="*/ 0 w 269"/>
                    <a:gd name="T105" fmla="*/ 0 h 303"/>
                    <a:gd name="T106" fmla="*/ 0 w 269"/>
                    <a:gd name="T107" fmla="*/ 0 h 303"/>
                    <a:gd name="T108" fmla="*/ 0 w 269"/>
                    <a:gd name="T109" fmla="*/ 0 h 303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69"/>
                    <a:gd name="T166" fmla="*/ 0 h 303"/>
                    <a:gd name="T167" fmla="*/ 269 w 269"/>
                    <a:gd name="T168" fmla="*/ 303 h 303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69" h="303">
                      <a:moveTo>
                        <a:pt x="132" y="6"/>
                      </a:moveTo>
                      <a:lnTo>
                        <a:pt x="143" y="8"/>
                      </a:lnTo>
                      <a:lnTo>
                        <a:pt x="154" y="12"/>
                      </a:lnTo>
                      <a:lnTo>
                        <a:pt x="165" y="15"/>
                      </a:lnTo>
                      <a:lnTo>
                        <a:pt x="175" y="19"/>
                      </a:lnTo>
                      <a:lnTo>
                        <a:pt x="183" y="26"/>
                      </a:lnTo>
                      <a:lnTo>
                        <a:pt x="191" y="35"/>
                      </a:lnTo>
                      <a:lnTo>
                        <a:pt x="196" y="48"/>
                      </a:lnTo>
                      <a:lnTo>
                        <a:pt x="199" y="65"/>
                      </a:lnTo>
                      <a:lnTo>
                        <a:pt x="213" y="74"/>
                      </a:lnTo>
                      <a:lnTo>
                        <a:pt x="224" y="82"/>
                      </a:lnTo>
                      <a:lnTo>
                        <a:pt x="233" y="91"/>
                      </a:lnTo>
                      <a:lnTo>
                        <a:pt x="239" y="101"/>
                      </a:lnTo>
                      <a:lnTo>
                        <a:pt x="244" y="112"/>
                      </a:lnTo>
                      <a:lnTo>
                        <a:pt x="246" y="125"/>
                      </a:lnTo>
                      <a:lnTo>
                        <a:pt x="248" y="139"/>
                      </a:lnTo>
                      <a:lnTo>
                        <a:pt x="248" y="155"/>
                      </a:lnTo>
                      <a:lnTo>
                        <a:pt x="265" y="181"/>
                      </a:lnTo>
                      <a:lnTo>
                        <a:pt x="269" y="214"/>
                      </a:lnTo>
                      <a:lnTo>
                        <a:pt x="268" y="238"/>
                      </a:lnTo>
                      <a:lnTo>
                        <a:pt x="263" y="259"/>
                      </a:lnTo>
                      <a:lnTo>
                        <a:pt x="253" y="286"/>
                      </a:lnTo>
                      <a:lnTo>
                        <a:pt x="231" y="303"/>
                      </a:lnTo>
                      <a:lnTo>
                        <a:pt x="231" y="277"/>
                      </a:lnTo>
                      <a:lnTo>
                        <a:pt x="242" y="220"/>
                      </a:lnTo>
                      <a:lnTo>
                        <a:pt x="220" y="157"/>
                      </a:lnTo>
                      <a:lnTo>
                        <a:pt x="191" y="98"/>
                      </a:lnTo>
                      <a:lnTo>
                        <a:pt x="169" y="117"/>
                      </a:lnTo>
                      <a:lnTo>
                        <a:pt x="134" y="103"/>
                      </a:lnTo>
                      <a:lnTo>
                        <a:pt x="97" y="86"/>
                      </a:lnTo>
                      <a:lnTo>
                        <a:pt x="120" y="55"/>
                      </a:lnTo>
                      <a:lnTo>
                        <a:pt x="114" y="26"/>
                      </a:lnTo>
                      <a:lnTo>
                        <a:pt x="92" y="51"/>
                      </a:lnTo>
                      <a:lnTo>
                        <a:pt x="79" y="86"/>
                      </a:lnTo>
                      <a:lnTo>
                        <a:pt x="71" y="98"/>
                      </a:lnTo>
                      <a:lnTo>
                        <a:pt x="64" y="109"/>
                      </a:lnTo>
                      <a:lnTo>
                        <a:pt x="55" y="119"/>
                      </a:lnTo>
                      <a:lnTo>
                        <a:pt x="46" y="128"/>
                      </a:lnTo>
                      <a:lnTo>
                        <a:pt x="36" y="133"/>
                      </a:lnTo>
                      <a:lnTo>
                        <a:pt x="25" y="135"/>
                      </a:lnTo>
                      <a:lnTo>
                        <a:pt x="13" y="133"/>
                      </a:lnTo>
                      <a:lnTo>
                        <a:pt x="0" y="126"/>
                      </a:lnTo>
                      <a:lnTo>
                        <a:pt x="18" y="123"/>
                      </a:lnTo>
                      <a:lnTo>
                        <a:pt x="30" y="118"/>
                      </a:lnTo>
                      <a:lnTo>
                        <a:pt x="40" y="115"/>
                      </a:lnTo>
                      <a:lnTo>
                        <a:pt x="47" y="110"/>
                      </a:lnTo>
                      <a:lnTo>
                        <a:pt x="51" y="103"/>
                      </a:lnTo>
                      <a:lnTo>
                        <a:pt x="53" y="93"/>
                      </a:lnTo>
                      <a:lnTo>
                        <a:pt x="54" y="81"/>
                      </a:lnTo>
                      <a:lnTo>
                        <a:pt x="54" y="63"/>
                      </a:lnTo>
                      <a:lnTo>
                        <a:pt x="35" y="51"/>
                      </a:lnTo>
                      <a:lnTo>
                        <a:pt x="49" y="26"/>
                      </a:lnTo>
                      <a:lnTo>
                        <a:pt x="75" y="24"/>
                      </a:lnTo>
                      <a:lnTo>
                        <a:pt x="89" y="0"/>
                      </a:lnTo>
                      <a:lnTo>
                        <a:pt x="132" y="6"/>
                      </a:lnTo>
                      <a:close/>
                    </a:path>
                  </a:pathLst>
                </a:custGeom>
                <a:solidFill>
                  <a:srgbClr val="AA590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62" name="Freeform 433"/>
                <p:cNvSpPr>
                  <a:spLocks/>
                </p:cNvSpPr>
                <p:nvPr/>
              </p:nvSpPr>
              <p:spPr bwMode="auto">
                <a:xfrm>
                  <a:off x="2582" y="721"/>
                  <a:ext cx="17" cy="31"/>
                </a:xfrm>
                <a:custGeom>
                  <a:avLst/>
                  <a:gdLst>
                    <a:gd name="T0" fmla="*/ 0 w 87"/>
                    <a:gd name="T1" fmla="*/ 0 h 156"/>
                    <a:gd name="T2" fmla="*/ 0 w 87"/>
                    <a:gd name="T3" fmla="*/ 0 h 156"/>
                    <a:gd name="T4" fmla="*/ 0 w 87"/>
                    <a:gd name="T5" fmla="*/ 0 h 156"/>
                    <a:gd name="T6" fmla="*/ 0 w 87"/>
                    <a:gd name="T7" fmla="*/ 0 h 156"/>
                    <a:gd name="T8" fmla="*/ 0 w 87"/>
                    <a:gd name="T9" fmla="*/ 0 h 156"/>
                    <a:gd name="T10" fmla="*/ 0 w 87"/>
                    <a:gd name="T11" fmla="*/ 0 h 156"/>
                    <a:gd name="T12" fmla="*/ 0 w 87"/>
                    <a:gd name="T13" fmla="*/ 0 h 156"/>
                    <a:gd name="T14" fmla="*/ 0 w 87"/>
                    <a:gd name="T15" fmla="*/ 0 h 156"/>
                    <a:gd name="T16" fmla="*/ 0 w 87"/>
                    <a:gd name="T17" fmla="*/ 0 h 156"/>
                    <a:gd name="T18" fmla="*/ 0 w 87"/>
                    <a:gd name="T19" fmla="*/ 0 h 156"/>
                    <a:gd name="T20" fmla="*/ 0 w 87"/>
                    <a:gd name="T21" fmla="*/ 0 h 156"/>
                    <a:gd name="T22" fmla="*/ 0 w 87"/>
                    <a:gd name="T23" fmla="*/ 0 h 156"/>
                    <a:gd name="T24" fmla="*/ 0 w 87"/>
                    <a:gd name="T25" fmla="*/ 0 h 156"/>
                    <a:gd name="T26" fmla="*/ 0 w 87"/>
                    <a:gd name="T27" fmla="*/ 0 h 156"/>
                    <a:gd name="T28" fmla="*/ 0 w 87"/>
                    <a:gd name="T29" fmla="*/ 0 h 156"/>
                    <a:gd name="T30" fmla="*/ 0 w 87"/>
                    <a:gd name="T31" fmla="*/ 0 h 156"/>
                    <a:gd name="T32" fmla="*/ 0 w 87"/>
                    <a:gd name="T33" fmla="*/ 0 h 156"/>
                    <a:gd name="T34" fmla="*/ 0 w 87"/>
                    <a:gd name="T35" fmla="*/ 0 h 15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87"/>
                    <a:gd name="T55" fmla="*/ 0 h 156"/>
                    <a:gd name="T56" fmla="*/ 87 w 87"/>
                    <a:gd name="T57" fmla="*/ 156 h 15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87" h="156">
                      <a:moveTo>
                        <a:pt x="0" y="23"/>
                      </a:moveTo>
                      <a:lnTo>
                        <a:pt x="3" y="50"/>
                      </a:lnTo>
                      <a:lnTo>
                        <a:pt x="9" y="80"/>
                      </a:lnTo>
                      <a:lnTo>
                        <a:pt x="16" y="108"/>
                      </a:lnTo>
                      <a:lnTo>
                        <a:pt x="31" y="128"/>
                      </a:lnTo>
                      <a:lnTo>
                        <a:pt x="61" y="150"/>
                      </a:lnTo>
                      <a:lnTo>
                        <a:pt x="87" y="156"/>
                      </a:lnTo>
                      <a:lnTo>
                        <a:pt x="71" y="143"/>
                      </a:lnTo>
                      <a:lnTo>
                        <a:pt x="47" y="123"/>
                      </a:lnTo>
                      <a:lnTo>
                        <a:pt x="46" y="105"/>
                      </a:lnTo>
                      <a:lnTo>
                        <a:pt x="45" y="92"/>
                      </a:lnTo>
                      <a:lnTo>
                        <a:pt x="41" y="81"/>
                      </a:lnTo>
                      <a:lnTo>
                        <a:pt x="32" y="65"/>
                      </a:lnTo>
                      <a:lnTo>
                        <a:pt x="22" y="45"/>
                      </a:lnTo>
                      <a:lnTo>
                        <a:pt x="22" y="24"/>
                      </a:lnTo>
                      <a:lnTo>
                        <a:pt x="22" y="0"/>
                      </a:lnTo>
                      <a:lnTo>
                        <a:pt x="9" y="1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63" name="Freeform 434"/>
                <p:cNvSpPr>
                  <a:spLocks/>
                </p:cNvSpPr>
                <p:nvPr/>
              </p:nvSpPr>
              <p:spPr bwMode="auto">
                <a:xfrm>
                  <a:off x="2599" y="728"/>
                  <a:ext cx="4" cy="4"/>
                </a:xfrm>
                <a:custGeom>
                  <a:avLst/>
                  <a:gdLst>
                    <a:gd name="T0" fmla="*/ 0 w 18"/>
                    <a:gd name="T1" fmla="*/ 0 h 20"/>
                    <a:gd name="T2" fmla="*/ 0 w 18"/>
                    <a:gd name="T3" fmla="*/ 0 h 20"/>
                    <a:gd name="T4" fmla="*/ 0 w 18"/>
                    <a:gd name="T5" fmla="*/ 0 h 20"/>
                    <a:gd name="T6" fmla="*/ 0 w 18"/>
                    <a:gd name="T7" fmla="*/ 0 h 20"/>
                    <a:gd name="T8" fmla="*/ 0 w 18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20"/>
                    <a:gd name="T17" fmla="*/ 18 w 18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20">
                      <a:moveTo>
                        <a:pt x="14" y="0"/>
                      </a:moveTo>
                      <a:lnTo>
                        <a:pt x="0" y="6"/>
                      </a:lnTo>
                      <a:lnTo>
                        <a:pt x="0" y="18"/>
                      </a:lnTo>
                      <a:lnTo>
                        <a:pt x="18" y="20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64" name="Freeform 435"/>
                <p:cNvSpPr>
                  <a:spLocks/>
                </p:cNvSpPr>
                <p:nvPr/>
              </p:nvSpPr>
              <p:spPr bwMode="auto">
                <a:xfrm>
                  <a:off x="2594" y="735"/>
                  <a:ext cx="8" cy="5"/>
                </a:xfrm>
                <a:custGeom>
                  <a:avLst/>
                  <a:gdLst>
                    <a:gd name="T0" fmla="*/ 0 w 42"/>
                    <a:gd name="T1" fmla="*/ 0 h 26"/>
                    <a:gd name="T2" fmla="*/ 0 w 42"/>
                    <a:gd name="T3" fmla="*/ 0 h 26"/>
                    <a:gd name="T4" fmla="*/ 0 w 42"/>
                    <a:gd name="T5" fmla="*/ 0 h 26"/>
                    <a:gd name="T6" fmla="*/ 0 w 42"/>
                    <a:gd name="T7" fmla="*/ 0 h 26"/>
                    <a:gd name="T8" fmla="*/ 0 w 42"/>
                    <a:gd name="T9" fmla="*/ 0 h 26"/>
                    <a:gd name="T10" fmla="*/ 0 w 42"/>
                    <a:gd name="T11" fmla="*/ 0 h 26"/>
                    <a:gd name="T12" fmla="*/ 0 w 42"/>
                    <a:gd name="T13" fmla="*/ 0 h 26"/>
                    <a:gd name="T14" fmla="*/ 0 w 42"/>
                    <a:gd name="T15" fmla="*/ 0 h 26"/>
                    <a:gd name="T16" fmla="*/ 0 w 42"/>
                    <a:gd name="T17" fmla="*/ 0 h 26"/>
                    <a:gd name="T18" fmla="*/ 0 w 42"/>
                    <a:gd name="T19" fmla="*/ 0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2"/>
                    <a:gd name="T31" fmla="*/ 0 h 26"/>
                    <a:gd name="T32" fmla="*/ 42 w 42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2" h="26">
                      <a:moveTo>
                        <a:pt x="9" y="7"/>
                      </a:moveTo>
                      <a:lnTo>
                        <a:pt x="22" y="0"/>
                      </a:lnTo>
                      <a:lnTo>
                        <a:pt x="31" y="3"/>
                      </a:lnTo>
                      <a:lnTo>
                        <a:pt x="42" y="5"/>
                      </a:lnTo>
                      <a:lnTo>
                        <a:pt x="42" y="24"/>
                      </a:lnTo>
                      <a:lnTo>
                        <a:pt x="25" y="26"/>
                      </a:lnTo>
                      <a:lnTo>
                        <a:pt x="12" y="25"/>
                      </a:lnTo>
                      <a:lnTo>
                        <a:pt x="0" y="19"/>
                      </a:lnTo>
                      <a:lnTo>
                        <a:pt x="3" y="14"/>
                      </a:lnTo>
                      <a:lnTo>
                        <a:pt x="9" y="7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65" name="Freeform 436"/>
                <p:cNvSpPr>
                  <a:spLocks/>
                </p:cNvSpPr>
                <p:nvPr/>
              </p:nvSpPr>
              <p:spPr bwMode="auto">
                <a:xfrm>
                  <a:off x="2593" y="743"/>
                  <a:ext cx="12" cy="9"/>
                </a:xfrm>
                <a:custGeom>
                  <a:avLst/>
                  <a:gdLst>
                    <a:gd name="T0" fmla="*/ 0 w 61"/>
                    <a:gd name="T1" fmla="*/ 0 h 47"/>
                    <a:gd name="T2" fmla="*/ 0 w 61"/>
                    <a:gd name="T3" fmla="*/ 0 h 47"/>
                    <a:gd name="T4" fmla="*/ 0 w 61"/>
                    <a:gd name="T5" fmla="*/ 0 h 47"/>
                    <a:gd name="T6" fmla="*/ 0 w 61"/>
                    <a:gd name="T7" fmla="*/ 0 h 47"/>
                    <a:gd name="T8" fmla="*/ 0 w 61"/>
                    <a:gd name="T9" fmla="*/ 0 h 47"/>
                    <a:gd name="T10" fmla="*/ 0 w 61"/>
                    <a:gd name="T11" fmla="*/ 0 h 47"/>
                    <a:gd name="T12" fmla="*/ 0 w 61"/>
                    <a:gd name="T13" fmla="*/ 0 h 47"/>
                    <a:gd name="T14" fmla="*/ 0 w 61"/>
                    <a:gd name="T15" fmla="*/ 0 h 47"/>
                    <a:gd name="T16" fmla="*/ 0 w 61"/>
                    <a:gd name="T17" fmla="*/ 0 h 47"/>
                    <a:gd name="T18" fmla="*/ 0 w 61"/>
                    <a:gd name="T19" fmla="*/ 0 h 47"/>
                    <a:gd name="T20" fmla="*/ 0 w 61"/>
                    <a:gd name="T21" fmla="*/ 0 h 4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61"/>
                    <a:gd name="T34" fmla="*/ 0 h 47"/>
                    <a:gd name="T35" fmla="*/ 61 w 61"/>
                    <a:gd name="T36" fmla="*/ 47 h 4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61" h="47">
                      <a:moveTo>
                        <a:pt x="27" y="12"/>
                      </a:moveTo>
                      <a:lnTo>
                        <a:pt x="41" y="7"/>
                      </a:lnTo>
                      <a:lnTo>
                        <a:pt x="56" y="17"/>
                      </a:lnTo>
                      <a:lnTo>
                        <a:pt x="58" y="34"/>
                      </a:lnTo>
                      <a:lnTo>
                        <a:pt x="61" y="46"/>
                      </a:lnTo>
                      <a:lnTo>
                        <a:pt x="49" y="47"/>
                      </a:lnTo>
                      <a:lnTo>
                        <a:pt x="23" y="45"/>
                      </a:ln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26" y="3"/>
                      </a:lnTo>
                      <a:lnTo>
                        <a:pt x="27" y="12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66" name="Freeform 437"/>
                <p:cNvSpPr>
                  <a:spLocks/>
                </p:cNvSpPr>
                <p:nvPr/>
              </p:nvSpPr>
              <p:spPr bwMode="auto">
                <a:xfrm>
                  <a:off x="2585" y="746"/>
                  <a:ext cx="6" cy="28"/>
                </a:xfrm>
                <a:custGeom>
                  <a:avLst/>
                  <a:gdLst>
                    <a:gd name="T0" fmla="*/ 0 w 32"/>
                    <a:gd name="T1" fmla="*/ 0 h 140"/>
                    <a:gd name="T2" fmla="*/ 0 w 32"/>
                    <a:gd name="T3" fmla="*/ 0 h 140"/>
                    <a:gd name="T4" fmla="*/ 0 w 32"/>
                    <a:gd name="T5" fmla="*/ 0 h 140"/>
                    <a:gd name="T6" fmla="*/ 0 w 32"/>
                    <a:gd name="T7" fmla="*/ 0 h 140"/>
                    <a:gd name="T8" fmla="*/ 0 w 32"/>
                    <a:gd name="T9" fmla="*/ 0 h 140"/>
                    <a:gd name="T10" fmla="*/ 0 w 32"/>
                    <a:gd name="T11" fmla="*/ 0 h 140"/>
                    <a:gd name="T12" fmla="*/ 0 w 32"/>
                    <a:gd name="T13" fmla="*/ 0 h 140"/>
                    <a:gd name="T14" fmla="*/ 0 w 32"/>
                    <a:gd name="T15" fmla="*/ 0 h 140"/>
                    <a:gd name="T16" fmla="*/ 0 w 32"/>
                    <a:gd name="T17" fmla="*/ 0 h 140"/>
                    <a:gd name="T18" fmla="*/ 0 w 32"/>
                    <a:gd name="T19" fmla="*/ 0 h 140"/>
                    <a:gd name="T20" fmla="*/ 0 w 32"/>
                    <a:gd name="T21" fmla="*/ 0 h 140"/>
                    <a:gd name="T22" fmla="*/ 0 w 32"/>
                    <a:gd name="T23" fmla="*/ 0 h 140"/>
                    <a:gd name="T24" fmla="*/ 0 w 32"/>
                    <a:gd name="T25" fmla="*/ 0 h 14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2"/>
                    <a:gd name="T40" fmla="*/ 0 h 140"/>
                    <a:gd name="T41" fmla="*/ 32 w 32"/>
                    <a:gd name="T42" fmla="*/ 140 h 14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2" h="140">
                      <a:moveTo>
                        <a:pt x="2" y="13"/>
                      </a:moveTo>
                      <a:lnTo>
                        <a:pt x="2" y="63"/>
                      </a:lnTo>
                      <a:lnTo>
                        <a:pt x="2" y="90"/>
                      </a:lnTo>
                      <a:lnTo>
                        <a:pt x="8" y="121"/>
                      </a:lnTo>
                      <a:lnTo>
                        <a:pt x="24" y="140"/>
                      </a:lnTo>
                      <a:lnTo>
                        <a:pt x="30" y="127"/>
                      </a:lnTo>
                      <a:lnTo>
                        <a:pt x="30" y="103"/>
                      </a:lnTo>
                      <a:lnTo>
                        <a:pt x="32" y="63"/>
                      </a:lnTo>
                      <a:lnTo>
                        <a:pt x="27" y="40"/>
                      </a:lnTo>
                      <a:lnTo>
                        <a:pt x="14" y="52"/>
                      </a:lnTo>
                      <a:lnTo>
                        <a:pt x="14" y="25"/>
                      </a:lnTo>
                      <a:lnTo>
                        <a:pt x="0" y="0"/>
                      </a:lnTo>
                      <a:lnTo>
                        <a:pt x="2" y="13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67" name="Rectangle 438"/>
                <p:cNvSpPr>
                  <a:spLocks noChangeArrowheads="1"/>
                </p:cNvSpPr>
                <p:nvPr/>
              </p:nvSpPr>
              <p:spPr bwMode="auto">
                <a:xfrm>
                  <a:off x="2466" y="833"/>
                  <a:ext cx="274" cy="276"/>
                </a:xfrm>
                <a:prstGeom prst="rect">
                  <a:avLst/>
                </a:prstGeom>
                <a:solidFill>
                  <a:srgbClr val="002D4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68" name="Freeform 439"/>
                <p:cNvSpPr>
                  <a:spLocks/>
                </p:cNvSpPr>
                <p:nvPr/>
              </p:nvSpPr>
              <p:spPr bwMode="auto">
                <a:xfrm>
                  <a:off x="2548" y="1069"/>
                  <a:ext cx="55" cy="40"/>
                </a:xfrm>
                <a:custGeom>
                  <a:avLst/>
                  <a:gdLst>
                    <a:gd name="T0" fmla="*/ 0 w 277"/>
                    <a:gd name="T1" fmla="*/ 0 h 196"/>
                    <a:gd name="T2" fmla="*/ 0 w 277"/>
                    <a:gd name="T3" fmla="*/ 0 h 196"/>
                    <a:gd name="T4" fmla="*/ 0 w 277"/>
                    <a:gd name="T5" fmla="*/ 0 h 196"/>
                    <a:gd name="T6" fmla="*/ 0 w 277"/>
                    <a:gd name="T7" fmla="*/ 0 h 196"/>
                    <a:gd name="T8" fmla="*/ 0 w 277"/>
                    <a:gd name="T9" fmla="*/ 0 h 19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196"/>
                    <a:gd name="T17" fmla="*/ 277 w 277"/>
                    <a:gd name="T18" fmla="*/ 196 h 19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196">
                      <a:moveTo>
                        <a:pt x="0" y="0"/>
                      </a:moveTo>
                      <a:lnTo>
                        <a:pt x="0" y="189"/>
                      </a:lnTo>
                      <a:lnTo>
                        <a:pt x="266" y="196"/>
                      </a:lnTo>
                      <a:lnTo>
                        <a:pt x="277" y="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572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69" name="Freeform 440"/>
                <p:cNvSpPr>
                  <a:spLocks/>
                </p:cNvSpPr>
                <p:nvPr/>
              </p:nvSpPr>
              <p:spPr bwMode="auto">
                <a:xfrm>
                  <a:off x="2607" y="1071"/>
                  <a:ext cx="55" cy="38"/>
                </a:xfrm>
                <a:custGeom>
                  <a:avLst/>
                  <a:gdLst>
                    <a:gd name="T0" fmla="*/ 0 w 276"/>
                    <a:gd name="T1" fmla="*/ 0 h 186"/>
                    <a:gd name="T2" fmla="*/ 0 w 276"/>
                    <a:gd name="T3" fmla="*/ 0 h 186"/>
                    <a:gd name="T4" fmla="*/ 0 w 276"/>
                    <a:gd name="T5" fmla="*/ 0 h 186"/>
                    <a:gd name="T6" fmla="*/ 0 w 276"/>
                    <a:gd name="T7" fmla="*/ 0 h 186"/>
                    <a:gd name="T8" fmla="*/ 0 w 276"/>
                    <a:gd name="T9" fmla="*/ 0 h 18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6"/>
                    <a:gd name="T16" fmla="*/ 0 h 186"/>
                    <a:gd name="T17" fmla="*/ 276 w 276"/>
                    <a:gd name="T18" fmla="*/ 186 h 18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6" h="186">
                      <a:moveTo>
                        <a:pt x="0" y="0"/>
                      </a:moveTo>
                      <a:lnTo>
                        <a:pt x="29" y="179"/>
                      </a:lnTo>
                      <a:lnTo>
                        <a:pt x="276" y="186"/>
                      </a:lnTo>
                      <a:lnTo>
                        <a:pt x="276" y="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572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70" name="Freeform 441"/>
                <p:cNvSpPr>
                  <a:spLocks/>
                </p:cNvSpPr>
                <p:nvPr/>
              </p:nvSpPr>
              <p:spPr bwMode="auto">
                <a:xfrm>
                  <a:off x="2513" y="755"/>
                  <a:ext cx="184" cy="327"/>
                </a:xfrm>
                <a:custGeom>
                  <a:avLst/>
                  <a:gdLst>
                    <a:gd name="T0" fmla="*/ 0 w 920"/>
                    <a:gd name="T1" fmla="*/ 0 h 1638"/>
                    <a:gd name="T2" fmla="*/ 0 w 920"/>
                    <a:gd name="T3" fmla="*/ 0 h 1638"/>
                    <a:gd name="T4" fmla="*/ 0 w 920"/>
                    <a:gd name="T5" fmla="*/ 0 h 1638"/>
                    <a:gd name="T6" fmla="*/ 0 w 920"/>
                    <a:gd name="T7" fmla="*/ 0 h 1638"/>
                    <a:gd name="T8" fmla="*/ 0 w 920"/>
                    <a:gd name="T9" fmla="*/ 0 h 1638"/>
                    <a:gd name="T10" fmla="*/ 0 w 920"/>
                    <a:gd name="T11" fmla="*/ 0 h 1638"/>
                    <a:gd name="T12" fmla="*/ 0 w 920"/>
                    <a:gd name="T13" fmla="*/ 0 h 1638"/>
                    <a:gd name="T14" fmla="*/ 0 w 920"/>
                    <a:gd name="T15" fmla="*/ 0 h 1638"/>
                    <a:gd name="T16" fmla="*/ 0 w 920"/>
                    <a:gd name="T17" fmla="*/ 0 h 1638"/>
                    <a:gd name="T18" fmla="*/ 0 w 920"/>
                    <a:gd name="T19" fmla="*/ 0 h 1638"/>
                    <a:gd name="T20" fmla="*/ 0 w 920"/>
                    <a:gd name="T21" fmla="*/ 0 h 1638"/>
                    <a:gd name="T22" fmla="*/ 0 w 920"/>
                    <a:gd name="T23" fmla="*/ 0 h 1638"/>
                    <a:gd name="T24" fmla="*/ 0 w 920"/>
                    <a:gd name="T25" fmla="*/ 0 h 1638"/>
                    <a:gd name="T26" fmla="*/ 0 w 920"/>
                    <a:gd name="T27" fmla="*/ 0 h 1638"/>
                    <a:gd name="T28" fmla="*/ 0 w 920"/>
                    <a:gd name="T29" fmla="*/ 0 h 1638"/>
                    <a:gd name="T30" fmla="*/ 0 w 920"/>
                    <a:gd name="T31" fmla="*/ 0 h 1638"/>
                    <a:gd name="T32" fmla="*/ 0 w 920"/>
                    <a:gd name="T33" fmla="*/ 0 h 1638"/>
                    <a:gd name="T34" fmla="*/ 0 w 920"/>
                    <a:gd name="T35" fmla="*/ 0 h 1638"/>
                    <a:gd name="T36" fmla="*/ 0 w 920"/>
                    <a:gd name="T37" fmla="*/ 0 h 1638"/>
                    <a:gd name="T38" fmla="*/ 0 w 920"/>
                    <a:gd name="T39" fmla="*/ 0 h 1638"/>
                    <a:gd name="T40" fmla="*/ 0 w 920"/>
                    <a:gd name="T41" fmla="*/ 0 h 1638"/>
                    <a:gd name="T42" fmla="*/ 0 w 920"/>
                    <a:gd name="T43" fmla="*/ 0 h 1638"/>
                    <a:gd name="T44" fmla="*/ 0 w 920"/>
                    <a:gd name="T45" fmla="*/ 0 h 1638"/>
                    <a:gd name="T46" fmla="*/ 0 w 920"/>
                    <a:gd name="T47" fmla="*/ 0 h 1638"/>
                    <a:gd name="T48" fmla="*/ 0 w 920"/>
                    <a:gd name="T49" fmla="*/ 0 h 1638"/>
                    <a:gd name="T50" fmla="*/ 0 w 920"/>
                    <a:gd name="T51" fmla="*/ 0 h 1638"/>
                    <a:gd name="T52" fmla="*/ 0 w 920"/>
                    <a:gd name="T53" fmla="*/ 0 h 1638"/>
                    <a:gd name="T54" fmla="*/ 0 w 920"/>
                    <a:gd name="T55" fmla="*/ 0 h 1638"/>
                    <a:gd name="T56" fmla="*/ 0 w 920"/>
                    <a:gd name="T57" fmla="*/ 0 h 1638"/>
                    <a:gd name="T58" fmla="*/ 0 w 920"/>
                    <a:gd name="T59" fmla="*/ 0 h 1638"/>
                    <a:gd name="T60" fmla="*/ 0 w 920"/>
                    <a:gd name="T61" fmla="*/ 0 h 1638"/>
                    <a:gd name="T62" fmla="*/ 0 w 920"/>
                    <a:gd name="T63" fmla="*/ 0 h 1638"/>
                    <a:gd name="T64" fmla="*/ 0 w 920"/>
                    <a:gd name="T65" fmla="*/ 0 h 1638"/>
                    <a:gd name="T66" fmla="*/ 0 w 920"/>
                    <a:gd name="T67" fmla="*/ 0 h 1638"/>
                    <a:gd name="T68" fmla="*/ 0 w 920"/>
                    <a:gd name="T69" fmla="*/ 0 h 1638"/>
                    <a:gd name="T70" fmla="*/ 0 w 920"/>
                    <a:gd name="T71" fmla="*/ 0 h 1638"/>
                    <a:gd name="T72" fmla="*/ 0 w 920"/>
                    <a:gd name="T73" fmla="*/ 0 h 1638"/>
                    <a:gd name="T74" fmla="*/ 0 w 920"/>
                    <a:gd name="T75" fmla="*/ 0 h 1638"/>
                    <a:gd name="T76" fmla="*/ 0 w 920"/>
                    <a:gd name="T77" fmla="*/ 0 h 1638"/>
                    <a:gd name="T78" fmla="*/ 0 w 920"/>
                    <a:gd name="T79" fmla="*/ 0 h 1638"/>
                    <a:gd name="T80" fmla="*/ 0 w 920"/>
                    <a:gd name="T81" fmla="*/ 0 h 1638"/>
                    <a:gd name="T82" fmla="*/ 0 w 920"/>
                    <a:gd name="T83" fmla="*/ 0 h 1638"/>
                    <a:gd name="T84" fmla="*/ 0 w 920"/>
                    <a:gd name="T85" fmla="*/ 0 h 1638"/>
                    <a:gd name="T86" fmla="*/ 0 w 920"/>
                    <a:gd name="T87" fmla="*/ 0 h 1638"/>
                    <a:gd name="T88" fmla="*/ 0 w 920"/>
                    <a:gd name="T89" fmla="*/ 0 h 1638"/>
                    <a:gd name="T90" fmla="*/ 0 w 920"/>
                    <a:gd name="T91" fmla="*/ 0 h 1638"/>
                    <a:gd name="T92" fmla="*/ 0 w 920"/>
                    <a:gd name="T93" fmla="*/ 0 h 1638"/>
                    <a:gd name="T94" fmla="*/ 0 w 920"/>
                    <a:gd name="T95" fmla="*/ 0 h 1638"/>
                    <a:gd name="T96" fmla="*/ 0 w 920"/>
                    <a:gd name="T97" fmla="*/ 0 h 1638"/>
                    <a:gd name="T98" fmla="*/ 0 w 920"/>
                    <a:gd name="T99" fmla="*/ 0 h 1638"/>
                    <a:gd name="T100" fmla="*/ 0 w 920"/>
                    <a:gd name="T101" fmla="*/ 0 h 163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920"/>
                    <a:gd name="T154" fmla="*/ 0 h 1638"/>
                    <a:gd name="T155" fmla="*/ 920 w 920"/>
                    <a:gd name="T156" fmla="*/ 1638 h 163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920" h="1638">
                      <a:moveTo>
                        <a:pt x="268" y="98"/>
                      </a:moveTo>
                      <a:lnTo>
                        <a:pt x="243" y="108"/>
                      </a:lnTo>
                      <a:lnTo>
                        <a:pt x="221" y="116"/>
                      </a:lnTo>
                      <a:lnTo>
                        <a:pt x="202" y="126"/>
                      </a:lnTo>
                      <a:lnTo>
                        <a:pt x="185" y="135"/>
                      </a:lnTo>
                      <a:lnTo>
                        <a:pt x="171" y="144"/>
                      </a:lnTo>
                      <a:lnTo>
                        <a:pt x="158" y="154"/>
                      </a:lnTo>
                      <a:lnTo>
                        <a:pt x="146" y="165"/>
                      </a:lnTo>
                      <a:lnTo>
                        <a:pt x="135" y="176"/>
                      </a:lnTo>
                      <a:lnTo>
                        <a:pt x="127" y="188"/>
                      </a:lnTo>
                      <a:lnTo>
                        <a:pt x="117" y="202"/>
                      </a:lnTo>
                      <a:lnTo>
                        <a:pt x="109" y="217"/>
                      </a:lnTo>
                      <a:lnTo>
                        <a:pt x="101" y="234"/>
                      </a:lnTo>
                      <a:lnTo>
                        <a:pt x="92" y="252"/>
                      </a:lnTo>
                      <a:lnTo>
                        <a:pt x="84" y="272"/>
                      </a:lnTo>
                      <a:lnTo>
                        <a:pt x="74" y="295"/>
                      </a:lnTo>
                      <a:lnTo>
                        <a:pt x="63" y="320"/>
                      </a:lnTo>
                      <a:lnTo>
                        <a:pt x="45" y="406"/>
                      </a:lnTo>
                      <a:lnTo>
                        <a:pt x="8" y="487"/>
                      </a:lnTo>
                      <a:lnTo>
                        <a:pt x="1" y="528"/>
                      </a:lnTo>
                      <a:lnTo>
                        <a:pt x="0" y="565"/>
                      </a:lnTo>
                      <a:lnTo>
                        <a:pt x="5" y="596"/>
                      </a:lnTo>
                      <a:lnTo>
                        <a:pt x="16" y="623"/>
                      </a:lnTo>
                      <a:lnTo>
                        <a:pt x="33" y="645"/>
                      </a:lnTo>
                      <a:lnTo>
                        <a:pt x="56" y="661"/>
                      </a:lnTo>
                      <a:lnTo>
                        <a:pt x="85" y="671"/>
                      </a:lnTo>
                      <a:lnTo>
                        <a:pt x="119" y="678"/>
                      </a:lnTo>
                      <a:lnTo>
                        <a:pt x="152" y="692"/>
                      </a:lnTo>
                      <a:lnTo>
                        <a:pt x="141" y="829"/>
                      </a:lnTo>
                      <a:lnTo>
                        <a:pt x="133" y="959"/>
                      </a:lnTo>
                      <a:lnTo>
                        <a:pt x="132" y="1088"/>
                      </a:lnTo>
                      <a:lnTo>
                        <a:pt x="135" y="1226"/>
                      </a:lnTo>
                      <a:lnTo>
                        <a:pt x="126" y="1607"/>
                      </a:lnTo>
                      <a:lnTo>
                        <a:pt x="143" y="1614"/>
                      </a:lnTo>
                      <a:lnTo>
                        <a:pt x="163" y="1619"/>
                      </a:lnTo>
                      <a:lnTo>
                        <a:pt x="187" y="1625"/>
                      </a:lnTo>
                      <a:lnTo>
                        <a:pt x="212" y="1628"/>
                      </a:lnTo>
                      <a:lnTo>
                        <a:pt x="239" y="1631"/>
                      </a:lnTo>
                      <a:lnTo>
                        <a:pt x="267" y="1633"/>
                      </a:lnTo>
                      <a:lnTo>
                        <a:pt x="297" y="1636"/>
                      </a:lnTo>
                      <a:lnTo>
                        <a:pt x="327" y="1637"/>
                      </a:lnTo>
                      <a:lnTo>
                        <a:pt x="357" y="1637"/>
                      </a:lnTo>
                      <a:lnTo>
                        <a:pt x="388" y="1637"/>
                      </a:lnTo>
                      <a:lnTo>
                        <a:pt x="419" y="1637"/>
                      </a:lnTo>
                      <a:lnTo>
                        <a:pt x="451" y="1637"/>
                      </a:lnTo>
                      <a:lnTo>
                        <a:pt x="480" y="1637"/>
                      </a:lnTo>
                      <a:lnTo>
                        <a:pt x="509" y="1637"/>
                      </a:lnTo>
                      <a:lnTo>
                        <a:pt x="536" y="1637"/>
                      </a:lnTo>
                      <a:lnTo>
                        <a:pt x="561" y="1638"/>
                      </a:lnTo>
                      <a:lnTo>
                        <a:pt x="765" y="1621"/>
                      </a:lnTo>
                      <a:lnTo>
                        <a:pt x="763" y="1299"/>
                      </a:lnTo>
                      <a:lnTo>
                        <a:pt x="753" y="675"/>
                      </a:lnTo>
                      <a:lnTo>
                        <a:pt x="810" y="653"/>
                      </a:lnTo>
                      <a:lnTo>
                        <a:pt x="828" y="643"/>
                      </a:lnTo>
                      <a:lnTo>
                        <a:pt x="846" y="635"/>
                      </a:lnTo>
                      <a:lnTo>
                        <a:pt x="861" y="626"/>
                      </a:lnTo>
                      <a:lnTo>
                        <a:pt x="874" y="617"/>
                      </a:lnTo>
                      <a:lnTo>
                        <a:pt x="884" y="608"/>
                      </a:lnTo>
                      <a:lnTo>
                        <a:pt x="895" y="599"/>
                      </a:lnTo>
                      <a:lnTo>
                        <a:pt x="903" y="590"/>
                      </a:lnTo>
                      <a:lnTo>
                        <a:pt x="910" y="580"/>
                      </a:lnTo>
                      <a:lnTo>
                        <a:pt x="919" y="558"/>
                      </a:lnTo>
                      <a:lnTo>
                        <a:pt x="920" y="535"/>
                      </a:lnTo>
                      <a:lnTo>
                        <a:pt x="914" y="510"/>
                      </a:lnTo>
                      <a:lnTo>
                        <a:pt x="905" y="482"/>
                      </a:lnTo>
                      <a:lnTo>
                        <a:pt x="893" y="452"/>
                      </a:lnTo>
                      <a:lnTo>
                        <a:pt x="879" y="418"/>
                      </a:lnTo>
                      <a:lnTo>
                        <a:pt x="865" y="379"/>
                      </a:lnTo>
                      <a:lnTo>
                        <a:pt x="853" y="336"/>
                      </a:lnTo>
                      <a:lnTo>
                        <a:pt x="819" y="232"/>
                      </a:lnTo>
                      <a:lnTo>
                        <a:pt x="804" y="207"/>
                      </a:lnTo>
                      <a:lnTo>
                        <a:pt x="790" y="184"/>
                      </a:lnTo>
                      <a:lnTo>
                        <a:pt x="777" y="165"/>
                      </a:lnTo>
                      <a:lnTo>
                        <a:pt x="765" y="147"/>
                      </a:lnTo>
                      <a:lnTo>
                        <a:pt x="752" y="132"/>
                      </a:lnTo>
                      <a:lnTo>
                        <a:pt x="740" y="119"/>
                      </a:lnTo>
                      <a:lnTo>
                        <a:pt x="727" y="108"/>
                      </a:lnTo>
                      <a:lnTo>
                        <a:pt x="714" y="97"/>
                      </a:lnTo>
                      <a:lnTo>
                        <a:pt x="700" y="88"/>
                      </a:lnTo>
                      <a:lnTo>
                        <a:pt x="685" y="80"/>
                      </a:lnTo>
                      <a:lnTo>
                        <a:pt x="669" y="71"/>
                      </a:lnTo>
                      <a:lnTo>
                        <a:pt x="651" y="63"/>
                      </a:lnTo>
                      <a:lnTo>
                        <a:pt x="631" y="55"/>
                      </a:lnTo>
                      <a:lnTo>
                        <a:pt x="609" y="46"/>
                      </a:lnTo>
                      <a:lnTo>
                        <a:pt x="584" y="37"/>
                      </a:lnTo>
                      <a:lnTo>
                        <a:pt x="557" y="26"/>
                      </a:lnTo>
                      <a:lnTo>
                        <a:pt x="553" y="23"/>
                      </a:lnTo>
                      <a:lnTo>
                        <a:pt x="545" y="18"/>
                      </a:lnTo>
                      <a:lnTo>
                        <a:pt x="533" y="14"/>
                      </a:lnTo>
                      <a:lnTo>
                        <a:pt x="519" y="10"/>
                      </a:lnTo>
                      <a:lnTo>
                        <a:pt x="502" y="5"/>
                      </a:lnTo>
                      <a:lnTo>
                        <a:pt x="483" y="2"/>
                      </a:lnTo>
                      <a:lnTo>
                        <a:pt x="462" y="1"/>
                      </a:lnTo>
                      <a:lnTo>
                        <a:pt x="441" y="0"/>
                      </a:lnTo>
                      <a:lnTo>
                        <a:pt x="417" y="2"/>
                      </a:lnTo>
                      <a:lnTo>
                        <a:pt x="395" y="5"/>
                      </a:lnTo>
                      <a:lnTo>
                        <a:pt x="371" y="12"/>
                      </a:lnTo>
                      <a:lnTo>
                        <a:pt x="348" y="22"/>
                      </a:lnTo>
                      <a:lnTo>
                        <a:pt x="326" y="34"/>
                      </a:lnTo>
                      <a:lnTo>
                        <a:pt x="304" y="52"/>
                      </a:lnTo>
                      <a:lnTo>
                        <a:pt x="285" y="72"/>
                      </a:lnTo>
                      <a:lnTo>
                        <a:pt x="268" y="98"/>
                      </a:lnTo>
                      <a:close/>
                    </a:path>
                  </a:pathLst>
                </a:custGeom>
                <a:solidFill>
                  <a:srgbClr val="B5A8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71" name="Freeform 442"/>
                <p:cNvSpPr>
                  <a:spLocks/>
                </p:cNvSpPr>
                <p:nvPr/>
              </p:nvSpPr>
              <p:spPr bwMode="auto">
                <a:xfrm>
                  <a:off x="2563" y="679"/>
                  <a:ext cx="76" cy="71"/>
                </a:xfrm>
                <a:custGeom>
                  <a:avLst/>
                  <a:gdLst>
                    <a:gd name="T0" fmla="*/ 0 w 379"/>
                    <a:gd name="T1" fmla="*/ 0 h 356"/>
                    <a:gd name="T2" fmla="*/ 0 w 379"/>
                    <a:gd name="T3" fmla="*/ 0 h 356"/>
                    <a:gd name="T4" fmla="*/ 0 w 379"/>
                    <a:gd name="T5" fmla="*/ 0 h 356"/>
                    <a:gd name="T6" fmla="*/ 0 w 379"/>
                    <a:gd name="T7" fmla="*/ 0 h 356"/>
                    <a:gd name="T8" fmla="*/ 0 w 379"/>
                    <a:gd name="T9" fmla="*/ 0 h 356"/>
                    <a:gd name="T10" fmla="*/ 0 w 379"/>
                    <a:gd name="T11" fmla="*/ 0 h 356"/>
                    <a:gd name="T12" fmla="*/ 0 w 379"/>
                    <a:gd name="T13" fmla="*/ 0 h 356"/>
                    <a:gd name="T14" fmla="*/ 0 w 379"/>
                    <a:gd name="T15" fmla="*/ 0 h 356"/>
                    <a:gd name="T16" fmla="*/ 0 w 379"/>
                    <a:gd name="T17" fmla="*/ 0 h 356"/>
                    <a:gd name="T18" fmla="*/ 0 w 379"/>
                    <a:gd name="T19" fmla="*/ 0 h 356"/>
                    <a:gd name="T20" fmla="*/ 0 w 379"/>
                    <a:gd name="T21" fmla="*/ 0 h 356"/>
                    <a:gd name="T22" fmla="*/ 0 w 379"/>
                    <a:gd name="T23" fmla="*/ 0 h 356"/>
                    <a:gd name="T24" fmla="*/ 0 w 379"/>
                    <a:gd name="T25" fmla="*/ 0 h 356"/>
                    <a:gd name="T26" fmla="*/ 0 w 379"/>
                    <a:gd name="T27" fmla="*/ 0 h 356"/>
                    <a:gd name="T28" fmla="*/ 0 w 379"/>
                    <a:gd name="T29" fmla="*/ 0 h 356"/>
                    <a:gd name="T30" fmla="*/ 0 w 379"/>
                    <a:gd name="T31" fmla="*/ 0 h 356"/>
                    <a:gd name="T32" fmla="*/ 0 w 379"/>
                    <a:gd name="T33" fmla="*/ 0 h 356"/>
                    <a:gd name="T34" fmla="*/ 0 w 379"/>
                    <a:gd name="T35" fmla="*/ 0 h 356"/>
                    <a:gd name="T36" fmla="*/ 0 w 379"/>
                    <a:gd name="T37" fmla="*/ 0 h 356"/>
                    <a:gd name="T38" fmla="*/ 0 w 379"/>
                    <a:gd name="T39" fmla="*/ 0 h 356"/>
                    <a:gd name="T40" fmla="*/ 0 w 379"/>
                    <a:gd name="T41" fmla="*/ 0 h 356"/>
                    <a:gd name="T42" fmla="*/ 0 w 379"/>
                    <a:gd name="T43" fmla="*/ 0 h 356"/>
                    <a:gd name="T44" fmla="*/ 0 w 379"/>
                    <a:gd name="T45" fmla="*/ 0 h 356"/>
                    <a:gd name="T46" fmla="*/ 0 w 379"/>
                    <a:gd name="T47" fmla="*/ 0 h 356"/>
                    <a:gd name="T48" fmla="*/ 0 w 379"/>
                    <a:gd name="T49" fmla="*/ 0 h 356"/>
                    <a:gd name="T50" fmla="*/ 0 w 379"/>
                    <a:gd name="T51" fmla="*/ 0 h 356"/>
                    <a:gd name="T52" fmla="*/ 0 w 379"/>
                    <a:gd name="T53" fmla="*/ 0 h 356"/>
                    <a:gd name="T54" fmla="*/ 0 w 379"/>
                    <a:gd name="T55" fmla="*/ 0 h 356"/>
                    <a:gd name="T56" fmla="*/ 0 w 379"/>
                    <a:gd name="T57" fmla="*/ 0 h 356"/>
                    <a:gd name="T58" fmla="*/ 0 w 379"/>
                    <a:gd name="T59" fmla="*/ 0 h 356"/>
                    <a:gd name="T60" fmla="*/ 0 w 379"/>
                    <a:gd name="T61" fmla="*/ 0 h 356"/>
                    <a:gd name="T62" fmla="*/ 0 w 379"/>
                    <a:gd name="T63" fmla="*/ 0 h 356"/>
                    <a:gd name="T64" fmla="*/ 0 w 379"/>
                    <a:gd name="T65" fmla="*/ 0 h 356"/>
                    <a:gd name="T66" fmla="*/ 0 w 379"/>
                    <a:gd name="T67" fmla="*/ 0 h 356"/>
                    <a:gd name="T68" fmla="*/ 0 w 379"/>
                    <a:gd name="T69" fmla="*/ 0 h 356"/>
                    <a:gd name="T70" fmla="*/ 0 w 379"/>
                    <a:gd name="T71" fmla="*/ 0 h 356"/>
                    <a:gd name="T72" fmla="*/ 0 w 379"/>
                    <a:gd name="T73" fmla="*/ 0 h 356"/>
                    <a:gd name="T74" fmla="*/ 0 w 379"/>
                    <a:gd name="T75" fmla="*/ 0 h 356"/>
                    <a:gd name="T76" fmla="*/ 0 w 379"/>
                    <a:gd name="T77" fmla="*/ 0 h 356"/>
                    <a:gd name="T78" fmla="*/ 0 w 379"/>
                    <a:gd name="T79" fmla="*/ 0 h 356"/>
                    <a:gd name="T80" fmla="*/ 0 w 379"/>
                    <a:gd name="T81" fmla="*/ 0 h 356"/>
                    <a:gd name="T82" fmla="*/ 0 w 379"/>
                    <a:gd name="T83" fmla="*/ 0 h 356"/>
                    <a:gd name="T84" fmla="*/ 0 w 379"/>
                    <a:gd name="T85" fmla="*/ 0 h 356"/>
                    <a:gd name="T86" fmla="*/ 0 w 379"/>
                    <a:gd name="T87" fmla="*/ 0 h 356"/>
                    <a:gd name="T88" fmla="*/ 0 w 379"/>
                    <a:gd name="T89" fmla="*/ 0 h 35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379"/>
                    <a:gd name="T136" fmla="*/ 0 h 356"/>
                    <a:gd name="T137" fmla="*/ 379 w 379"/>
                    <a:gd name="T138" fmla="*/ 356 h 35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379" h="356">
                      <a:moveTo>
                        <a:pt x="169" y="6"/>
                      </a:moveTo>
                      <a:lnTo>
                        <a:pt x="147" y="7"/>
                      </a:lnTo>
                      <a:lnTo>
                        <a:pt x="128" y="9"/>
                      </a:lnTo>
                      <a:lnTo>
                        <a:pt x="110" y="13"/>
                      </a:lnTo>
                      <a:lnTo>
                        <a:pt x="95" y="20"/>
                      </a:lnTo>
                      <a:lnTo>
                        <a:pt x="82" y="30"/>
                      </a:lnTo>
                      <a:lnTo>
                        <a:pt x="71" y="44"/>
                      </a:lnTo>
                      <a:lnTo>
                        <a:pt x="61" y="64"/>
                      </a:lnTo>
                      <a:lnTo>
                        <a:pt x="53" y="88"/>
                      </a:lnTo>
                      <a:lnTo>
                        <a:pt x="40" y="141"/>
                      </a:lnTo>
                      <a:lnTo>
                        <a:pt x="23" y="165"/>
                      </a:lnTo>
                      <a:lnTo>
                        <a:pt x="11" y="184"/>
                      </a:lnTo>
                      <a:lnTo>
                        <a:pt x="3" y="204"/>
                      </a:lnTo>
                      <a:lnTo>
                        <a:pt x="0" y="221"/>
                      </a:lnTo>
                      <a:lnTo>
                        <a:pt x="0" y="240"/>
                      </a:lnTo>
                      <a:lnTo>
                        <a:pt x="4" y="259"/>
                      </a:lnTo>
                      <a:lnTo>
                        <a:pt x="10" y="283"/>
                      </a:lnTo>
                      <a:lnTo>
                        <a:pt x="20" y="310"/>
                      </a:lnTo>
                      <a:lnTo>
                        <a:pt x="35" y="323"/>
                      </a:lnTo>
                      <a:lnTo>
                        <a:pt x="51" y="334"/>
                      </a:lnTo>
                      <a:lnTo>
                        <a:pt x="68" y="342"/>
                      </a:lnTo>
                      <a:lnTo>
                        <a:pt x="85" y="349"/>
                      </a:lnTo>
                      <a:lnTo>
                        <a:pt x="102" y="353"/>
                      </a:lnTo>
                      <a:lnTo>
                        <a:pt x="119" y="355"/>
                      </a:lnTo>
                      <a:lnTo>
                        <a:pt x="136" y="356"/>
                      </a:lnTo>
                      <a:lnTo>
                        <a:pt x="155" y="356"/>
                      </a:lnTo>
                      <a:lnTo>
                        <a:pt x="172" y="355"/>
                      </a:lnTo>
                      <a:lnTo>
                        <a:pt x="190" y="353"/>
                      </a:lnTo>
                      <a:lnTo>
                        <a:pt x="208" y="351"/>
                      </a:lnTo>
                      <a:lnTo>
                        <a:pt x="226" y="348"/>
                      </a:lnTo>
                      <a:lnTo>
                        <a:pt x="244" y="344"/>
                      </a:lnTo>
                      <a:lnTo>
                        <a:pt x="261" y="342"/>
                      </a:lnTo>
                      <a:lnTo>
                        <a:pt x="279" y="339"/>
                      </a:lnTo>
                      <a:lnTo>
                        <a:pt x="297" y="337"/>
                      </a:lnTo>
                      <a:lnTo>
                        <a:pt x="339" y="326"/>
                      </a:lnTo>
                      <a:lnTo>
                        <a:pt x="375" y="281"/>
                      </a:lnTo>
                      <a:lnTo>
                        <a:pt x="379" y="220"/>
                      </a:lnTo>
                      <a:lnTo>
                        <a:pt x="355" y="173"/>
                      </a:lnTo>
                      <a:lnTo>
                        <a:pt x="356" y="141"/>
                      </a:lnTo>
                      <a:lnTo>
                        <a:pt x="339" y="95"/>
                      </a:lnTo>
                      <a:lnTo>
                        <a:pt x="302" y="67"/>
                      </a:lnTo>
                      <a:lnTo>
                        <a:pt x="279" y="28"/>
                      </a:lnTo>
                      <a:lnTo>
                        <a:pt x="231" y="0"/>
                      </a:lnTo>
                      <a:lnTo>
                        <a:pt x="189" y="7"/>
                      </a:lnTo>
                      <a:lnTo>
                        <a:pt x="169" y="6"/>
                      </a:lnTo>
                      <a:close/>
                    </a:path>
                  </a:pathLst>
                </a:custGeom>
                <a:solidFill>
                  <a:srgbClr val="5421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72" name="Freeform 443"/>
                <p:cNvSpPr>
                  <a:spLocks/>
                </p:cNvSpPr>
                <p:nvPr/>
              </p:nvSpPr>
              <p:spPr bwMode="auto">
                <a:xfrm>
                  <a:off x="2576" y="755"/>
                  <a:ext cx="54" cy="91"/>
                </a:xfrm>
                <a:custGeom>
                  <a:avLst/>
                  <a:gdLst>
                    <a:gd name="T0" fmla="*/ 0 w 269"/>
                    <a:gd name="T1" fmla="*/ 0 h 456"/>
                    <a:gd name="T2" fmla="*/ 0 w 269"/>
                    <a:gd name="T3" fmla="*/ 0 h 456"/>
                    <a:gd name="T4" fmla="*/ 0 w 269"/>
                    <a:gd name="T5" fmla="*/ 0 h 456"/>
                    <a:gd name="T6" fmla="*/ 0 w 269"/>
                    <a:gd name="T7" fmla="*/ 0 h 456"/>
                    <a:gd name="T8" fmla="*/ 0 w 269"/>
                    <a:gd name="T9" fmla="*/ 0 h 456"/>
                    <a:gd name="T10" fmla="*/ 0 w 269"/>
                    <a:gd name="T11" fmla="*/ 0 h 456"/>
                    <a:gd name="T12" fmla="*/ 0 w 269"/>
                    <a:gd name="T13" fmla="*/ 0 h 456"/>
                    <a:gd name="T14" fmla="*/ 0 w 269"/>
                    <a:gd name="T15" fmla="*/ 0 h 456"/>
                    <a:gd name="T16" fmla="*/ 0 w 269"/>
                    <a:gd name="T17" fmla="*/ 0 h 456"/>
                    <a:gd name="T18" fmla="*/ 0 w 269"/>
                    <a:gd name="T19" fmla="*/ 0 h 456"/>
                    <a:gd name="T20" fmla="*/ 0 w 269"/>
                    <a:gd name="T21" fmla="*/ 0 h 456"/>
                    <a:gd name="T22" fmla="*/ 0 w 269"/>
                    <a:gd name="T23" fmla="*/ 0 h 456"/>
                    <a:gd name="T24" fmla="*/ 0 w 269"/>
                    <a:gd name="T25" fmla="*/ 0 h 456"/>
                    <a:gd name="T26" fmla="*/ 0 w 269"/>
                    <a:gd name="T27" fmla="*/ 0 h 456"/>
                    <a:gd name="T28" fmla="*/ 0 w 269"/>
                    <a:gd name="T29" fmla="*/ 0 h 456"/>
                    <a:gd name="T30" fmla="*/ 0 w 269"/>
                    <a:gd name="T31" fmla="*/ 0 h 456"/>
                    <a:gd name="T32" fmla="*/ 0 w 269"/>
                    <a:gd name="T33" fmla="*/ 0 h 456"/>
                    <a:gd name="T34" fmla="*/ 0 w 269"/>
                    <a:gd name="T35" fmla="*/ 0 h 456"/>
                    <a:gd name="T36" fmla="*/ 0 w 269"/>
                    <a:gd name="T37" fmla="*/ 0 h 456"/>
                    <a:gd name="T38" fmla="*/ 0 w 269"/>
                    <a:gd name="T39" fmla="*/ 0 h 456"/>
                    <a:gd name="T40" fmla="*/ 0 w 269"/>
                    <a:gd name="T41" fmla="*/ 0 h 456"/>
                    <a:gd name="T42" fmla="*/ 0 w 269"/>
                    <a:gd name="T43" fmla="*/ 0 h 45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69"/>
                    <a:gd name="T67" fmla="*/ 0 h 456"/>
                    <a:gd name="T68" fmla="*/ 269 w 269"/>
                    <a:gd name="T69" fmla="*/ 456 h 45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69" h="456">
                      <a:moveTo>
                        <a:pt x="208" y="44"/>
                      </a:moveTo>
                      <a:lnTo>
                        <a:pt x="198" y="97"/>
                      </a:lnTo>
                      <a:lnTo>
                        <a:pt x="185" y="124"/>
                      </a:lnTo>
                      <a:lnTo>
                        <a:pt x="180" y="164"/>
                      </a:lnTo>
                      <a:lnTo>
                        <a:pt x="151" y="207"/>
                      </a:lnTo>
                      <a:lnTo>
                        <a:pt x="121" y="150"/>
                      </a:lnTo>
                      <a:lnTo>
                        <a:pt x="73" y="121"/>
                      </a:lnTo>
                      <a:lnTo>
                        <a:pt x="56" y="56"/>
                      </a:lnTo>
                      <a:lnTo>
                        <a:pt x="57" y="0"/>
                      </a:lnTo>
                      <a:lnTo>
                        <a:pt x="25" y="35"/>
                      </a:lnTo>
                      <a:lnTo>
                        <a:pt x="7" y="94"/>
                      </a:lnTo>
                      <a:lnTo>
                        <a:pt x="0" y="166"/>
                      </a:lnTo>
                      <a:lnTo>
                        <a:pt x="95" y="201"/>
                      </a:lnTo>
                      <a:lnTo>
                        <a:pt x="140" y="283"/>
                      </a:lnTo>
                      <a:lnTo>
                        <a:pt x="169" y="384"/>
                      </a:lnTo>
                      <a:lnTo>
                        <a:pt x="174" y="456"/>
                      </a:lnTo>
                      <a:lnTo>
                        <a:pt x="212" y="262"/>
                      </a:lnTo>
                      <a:lnTo>
                        <a:pt x="216" y="150"/>
                      </a:lnTo>
                      <a:lnTo>
                        <a:pt x="269" y="95"/>
                      </a:lnTo>
                      <a:lnTo>
                        <a:pt x="251" y="58"/>
                      </a:lnTo>
                      <a:lnTo>
                        <a:pt x="205" y="12"/>
                      </a:lnTo>
                      <a:lnTo>
                        <a:pt x="208" y="44"/>
                      </a:lnTo>
                      <a:close/>
                    </a:path>
                  </a:pathLst>
                </a:custGeom>
                <a:solidFill>
                  <a:srgbClr val="8719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73" name="Freeform 444"/>
                <p:cNvSpPr>
                  <a:spLocks/>
                </p:cNvSpPr>
                <p:nvPr/>
              </p:nvSpPr>
              <p:spPr bwMode="auto">
                <a:xfrm>
                  <a:off x="2579" y="700"/>
                  <a:ext cx="48" cy="99"/>
                </a:xfrm>
                <a:custGeom>
                  <a:avLst/>
                  <a:gdLst>
                    <a:gd name="T0" fmla="*/ 0 w 241"/>
                    <a:gd name="T1" fmla="*/ 0 h 491"/>
                    <a:gd name="T2" fmla="*/ 0 w 241"/>
                    <a:gd name="T3" fmla="*/ 0 h 491"/>
                    <a:gd name="T4" fmla="*/ 0 w 241"/>
                    <a:gd name="T5" fmla="*/ 0 h 491"/>
                    <a:gd name="T6" fmla="*/ 0 w 241"/>
                    <a:gd name="T7" fmla="*/ 0 h 491"/>
                    <a:gd name="T8" fmla="*/ 0 w 241"/>
                    <a:gd name="T9" fmla="*/ 0 h 491"/>
                    <a:gd name="T10" fmla="*/ 0 w 241"/>
                    <a:gd name="T11" fmla="*/ 0 h 491"/>
                    <a:gd name="T12" fmla="*/ 0 w 241"/>
                    <a:gd name="T13" fmla="*/ 0 h 491"/>
                    <a:gd name="T14" fmla="*/ 0 w 241"/>
                    <a:gd name="T15" fmla="*/ 0 h 491"/>
                    <a:gd name="T16" fmla="*/ 0 w 241"/>
                    <a:gd name="T17" fmla="*/ 0 h 491"/>
                    <a:gd name="T18" fmla="*/ 0 w 241"/>
                    <a:gd name="T19" fmla="*/ 0 h 491"/>
                    <a:gd name="T20" fmla="*/ 0 w 241"/>
                    <a:gd name="T21" fmla="*/ 0 h 491"/>
                    <a:gd name="T22" fmla="*/ 0 w 241"/>
                    <a:gd name="T23" fmla="*/ 0 h 491"/>
                    <a:gd name="T24" fmla="*/ 0 w 241"/>
                    <a:gd name="T25" fmla="*/ 0 h 491"/>
                    <a:gd name="T26" fmla="*/ 0 w 241"/>
                    <a:gd name="T27" fmla="*/ 0 h 491"/>
                    <a:gd name="T28" fmla="*/ 0 w 241"/>
                    <a:gd name="T29" fmla="*/ 0 h 491"/>
                    <a:gd name="T30" fmla="*/ 0 w 241"/>
                    <a:gd name="T31" fmla="*/ 0 h 491"/>
                    <a:gd name="T32" fmla="*/ 0 w 241"/>
                    <a:gd name="T33" fmla="*/ 0 h 491"/>
                    <a:gd name="T34" fmla="*/ 0 w 241"/>
                    <a:gd name="T35" fmla="*/ 0 h 491"/>
                    <a:gd name="T36" fmla="*/ 0 w 241"/>
                    <a:gd name="T37" fmla="*/ 0 h 491"/>
                    <a:gd name="T38" fmla="*/ 0 w 241"/>
                    <a:gd name="T39" fmla="*/ 0 h 491"/>
                    <a:gd name="T40" fmla="*/ 0 w 241"/>
                    <a:gd name="T41" fmla="*/ 0 h 491"/>
                    <a:gd name="T42" fmla="*/ 0 w 241"/>
                    <a:gd name="T43" fmla="*/ 0 h 491"/>
                    <a:gd name="T44" fmla="*/ 0 w 241"/>
                    <a:gd name="T45" fmla="*/ 0 h 491"/>
                    <a:gd name="T46" fmla="*/ 0 w 241"/>
                    <a:gd name="T47" fmla="*/ 0 h 491"/>
                    <a:gd name="T48" fmla="*/ 0 w 241"/>
                    <a:gd name="T49" fmla="*/ 0 h 491"/>
                    <a:gd name="T50" fmla="*/ 0 w 241"/>
                    <a:gd name="T51" fmla="*/ 0 h 491"/>
                    <a:gd name="T52" fmla="*/ 0 w 241"/>
                    <a:gd name="T53" fmla="*/ 0 h 491"/>
                    <a:gd name="T54" fmla="*/ 0 w 241"/>
                    <a:gd name="T55" fmla="*/ 0 h 491"/>
                    <a:gd name="T56" fmla="*/ 0 w 241"/>
                    <a:gd name="T57" fmla="*/ 0 h 491"/>
                    <a:gd name="T58" fmla="*/ 0 w 241"/>
                    <a:gd name="T59" fmla="*/ 0 h 491"/>
                    <a:gd name="T60" fmla="*/ 0 w 241"/>
                    <a:gd name="T61" fmla="*/ 0 h 491"/>
                    <a:gd name="T62" fmla="*/ 0 w 241"/>
                    <a:gd name="T63" fmla="*/ 0 h 491"/>
                    <a:gd name="T64" fmla="*/ 0 w 241"/>
                    <a:gd name="T65" fmla="*/ 0 h 491"/>
                    <a:gd name="T66" fmla="*/ 0 w 241"/>
                    <a:gd name="T67" fmla="*/ 0 h 491"/>
                    <a:gd name="T68" fmla="*/ 0 w 241"/>
                    <a:gd name="T69" fmla="*/ 0 h 491"/>
                    <a:gd name="T70" fmla="*/ 0 w 241"/>
                    <a:gd name="T71" fmla="*/ 0 h 491"/>
                    <a:gd name="T72" fmla="*/ 0 w 241"/>
                    <a:gd name="T73" fmla="*/ 0 h 491"/>
                    <a:gd name="T74" fmla="*/ 0 w 241"/>
                    <a:gd name="T75" fmla="*/ 0 h 491"/>
                    <a:gd name="T76" fmla="*/ 0 w 241"/>
                    <a:gd name="T77" fmla="*/ 0 h 491"/>
                    <a:gd name="T78" fmla="*/ 0 w 241"/>
                    <a:gd name="T79" fmla="*/ 0 h 491"/>
                    <a:gd name="T80" fmla="*/ 0 w 241"/>
                    <a:gd name="T81" fmla="*/ 0 h 491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41"/>
                    <a:gd name="T124" fmla="*/ 0 h 491"/>
                    <a:gd name="T125" fmla="*/ 241 w 241"/>
                    <a:gd name="T126" fmla="*/ 491 h 491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41" h="491">
                      <a:moveTo>
                        <a:pt x="128" y="0"/>
                      </a:moveTo>
                      <a:lnTo>
                        <a:pt x="169" y="31"/>
                      </a:lnTo>
                      <a:lnTo>
                        <a:pt x="170" y="44"/>
                      </a:lnTo>
                      <a:lnTo>
                        <a:pt x="173" y="54"/>
                      </a:lnTo>
                      <a:lnTo>
                        <a:pt x="180" y="61"/>
                      </a:lnTo>
                      <a:lnTo>
                        <a:pt x="187" y="65"/>
                      </a:lnTo>
                      <a:lnTo>
                        <a:pt x="197" y="69"/>
                      </a:lnTo>
                      <a:lnTo>
                        <a:pt x="208" y="70"/>
                      </a:lnTo>
                      <a:lnTo>
                        <a:pt x="220" y="71"/>
                      </a:lnTo>
                      <a:lnTo>
                        <a:pt x="233" y="71"/>
                      </a:lnTo>
                      <a:lnTo>
                        <a:pt x="233" y="93"/>
                      </a:lnTo>
                      <a:lnTo>
                        <a:pt x="235" y="115"/>
                      </a:lnTo>
                      <a:lnTo>
                        <a:pt x="238" y="135"/>
                      </a:lnTo>
                      <a:lnTo>
                        <a:pt x="241" y="157"/>
                      </a:lnTo>
                      <a:lnTo>
                        <a:pt x="237" y="186"/>
                      </a:lnTo>
                      <a:lnTo>
                        <a:pt x="221" y="191"/>
                      </a:lnTo>
                      <a:lnTo>
                        <a:pt x="211" y="223"/>
                      </a:lnTo>
                      <a:lnTo>
                        <a:pt x="198" y="233"/>
                      </a:lnTo>
                      <a:lnTo>
                        <a:pt x="191" y="273"/>
                      </a:lnTo>
                      <a:lnTo>
                        <a:pt x="195" y="332"/>
                      </a:lnTo>
                      <a:lnTo>
                        <a:pt x="186" y="444"/>
                      </a:lnTo>
                      <a:lnTo>
                        <a:pt x="135" y="491"/>
                      </a:lnTo>
                      <a:lnTo>
                        <a:pt x="93" y="435"/>
                      </a:lnTo>
                      <a:lnTo>
                        <a:pt x="65" y="407"/>
                      </a:lnTo>
                      <a:lnTo>
                        <a:pt x="43" y="364"/>
                      </a:lnTo>
                      <a:lnTo>
                        <a:pt x="30" y="315"/>
                      </a:lnTo>
                      <a:lnTo>
                        <a:pt x="30" y="238"/>
                      </a:lnTo>
                      <a:lnTo>
                        <a:pt x="28" y="204"/>
                      </a:lnTo>
                      <a:lnTo>
                        <a:pt x="15" y="194"/>
                      </a:lnTo>
                      <a:lnTo>
                        <a:pt x="7" y="184"/>
                      </a:lnTo>
                      <a:lnTo>
                        <a:pt x="1" y="174"/>
                      </a:lnTo>
                      <a:lnTo>
                        <a:pt x="0" y="166"/>
                      </a:lnTo>
                      <a:lnTo>
                        <a:pt x="2" y="156"/>
                      </a:lnTo>
                      <a:lnTo>
                        <a:pt x="5" y="144"/>
                      </a:lnTo>
                      <a:lnTo>
                        <a:pt x="11" y="131"/>
                      </a:lnTo>
                      <a:lnTo>
                        <a:pt x="17" y="115"/>
                      </a:lnTo>
                      <a:lnTo>
                        <a:pt x="22" y="56"/>
                      </a:lnTo>
                      <a:lnTo>
                        <a:pt x="62" y="49"/>
                      </a:lnTo>
                      <a:lnTo>
                        <a:pt x="84" y="26"/>
                      </a:lnTo>
                      <a:lnTo>
                        <a:pt x="103" y="10"/>
                      </a:lnTo>
                      <a:lnTo>
                        <a:pt x="128" y="0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74" name="Freeform 445"/>
                <p:cNvSpPr>
                  <a:spLocks/>
                </p:cNvSpPr>
                <p:nvPr/>
              </p:nvSpPr>
              <p:spPr bwMode="auto">
                <a:xfrm>
                  <a:off x="2604" y="715"/>
                  <a:ext cx="23" cy="37"/>
                </a:xfrm>
                <a:custGeom>
                  <a:avLst/>
                  <a:gdLst>
                    <a:gd name="T0" fmla="*/ 0 w 114"/>
                    <a:gd name="T1" fmla="*/ 0 h 186"/>
                    <a:gd name="T2" fmla="*/ 0 w 114"/>
                    <a:gd name="T3" fmla="*/ 0 h 186"/>
                    <a:gd name="T4" fmla="*/ 0 w 114"/>
                    <a:gd name="T5" fmla="*/ 0 h 186"/>
                    <a:gd name="T6" fmla="*/ 0 w 114"/>
                    <a:gd name="T7" fmla="*/ 0 h 186"/>
                    <a:gd name="T8" fmla="*/ 0 w 114"/>
                    <a:gd name="T9" fmla="*/ 0 h 186"/>
                    <a:gd name="T10" fmla="*/ 0 w 114"/>
                    <a:gd name="T11" fmla="*/ 0 h 186"/>
                    <a:gd name="T12" fmla="*/ 0 w 114"/>
                    <a:gd name="T13" fmla="*/ 0 h 186"/>
                    <a:gd name="T14" fmla="*/ 0 w 114"/>
                    <a:gd name="T15" fmla="*/ 0 h 186"/>
                    <a:gd name="T16" fmla="*/ 0 w 114"/>
                    <a:gd name="T17" fmla="*/ 0 h 186"/>
                    <a:gd name="T18" fmla="*/ 0 w 114"/>
                    <a:gd name="T19" fmla="*/ 0 h 186"/>
                    <a:gd name="T20" fmla="*/ 0 w 114"/>
                    <a:gd name="T21" fmla="*/ 0 h 186"/>
                    <a:gd name="T22" fmla="*/ 0 w 114"/>
                    <a:gd name="T23" fmla="*/ 0 h 186"/>
                    <a:gd name="T24" fmla="*/ 0 w 114"/>
                    <a:gd name="T25" fmla="*/ 0 h 186"/>
                    <a:gd name="T26" fmla="*/ 0 w 114"/>
                    <a:gd name="T27" fmla="*/ 0 h 186"/>
                    <a:gd name="T28" fmla="*/ 0 w 114"/>
                    <a:gd name="T29" fmla="*/ 0 h 186"/>
                    <a:gd name="T30" fmla="*/ 0 w 114"/>
                    <a:gd name="T31" fmla="*/ 0 h 186"/>
                    <a:gd name="T32" fmla="*/ 0 w 114"/>
                    <a:gd name="T33" fmla="*/ 0 h 186"/>
                    <a:gd name="T34" fmla="*/ 0 w 114"/>
                    <a:gd name="T35" fmla="*/ 0 h 186"/>
                    <a:gd name="T36" fmla="*/ 0 w 114"/>
                    <a:gd name="T37" fmla="*/ 0 h 186"/>
                    <a:gd name="T38" fmla="*/ 0 w 114"/>
                    <a:gd name="T39" fmla="*/ 0 h 186"/>
                    <a:gd name="T40" fmla="*/ 0 w 114"/>
                    <a:gd name="T41" fmla="*/ 0 h 186"/>
                    <a:gd name="T42" fmla="*/ 0 w 114"/>
                    <a:gd name="T43" fmla="*/ 0 h 186"/>
                    <a:gd name="T44" fmla="*/ 0 w 114"/>
                    <a:gd name="T45" fmla="*/ 0 h 186"/>
                    <a:gd name="T46" fmla="*/ 0 w 114"/>
                    <a:gd name="T47" fmla="*/ 0 h 186"/>
                    <a:gd name="T48" fmla="*/ 0 w 114"/>
                    <a:gd name="T49" fmla="*/ 0 h 186"/>
                    <a:gd name="T50" fmla="*/ 0 w 114"/>
                    <a:gd name="T51" fmla="*/ 0 h 186"/>
                    <a:gd name="T52" fmla="*/ 0 w 114"/>
                    <a:gd name="T53" fmla="*/ 0 h 186"/>
                    <a:gd name="T54" fmla="*/ 0 w 114"/>
                    <a:gd name="T55" fmla="*/ 0 h 186"/>
                    <a:gd name="T56" fmla="*/ 0 w 114"/>
                    <a:gd name="T57" fmla="*/ 0 h 186"/>
                    <a:gd name="T58" fmla="*/ 0 w 114"/>
                    <a:gd name="T59" fmla="*/ 0 h 186"/>
                    <a:gd name="T60" fmla="*/ 0 w 114"/>
                    <a:gd name="T61" fmla="*/ 0 h 186"/>
                    <a:gd name="T62" fmla="*/ 0 w 114"/>
                    <a:gd name="T63" fmla="*/ 0 h 186"/>
                    <a:gd name="T64" fmla="*/ 0 w 114"/>
                    <a:gd name="T65" fmla="*/ 0 h 186"/>
                    <a:gd name="T66" fmla="*/ 0 w 114"/>
                    <a:gd name="T67" fmla="*/ 0 h 186"/>
                    <a:gd name="T68" fmla="*/ 0 w 114"/>
                    <a:gd name="T69" fmla="*/ 0 h 186"/>
                    <a:gd name="T70" fmla="*/ 0 w 114"/>
                    <a:gd name="T71" fmla="*/ 0 h 186"/>
                    <a:gd name="T72" fmla="*/ 0 w 114"/>
                    <a:gd name="T73" fmla="*/ 0 h 186"/>
                    <a:gd name="T74" fmla="*/ 0 w 114"/>
                    <a:gd name="T75" fmla="*/ 0 h 186"/>
                    <a:gd name="T76" fmla="*/ 0 w 114"/>
                    <a:gd name="T77" fmla="*/ 0 h 186"/>
                    <a:gd name="T78" fmla="*/ 0 w 114"/>
                    <a:gd name="T79" fmla="*/ 0 h 186"/>
                    <a:gd name="T80" fmla="*/ 0 w 114"/>
                    <a:gd name="T81" fmla="*/ 0 h 186"/>
                    <a:gd name="T82" fmla="*/ 0 w 114"/>
                    <a:gd name="T83" fmla="*/ 0 h 186"/>
                    <a:gd name="T84" fmla="*/ 0 w 114"/>
                    <a:gd name="T85" fmla="*/ 0 h 186"/>
                    <a:gd name="T86" fmla="*/ 0 w 114"/>
                    <a:gd name="T87" fmla="*/ 0 h 186"/>
                    <a:gd name="T88" fmla="*/ 0 w 114"/>
                    <a:gd name="T89" fmla="*/ 0 h 186"/>
                    <a:gd name="T90" fmla="*/ 0 w 114"/>
                    <a:gd name="T91" fmla="*/ 0 h 186"/>
                    <a:gd name="T92" fmla="*/ 0 w 114"/>
                    <a:gd name="T93" fmla="*/ 0 h 186"/>
                    <a:gd name="T94" fmla="*/ 0 w 114"/>
                    <a:gd name="T95" fmla="*/ 0 h 186"/>
                    <a:gd name="T96" fmla="*/ 0 w 114"/>
                    <a:gd name="T97" fmla="*/ 0 h 186"/>
                    <a:gd name="T98" fmla="*/ 0 w 114"/>
                    <a:gd name="T99" fmla="*/ 0 h 186"/>
                    <a:gd name="T100" fmla="*/ 0 w 114"/>
                    <a:gd name="T101" fmla="*/ 0 h 186"/>
                    <a:gd name="T102" fmla="*/ 0 w 114"/>
                    <a:gd name="T103" fmla="*/ 0 h 186"/>
                    <a:gd name="T104" fmla="*/ 0 w 114"/>
                    <a:gd name="T105" fmla="*/ 0 h 18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14"/>
                    <a:gd name="T160" fmla="*/ 0 h 186"/>
                    <a:gd name="T161" fmla="*/ 114 w 114"/>
                    <a:gd name="T162" fmla="*/ 186 h 18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14" h="186">
                      <a:moveTo>
                        <a:pt x="103" y="2"/>
                      </a:moveTo>
                      <a:lnTo>
                        <a:pt x="79" y="0"/>
                      </a:lnTo>
                      <a:lnTo>
                        <a:pt x="75" y="14"/>
                      </a:lnTo>
                      <a:lnTo>
                        <a:pt x="87" y="28"/>
                      </a:lnTo>
                      <a:lnTo>
                        <a:pt x="84" y="37"/>
                      </a:lnTo>
                      <a:lnTo>
                        <a:pt x="70" y="43"/>
                      </a:lnTo>
                      <a:lnTo>
                        <a:pt x="56" y="46"/>
                      </a:lnTo>
                      <a:lnTo>
                        <a:pt x="35" y="53"/>
                      </a:lnTo>
                      <a:lnTo>
                        <a:pt x="19" y="41"/>
                      </a:lnTo>
                      <a:lnTo>
                        <a:pt x="19" y="27"/>
                      </a:lnTo>
                      <a:lnTo>
                        <a:pt x="3" y="33"/>
                      </a:lnTo>
                      <a:lnTo>
                        <a:pt x="3" y="62"/>
                      </a:lnTo>
                      <a:lnTo>
                        <a:pt x="0" y="73"/>
                      </a:lnTo>
                      <a:lnTo>
                        <a:pt x="0" y="81"/>
                      </a:lnTo>
                      <a:lnTo>
                        <a:pt x="2" y="86"/>
                      </a:lnTo>
                      <a:lnTo>
                        <a:pt x="5" y="88"/>
                      </a:lnTo>
                      <a:lnTo>
                        <a:pt x="10" y="89"/>
                      </a:lnTo>
                      <a:lnTo>
                        <a:pt x="16" y="87"/>
                      </a:lnTo>
                      <a:lnTo>
                        <a:pt x="23" y="85"/>
                      </a:lnTo>
                      <a:lnTo>
                        <a:pt x="29" y="81"/>
                      </a:lnTo>
                      <a:lnTo>
                        <a:pt x="29" y="68"/>
                      </a:lnTo>
                      <a:lnTo>
                        <a:pt x="51" y="77"/>
                      </a:lnTo>
                      <a:lnTo>
                        <a:pt x="71" y="75"/>
                      </a:lnTo>
                      <a:lnTo>
                        <a:pt x="76" y="104"/>
                      </a:lnTo>
                      <a:lnTo>
                        <a:pt x="72" y="118"/>
                      </a:lnTo>
                      <a:lnTo>
                        <a:pt x="60" y="127"/>
                      </a:lnTo>
                      <a:lnTo>
                        <a:pt x="60" y="145"/>
                      </a:lnTo>
                      <a:lnTo>
                        <a:pt x="51" y="157"/>
                      </a:lnTo>
                      <a:lnTo>
                        <a:pt x="42" y="128"/>
                      </a:lnTo>
                      <a:lnTo>
                        <a:pt x="9" y="135"/>
                      </a:lnTo>
                      <a:lnTo>
                        <a:pt x="9" y="145"/>
                      </a:lnTo>
                      <a:lnTo>
                        <a:pt x="29" y="145"/>
                      </a:lnTo>
                      <a:lnTo>
                        <a:pt x="28" y="162"/>
                      </a:lnTo>
                      <a:lnTo>
                        <a:pt x="12" y="166"/>
                      </a:lnTo>
                      <a:lnTo>
                        <a:pt x="13" y="175"/>
                      </a:lnTo>
                      <a:lnTo>
                        <a:pt x="15" y="182"/>
                      </a:lnTo>
                      <a:lnTo>
                        <a:pt x="20" y="186"/>
                      </a:lnTo>
                      <a:lnTo>
                        <a:pt x="26" y="186"/>
                      </a:lnTo>
                      <a:lnTo>
                        <a:pt x="32" y="185"/>
                      </a:lnTo>
                      <a:lnTo>
                        <a:pt x="40" y="183"/>
                      </a:lnTo>
                      <a:lnTo>
                        <a:pt x="48" y="179"/>
                      </a:lnTo>
                      <a:lnTo>
                        <a:pt x="56" y="174"/>
                      </a:lnTo>
                      <a:lnTo>
                        <a:pt x="85" y="140"/>
                      </a:lnTo>
                      <a:lnTo>
                        <a:pt x="88" y="121"/>
                      </a:lnTo>
                      <a:lnTo>
                        <a:pt x="109" y="115"/>
                      </a:lnTo>
                      <a:lnTo>
                        <a:pt x="114" y="91"/>
                      </a:lnTo>
                      <a:lnTo>
                        <a:pt x="102" y="98"/>
                      </a:lnTo>
                      <a:lnTo>
                        <a:pt x="98" y="107"/>
                      </a:lnTo>
                      <a:lnTo>
                        <a:pt x="97" y="84"/>
                      </a:lnTo>
                      <a:lnTo>
                        <a:pt x="103" y="76"/>
                      </a:lnTo>
                      <a:lnTo>
                        <a:pt x="108" y="61"/>
                      </a:lnTo>
                      <a:lnTo>
                        <a:pt x="108" y="38"/>
                      </a:lnTo>
                      <a:lnTo>
                        <a:pt x="103" y="2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75" name="Freeform 446"/>
                <p:cNvSpPr>
                  <a:spLocks/>
                </p:cNvSpPr>
                <p:nvPr/>
              </p:nvSpPr>
              <p:spPr bwMode="auto">
                <a:xfrm>
                  <a:off x="2606" y="733"/>
                  <a:ext cx="8" cy="6"/>
                </a:xfrm>
                <a:custGeom>
                  <a:avLst/>
                  <a:gdLst>
                    <a:gd name="T0" fmla="*/ 0 w 42"/>
                    <a:gd name="T1" fmla="*/ 0 h 30"/>
                    <a:gd name="T2" fmla="*/ 0 w 42"/>
                    <a:gd name="T3" fmla="*/ 0 h 30"/>
                    <a:gd name="T4" fmla="*/ 0 w 42"/>
                    <a:gd name="T5" fmla="*/ 0 h 30"/>
                    <a:gd name="T6" fmla="*/ 0 w 42"/>
                    <a:gd name="T7" fmla="*/ 0 h 30"/>
                    <a:gd name="T8" fmla="*/ 0 w 42"/>
                    <a:gd name="T9" fmla="*/ 0 h 30"/>
                    <a:gd name="T10" fmla="*/ 0 w 42"/>
                    <a:gd name="T11" fmla="*/ 0 h 30"/>
                    <a:gd name="T12" fmla="*/ 0 w 42"/>
                    <a:gd name="T13" fmla="*/ 0 h 30"/>
                    <a:gd name="T14" fmla="*/ 0 w 42"/>
                    <a:gd name="T15" fmla="*/ 0 h 30"/>
                    <a:gd name="T16" fmla="*/ 0 w 42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2"/>
                    <a:gd name="T28" fmla="*/ 0 h 30"/>
                    <a:gd name="T29" fmla="*/ 42 w 42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2" h="30">
                      <a:moveTo>
                        <a:pt x="42" y="18"/>
                      </a:moveTo>
                      <a:lnTo>
                        <a:pt x="25" y="9"/>
                      </a:lnTo>
                      <a:lnTo>
                        <a:pt x="22" y="0"/>
                      </a:lnTo>
                      <a:lnTo>
                        <a:pt x="8" y="9"/>
                      </a:lnTo>
                      <a:lnTo>
                        <a:pt x="1" y="13"/>
                      </a:lnTo>
                      <a:lnTo>
                        <a:pt x="0" y="30"/>
                      </a:lnTo>
                      <a:lnTo>
                        <a:pt x="23" y="30"/>
                      </a:lnTo>
                      <a:lnTo>
                        <a:pt x="38" y="28"/>
                      </a:lnTo>
                      <a:lnTo>
                        <a:pt x="42" y="1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76" name="Freeform 447"/>
                <p:cNvSpPr>
                  <a:spLocks/>
                </p:cNvSpPr>
                <p:nvPr/>
              </p:nvSpPr>
              <p:spPr bwMode="auto">
                <a:xfrm>
                  <a:off x="2605" y="749"/>
                  <a:ext cx="13" cy="24"/>
                </a:xfrm>
                <a:custGeom>
                  <a:avLst/>
                  <a:gdLst>
                    <a:gd name="T0" fmla="*/ 0 w 64"/>
                    <a:gd name="T1" fmla="*/ 0 h 123"/>
                    <a:gd name="T2" fmla="*/ 0 w 64"/>
                    <a:gd name="T3" fmla="*/ 0 h 123"/>
                    <a:gd name="T4" fmla="*/ 0 w 64"/>
                    <a:gd name="T5" fmla="*/ 0 h 123"/>
                    <a:gd name="T6" fmla="*/ 0 w 64"/>
                    <a:gd name="T7" fmla="*/ 0 h 123"/>
                    <a:gd name="T8" fmla="*/ 0 w 64"/>
                    <a:gd name="T9" fmla="*/ 0 h 123"/>
                    <a:gd name="T10" fmla="*/ 0 w 64"/>
                    <a:gd name="T11" fmla="*/ 0 h 123"/>
                    <a:gd name="T12" fmla="*/ 0 w 64"/>
                    <a:gd name="T13" fmla="*/ 0 h 123"/>
                    <a:gd name="T14" fmla="*/ 0 w 64"/>
                    <a:gd name="T15" fmla="*/ 0 h 123"/>
                    <a:gd name="T16" fmla="*/ 0 w 64"/>
                    <a:gd name="T17" fmla="*/ 0 h 123"/>
                    <a:gd name="T18" fmla="*/ 0 w 64"/>
                    <a:gd name="T19" fmla="*/ 0 h 123"/>
                    <a:gd name="T20" fmla="*/ 0 w 64"/>
                    <a:gd name="T21" fmla="*/ 0 h 123"/>
                    <a:gd name="T22" fmla="*/ 0 w 64"/>
                    <a:gd name="T23" fmla="*/ 0 h 123"/>
                    <a:gd name="T24" fmla="*/ 0 w 64"/>
                    <a:gd name="T25" fmla="*/ 0 h 123"/>
                    <a:gd name="T26" fmla="*/ 0 w 64"/>
                    <a:gd name="T27" fmla="*/ 0 h 123"/>
                    <a:gd name="T28" fmla="*/ 0 w 64"/>
                    <a:gd name="T29" fmla="*/ 0 h 123"/>
                    <a:gd name="T30" fmla="*/ 0 w 64"/>
                    <a:gd name="T31" fmla="*/ 0 h 123"/>
                    <a:gd name="T32" fmla="*/ 0 w 64"/>
                    <a:gd name="T33" fmla="*/ 0 h 12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64"/>
                    <a:gd name="T52" fmla="*/ 0 h 123"/>
                    <a:gd name="T53" fmla="*/ 64 w 64"/>
                    <a:gd name="T54" fmla="*/ 123 h 12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64" h="123">
                      <a:moveTo>
                        <a:pt x="64" y="0"/>
                      </a:moveTo>
                      <a:lnTo>
                        <a:pt x="40" y="18"/>
                      </a:lnTo>
                      <a:lnTo>
                        <a:pt x="13" y="26"/>
                      </a:lnTo>
                      <a:lnTo>
                        <a:pt x="3" y="46"/>
                      </a:lnTo>
                      <a:lnTo>
                        <a:pt x="0" y="71"/>
                      </a:lnTo>
                      <a:lnTo>
                        <a:pt x="4" y="98"/>
                      </a:lnTo>
                      <a:lnTo>
                        <a:pt x="7" y="123"/>
                      </a:lnTo>
                      <a:lnTo>
                        <a:pt x="25" y="101"/>
                      </a:lnTo>
                      <a:lnTo>
                        <a:pt x="29" y="72"/>
                      </a:lnTo>
                      <a:lnTo>
                        <a:pt x="37" y="75"/>
                      </a:lnTo>
                      <a:lnTo>
                        <a:pt x="36" y="96"/>
                      </a:lnTo>
                      <a:lnTo>
                        <a:pt x="57" y="81"/>
                      </a:lnTo>
                      <a:lnTo>
                        <a:pt x="64" y="33"/>
                      </a:lnTo>
                      <a:lnTo>
                        <a:pt x="64" y="28"/>
                      </a:lnTo>
                      <a:lnTo>
                        <a:pt x="63" y="17"/>
                      </a:lnTo>
                      <a:lnTo>
                        <a:pt x="63" y="5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77" name="Freeform 448"/>
                <p:cNvSpPr>
                  <a:spLocks/>
                </p:cNvSpPr>
                <p:nvPr/>
              </p:nvSpPr>
              <p:spPr bwMode="auto">
                <a:xfrm>
                  <a:off x="2587" y="714"/>
                  <a:ext cx="14" cy="10"/>
                </a:xfrm>
                <a:custGeom>
                  <a:avLst/>
                  <a:gdLst>
                    <a:gd name="T0" fmla="*/ 0 w 68"/>
                    <a:gd name="T1" fmla="*/ 0 h 50"/>
                    <a:gd name="T2" fmla="*/ 0 w 68"/>
                    <a:gd name="T3" fmla="*/ 0 h 50"/>
                    <a:gd name="T4" fmla="*/ 0 w 68"/>
                    <a:gd name="T5" fmla="*/ 0 h 50"/>
                    <a:gd name="T6" fmla="*/ 0 w 68"/>
                    <a:gd name="T7" fmla="*/ 0 h 50"/>
                    <a:gd name="T8" fmla="*/ 0 w 68"/>
                    <a:gd name="T9" fmla="*/ 0 h 50"/>
                    <a:gd name="T10" fmla="*/ 0 w 68"/>
                    <a:gd name="T11" fmla="*/ 0 h 50"/>
                    <a:gd name="T12" fmla="*/ 0 w 68"/>
                    <a:gd name="T13" fmla="*/ 0 h 50"/>
                    <a:gd name="T14" fmla="*/ 0 w 68"/>
                    <a:gd name="T15" fmla="*/ 0 h 50"/>
                    <a:gd name="T16" fmla="*/ 0 w 68"/>
                    <a:gd name="T17" fmla="*/ 0 h 50"/>
                    <a:gd name="T18" fmla="*/ 0 w 68"/>
                    <a:gd name="T19" fmla="*/ 0 h 50"/>
                    <a:gd name="T20" fmla="*/ 0 w 68"/>
                    <a:gd name="T21" fmla="*/ 0 h 50"/>
                    <a:gd name="T22" fmla="*/ 0 w 68"/>
                    <a:gd name="T23" fmla="*/ 0 h 50"/>
                    <a:gd name="T24" fmla="*/ 0 w 68"/>
                    <a:gd name="T25" fmla="*/ 0 h 50"/>
                    <a:gd name="T26" fmla="*/ 0 w 68"/>
                    <a:gd name="T27" fmla="*/ 0 h 50"/>
                    <a:gd name="T28" fmla="*/ 0 w 68"/>
                    <a:gd name="T29" fmla="*/ 0 h 50"/>
                    <a:gd name="T30" fmla="*/ 0 w 68"/>
                    <a:gd name="T31" fmla="*/ 0 h 50"/>
                    <a:gd name="T32" fmla="*/ 0 w 68"/>
                    <a:gd name="T33" fmla="*/ 0 h 50"/>
                    <a:gd name="T34" fmla="*/ 0 w 68"/>
                    <a:gd name="T35" fmla="*/ 0 h 50"/>
                    <a:gd name="T36" fmla="*/ 0 w 68"/>
                    <a:gd name="T37" fmla="*/ 0 h 50"/>
                    <a:gd name="T38" fmla="*/ 0 w 68"/>
                    <a:gd name="T39" fmla="*/ 0 h 50"/>
                    <a:gd name="T40" fmla="*/ 0 w 68"/>
                    <a:gd name="T41" fmla="*/ 0 h 50"/>
                    <a:gd name="T42" fmla="*/ 0 w 68"/>
                    <a:gd name="T43" fmla="*/ 0 h 5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68"/>
                    <a:gd name="T67" fmla="*/ 0 h 50"/>
                    <a:gd name="T68" fmla="*/ 68 w 68"/>
                    <a:gd name="T69" fmla="*/ 50 h 50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68" h="50">
                      <a:moveTo>
                        <a:pt x="64" y="6"/>
                      </a:moveTo>
                      <a:lnTo>
                        <a:pt x="45" y="0"/>
                      </a:lnTo>
                      <a:lnTo>
                        <a:pt x="17" y="0"/>
                      </a:lnTo>
                      <a:lnTo>
                        <a:pt x="10" y="4"/>
                      </a:lnTo>
                      <a:lnTo>
                        <a:pt x="38" y="6"/>
                      </a:lnTo>
                      <a:lnTo>
                        <a:pt x="46" y="13"/>
                      </a:lnTo>
                      <a:lnTo>
                        <a:pt x="25" y="12"/>
                      </a:lnTo>
                      <a:lnTo>
                        <a:pt x="13" y="19"/>
                      </a:lnTo>
                      <a:lnTo>
                        <a:pt x="5" y="26"/>
                      </a:lnTo>
                      <a:lnTo>
                        <a:pt x="0" y="31"/>
                      </a:lnTo>
                      <a:lnTo>
                        <a:pt x="13" y="32"/>
                      </a:lnTo>
                      <a:lnTo>
                        <a:pt x="24" y="27"/>
                      </a:lnTo>
                      <a:lnTo>
                        <a:pt x="26" y="36"/>
                      </a:lnTo>
                      <a:lnTo>
                        <a:pt x="42" y="36"/>
                      </a:lnTo>
                      <a:lnTo>
                        <a:pt x="47" y="27"/>
                      </a:lnTo>
                      <a:lnTo>
                        <a:pt x="53" y="37"/>
                      </a:lnTo>
                      <a:lnTo>
                        <a:pt x="25" y="41"/>
                      </a:lnTo>
                      <a:lnTo>
                        <a:pt x="35" y="50"/>
                      </a:lnTo>
                      <a:lnTo>
                        <a:pt x="56" y="45"/>
                      </a:lnTo>
                      <a:lnTo>
                        <a:pt x="68" y="33"/>
                      </a:lnTo>
                      <a:lnTo>
                        <a:pt x="57" y="17"/>
                      </a:lnTo>
                      <a:lnTo>
                        <a:pt x="64" y="6"/>
                      </a:lnTo>
                      <a:close/>
                    </a:path>
                  </a:pathLst>
                </a:custGeom>
                <a:solidFill>
                  <a:srgbClr val="6019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78" name="Freeform 449"/>
                <p:cNvSpPr>
                  <a:spLocks/>
                </p:cNvSpPr>
                <p:nvPr/>
              </p:nvSpPr>
              <p:spPr bwMode="auto">
                <a:xfrm>
                  <a:off x="2608" y="716"/>
                  <a:ext cx="14" cy="9"/>
                </a:xfrm>
                <a:custGeom>
                  <a:avLst/>
                  <a:gdLst>
                    <a:gd name="T0" fmla="*/ 0 w 71"/>
                    <a:gd name="T1" fmla="*/ 0 h 46"/>
                    <a:gd name="T2" fmla="*/ 0 w 71"/>
                    <a:gd name="T3" fmla="*/ 0 h 46"/>
                    <a:gd name="T4" fmla="*/ 0 w 71"/>
                    <a:gd name="T5" fmla="*/ 0 h 46"/>
                    <a:gd name="T6" fmla="*/ 0 w 71"/>
                    <a:gd name="T7" fmla="*/ 0 h 46"/>
                    <a:gd name="T8" fmla="*/ 0 w 71"/>
                    <a:gd name="T9" fmla="*/ 0 h 46"/>
                    <a:gd name="T10" fmla="*/ 0 w 71"/>
                    <a:gd name="T11" fmla="*/ 0 h 46"/>
                    <a:gd name="T12" fmla="*/ 0 w 71"/>
                    <a:gd name="T13" fmla="*/ 0 h 46"/>
                    <a:gd name="T14" fmla="*/ 0 w 71"/>
                    <a:gd name="T15" fmla="*/ 0 h 46"/>
                    <a:gd name="T16" fmla="*/ 0 w 71"/>
                    <a:gd name="T17" fmla="*/ 0 h 46"/>
                    <a:gd name="T18" fmla="*/ 0 w 71"/>
                    <a:gd name="T19" fmla="*/ 0 h 46"/>
                    <a:gd name="T20" fmla="*/ 0 w 71"/>
                    <a:gd name="T21" fmla="*/ 0 h 46"/>
                    <a:gd name="T22" fmla="*/ 0 w 71"/>
                    <a:gd name="T23" fmla="*/ 0 h 46"/>
                    <a:gd name="T24" fmla="*/ 0 w 71"/>
                    <a:gd name="T25" fmla="*/ 0 h 46"/>
                    <a:gd name="T26" fmla="*/ 0 w 71"/>
                    <a:gd name="T27" fmla="*/ 0 h 46"/>
                    <a:gd name="T28" fmla="*/ 0 w 71"/>
                    <a:gd name="T29" fmla="*/ 0 h 46"/>
                    <a:gd name="T30" fmla="*/ 0 w 71"/>
                    <a:gd name="T31" fmla="*/ 0 h 46"/>
                    <a:gd name="T32" fmla="*/ 0 w 71"/>
                    <a:gd name="T33" fmla="*/ 0 h 46"/>
                    <a:gd name="T34" fmla="*/ 0 w 71"/>
                    <a:gd name="T35" fmla="*/ 0 h 46"/>
                    <a:gd name="T36" fmla="*/ 0 w 71"/>
                    <a:gd name="T37" fmla="*/ 0 h 46"/>
                    <a:gd name="T38" fmla="*/ 0 w 71"/>
                    <a:gd name="T39" fmla="*/ 0 h 46"/>
                    <a:gd name="T40" fmla="*/ 0 w 71"/>
                    <a:gd name="T41" fmla="*/ 0 h 4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71"/>
                    <a:gd name="T64" fmla="*/ 0 h 46"/>
                    <a:gd name="T65" fmla="*/ 71 w 71"/>
                    <a:gd name="T66" fmla="*/ 46 h 4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71" h="46">
                      <a:moveTo>
                        <a:pt x="57" y="1"/>
                      </a:moveTo>
                      <a:lnTo>
                        <a:pt x="21" y="0"/>
                      </a:lnTo>
                      <a:lnTo>
                        <a:pt x="1" y="12"/>
                      </a:lnTo>
                      <a:lnTo>
                        <a:pt x="0" y="27"/>
                      </a:lnTo>
                      <a:lnTo>
                        <a:pt x="10" y="44"/>
                      </a:lnTo>
                      <a:lnTo>
                        <a:pt x="41" y="46"/>
                      </a:lnTo>
                      <a:lnTo>
                        <a:pt x="41" y="38"/>
                      </a:lnTo>
                      <a:lnTo>
                        <a:pt x="27" y="36"/>
                      </a:lnTo>
                      <a:lnTo>
                        <a:pt x="21" y="32"/>
                      </a:lnTo>
                      <a:lnTo>
                        <a:pt x="11" y="29"/>
                      </a:lnTo>
                      <a:lnTo>
                        <a:pt x="20" y="20"/>
                      </a:lnTo>
                      <a:lnTo>
                        <a:pt x="26" y="32"/>
                      </a:lnTo>
                      <a:lnTo>
                        <a:pt x="45" y="32"/>
                      </a:lnTo>
                      <a:lnTo>
                        <a:pt x="45" y="22"/>
                      </a:lnTo>
                      <a:lnTo>
                        <a:pt x="57" y="27"/>
                      </a:lnTo>
                      <a:lnTo>
                        <a:pt x="71" y="35"/>
                      </a:lnTo>
                      <a:lnTo>
                        <a:pt x="69" y="25"/>
                      </a:lnTo>
                      <a:lnTo>
                        <a:pt x="53" y="16"/>
                      </a:lnTo>
                      <a:lnTo>
                        <a:pt x="26" y="8"/>
                      </a:lnTo>
                      <a:lnTo>
                        <a:pt x="43" y="6"/>
                      </a:lnTo>
                      <a:lnTo>
                        <a:pt x="57" y="1"/>
                      </a:lnTo>
                      <a:close/>
                    </a:path>
                  </a:pathLst>
                </a:custGeom>
                <a:solidFill>
                  <a:srgbClr val="6019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79" name="Freeform 450"/>
                <p:cNvSpPr>
                  <a:spLocks/>
                </p:cNvSpPr>
                <p:nvPr/>
              </p:nvSpPr>
              <p:spPr bwMode="auto">
                <a:xfrm>
                  <a:off x="2575" y="767"/>
                  <a:ext cx="34" cy="53"/>
                </a:xfrm>
                <a:custGeom>
                  <a:avLst/>
                  <a:gdLst>
                    <a:gd name="T0" fmla="*/ 0 w 167"/>
                    <a:gd name="T1" fmla="*/ 0 h 265"/>
                    <a:gd name="T2" fmla="*/ 0 w 167"/>
                    <a:gd name="T3" fmla="*/ 0 h 265"/>
                    <a:gd name="T4" fmla="*/ 0 w 167"/>
                    <a:gd name="T5" fmla="*/ 0 h 265"/>
                    <a:gd name="T6" fmla="*/ 0 w 167"/>
                    <a:gd name="T7" fmla="*/ 0 h 265"/>
                    <a:gd name="T8" fmla="*/ 0 w 167"/>
                    <a:gd name="T9" fmla="*/ 0 h 265"/>
                    <a:gd name="T10" fmla="*/ 0 w 167"/>
                    <a:gd name="T11" fmla="*/ 0 h 265"/>
                    <a:gd name="T12" fmla="*/ 0 w 167"/>
                    <a:gd name="T13" fmla="*/ 0 h 265"/>
                    <a:gd name="T14" fmla="*/ 0 w 167"/>
                    <a:gd name="T15" fmla="*/ 0 h 265"/>
                    <a:gd name="T16" fmla="*/ 0 w 167"/>
                    <a:gd name="T17" fmla="*/ 0 h 265"/>
                    <a:gd name="T18" fmla="*/ 0 w 167"/>
                    <a:gd name="T19" fmla="*/ 0 h 265"/>
                    <a:gd name="T20" fmla="*/ 0 w 167"/>
                    <a:gd name="T21" fmla="*/ 0 h 265"/>
                    <a:gd name="T22" fmla="*/ 0 w 167"/>
                    <a:gd name="T23" fmla="*/ 0 h 265"/>
                    <a:gd name="T24" fmla="*/ 0 w 167"/>
                    <a:gd name="T25" fmla="*/ 0 h 265"/>
                    <a:gd name="T26" fmla="*/ 0 w 167"/>
                    <a:gd name="T27" fmla="*/ 0 h 26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167"/>
                    <a:gd name="T43" fmla="*/ 0 h 265"/>
                    <a:gd name="T44" fmla="*/ 167 w 167"/>
                    <a:gd name="T45" fmla="*/ 265 h 26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167" h="265">
                      <a:moveTo>
                        <a:pt x="36" y="0"/>
                      </a:moveTo>
                      <a:lnTo>
                        <a:pt x="21" y="64"/>
                      </a:lnTo>
                      <a:lnTo>
                        <a:pt x="0" y="119"/>
                      </a:lnTo>
                      <a:lnTo>
                        <a:pt x="59" y="125"/>
                      </a:lnTo>
                      <a:lnTo>
                        <a:pt x="127" y="179"/>
                      </a:lnTo>
                      <a:lnTo>
                        <a:pt x="167" y="265"/>
                      </a:lnTo>
                      <a:lnTo>
                        <a:pt x="154" y="168"/>
                      </a:lnTo>
                      <a:lnTo>
                        <a:pt x="79" y="106"/>
                      </a:lnTo>
                      <a:lnTo>
                        <a:pt x="54" y="65"/>
                      </a:lnTo>
                      <a:lnTo>
                        <a:pt x="100" y="102"/>
                      </a:lnTo>
                      <a:lnTo>
                        <a:pt x="131" y="123"/>
                      </a:lnTo>
                      <a:lnTo>
                        <a:pt x="121" y="67"/>
                      </a:lnTo>
                      <a:lnTo>
                        <a:pt x="74" y="45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FF33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80" name="Freeform 451"/>
                <p:cNvSpPr>
                  <a:spLocks/>
                </p:cNvSpPr>
                <p:nvPr/>
              </p:nvSpPr>
              <p:spPr bwMode="auto">
                <a:xfrm>
                  <a:off x="2610" y="785"/>
                  <a:ext cx="12" cy="48"/>
                </a:xfrm>
                <a:custGeom>
                  <a:avLst/>
                  <a:gdLst>
                    <a:gd name="T0" fmla="*/ 0 w 62"/>
                    <a:gd name="T1" fmla="*/ 0 h 239"/>
                    <a:gd name="T2" fmla="*/ 0 w 62"/>
                    <a:gd name="T3" fmla="*/ 0 h 239"/>
                    <a:gd name="T4" fmla="*/ 0 w 62"/>
                    <a:gd name="T5" fmla="*/ 0 h 239"/>
                    <a:gd name="T6" fmla="*/ 0 w 62"/>
                    <a:gd name="T7" fmla="*/ 0 h 239"/>
                    <a:gd name="T8" fmla="*/ 0 w 62"/>
                    <a:gd name="T9" fmla="*/ 0 h 239"/>
                    <a:gd name="T10" fmla="*/ 0 w 62"/>
                    <a:gd name="T11" fmla="*/ 0 h 239"/>
                    <a:gd name="T12" fmla="*/ 0 w 62"/>
                    <a:gd name="T13" fmla="*/ 0 h 239"/>
                    <a:gd name="T14" fmla="*/ 0 w 62"/>
                    <a:gd name="T15" fmla="*/ 0 h 239"/>
                    <a:gd name="T16" fmla="*/ 0 w 62"/>
                    <a:gd name="T17" fmla="*/ 0 h 23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2"/>
                    <a:gd name="T28" fmla="*/ 0 h 239"/>
                    <a:gd name="T29" fmla="*/ 62 w 62"/>
                    <a:gd name="T30" fmla="*/ 239 h 23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2" h="239">
                      <a:moveTo>
                        <a:pt x="60" y="0"/>
                      </a:moveTo>
                      <a:lnTo>
                        <a:pt x="28" y="15"/>
                      </a:lnTo>
                      <a:lnTo>
                        <a:pt x="17" y="78"/>
                      </a:lnTo>
                      <a:lnTo>
                        <a:pt x="0" y="166"/>
                      </a:lnTo>
                      <a:lnTo>
                        <a:pt x="9" y="239"/>
                      </a:lnTo>
                      <a:lnTo>
                        <a:pt x="23" y="171"/>
                      </a:lnTo>
                      <a:lnTo>
                        <a:pt x="36" y="27"/>
                      </a:lnTo>
                      <a:lnTo>
                        <a:pt x="62" y="32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solidFill>
                  <a:srgbClr val="FF33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81" name="Freeform 452"/>
                <p:cNvSpPr>
                  <a:spLocks/>
                </p:cNvSpPr>
                <p:nvPr/>
              </p:nvSpPr>
              <p:spPr bwMode="auto">
                <a:xfrm>
                  <a:off x="2613" y="760"/>
                  <a:ext cx="85" cy="131"/>
                </a:xfrm>
                <a:custGeom>
                  <a:avLst/>
                  <a:gdLst>
                    <a:gd name="T0" fmla="*/ 0 w 425"/>
                    <a:gd name="T1" fmla="*/ 0 h 657"/>
                    <a:gd name="T2" fmla="*/ 0 w 425"/>
                    <a:gd name="T3" fmla="*/ 0 h 657"/>
                    <a:gd name="T4" fmla="*/ 0 w 425"/>
                    <a:gd name="T5" fmla="*/ 0 h 657"/>
                    <a:gd name="T6" fmla="*/ 0 w 425"/>
                    <a:gd name="T7" fmla="*/ 0 h 657"/>
                    <a:gd name="T8" fmla="*/ 0 w 425"/>
                    <a:gd name="T9" fmla="*/ 0 h 657"/>
                    <a:gd name="T10" fmla="*/ 0 w 425"/>
                    <a:gd name="T11" fmla="*/ 0 h 657"/>
                    <a:gd name="T12" fmla="*/ 0 w 425"/>
                    <a:gd name="T13" fmla="*/ 0 h 657"/>
                    <a:gd name="T14" fmla="*/ 0 w 425"/>
                    <a:gd name="T15" fmla="*/ 0 h 657"/>
                    <a:gd name="T16" fmla="*/ 0 w 425"/>
                    <a:gd name="T17" fmla="*/ 0 h 657"/>
                    <a:gd name="T18" fmla="*/ 0 w 425"/>
                    <a:gd name="T19" fmla="*/ 0 h 657"/>
                    <a:gd name="T20" fmla="*/ 0 w 425"/>
                    <a:gd name="T21" fmla="*/ 0 h 657"/>
                    <a:gd name="T22" fmla="*/ 0 w 425"/>
                    <a:gd name="T23" fmla="*/ 0 h 657"/>
                    <a:gd name="T24" fmla="*/ 0 w 425"/>
                    <a:gd name="T25" fmla="*/ 0 h 657"/>
                    <a:gd name="T26" fmla="*/ 0 w 425"/>
                    <a:gd name="T27" fmla="*/ 0 h 657"/>
                    <a:gd name="T28" fmla="*/ 0 w 425"/>
                    <a:gd name="T29" fmla="*/ 0 h 657"/>
                    <a:gd name="T30" fmla="*/ 0 w 425"/>
                    <a:gd name="T31" fmla="*/ 0 h 657"/>
                    <a:gd name="T32" fmla="*/ 0 w 425"/>
                    <a:gd name="T33" fmla="*/ 0 h 657"/>
                    <a:gd name="T34" fmla="*/ 0 w 425"/>
                    <a:gd name="T35" fmla="*/ 0 h 657"/>
                    <a:gd name="T36" fmla="*/ 0 w 425"/>
                    <a:gd name="T37" fmla="*/ 0 h 657"/>
                    <a:gd name="T38" fmla="*/ 0 w 425"/>
                    <a:gd name="T39" fmla="*/ 0 h 657"/>
                    <a:gd name="T40" fmla="*/ 0 w 425"/>
                    <a:gd name="T41" fmla="*/ 0 h 657"/>
                    <a:gd name="T42" fmla="*/ 0 w 425"/>
                    <a:gd name="T43" fmla="*/ 0 h 657"/>
                    <a:gd name="T44" fmla="*/ 0 w 425"/>
                    <a:gd name="T45" fmla="*/ 0 h 657"/>
                    <a:gd name="T46" fmla="*/ 0 w 425"/>
                    <a:gd name="T47" fmla="*/ 0 h 657"/>
                    <a:gd name="T48" fmla="*/ 0 w 425"/>
                    <a:gd name="T49" fmla="*/ 0 h 657"/>
                    <a:gd name="T50" fmla="*/ 0 w 425"/>
                    <a:gd name="T51" fmla="*/ 0 h 657"/>
                    <a:gd name="T52" fmla="*/ 0 w 425"/>
                    <a:gd name="T53" fmla="*/ 0 h 657"/>
                    <a:gd name="T54" fmla="*/ 0 w 425"/>
                    <a:gd name="T55" fmla="*/ 0 h 657"/>
                    <a:gd name="T56" fmla="*/ 0 w 425"/>
                    <a:gd name="T57" fmla="*/ 0 h 657"/>
                    <a:gd name="T58" fmla="*/ 0 w 425"/>
                    <a:gd name="T59" fmla="*/ 0 h 657"/>
                    <a:gd name="T60" fmla="*/ 0 w 425"/>
                    <a:gd name="T61" fmla="*/ 0 h 657"/>
                    <a:gd name="T62" fmla="*/ 0 w 425"/>
                    <a:gd name="T63" fmla="*/ 0 h 657"/>
                    <a:gd name="T64" fmla="*/ 0 w 425"/>
                    <a:gd name="T65" fmla="*/ 0 h 657"/>
                    <a:gd name="T66" fmla="*/ 0 w 425"/>
                    <a:gd name="T67" fmla="*/ 0 h 657"/>
                    <a:gd name="T68" fmla="*/ 0 w 425"/>
                    <a:gd name="T69" fmla="*/ 0 h 657"/>
                    <a:gd name="T70" fmla="*/ 0 w 425"/>
                    <a:gd name="T71" fmla="*/ 0 h 657"/>
                    <a:gd name="T72" fmla="*/ 0 w 425"/>
                    <a:gd name="T73" fmla="*/ 0 h 657"/>
                    <a:gd name="T74" fmla="*/ 0 w 425"/>
                    <a:gd name="T75" fmla="*/ 0 h 657"/>
                    <a:gd name="T76" fmla="*/ 0 w 425"/>
                    <a:gd name="T77" fmla="*/ 0 h 657"/>
                    <a:gd name="T78" fmla="*/ 0 w 425"/>
                    <a:gd name="T79" fmla="*/ 0 h 657"/>
                    <a:gd name="T80" fmla="*/ 0 w 425"/>
                    <a:gd name="T81" fmla="*/ 0 h 657"/>
                    <a:gd name="T82" fmla="*/ 0 w 425"/>
                    <a:gd name="T83" fmla="*/ 0 h 657"/>
                    <a:gd name="T84" fmla="*/ 0 w 425"/>
                    <a:gd name="T85" fmla="*/ 0 h 657"/>
                    <a:gd name="T86" fmla="*/ 0 w 425"/>
                    <a:gd name="T87" fmla="*/ 0 h 657"/>
                    <a:gd name="T88" fmla="*/ 0 w 425"/>
                    <a:gd name="T89" fmla="*/ 0 h 657"/>
                    <a:gd name="T90" fmla="*/ 0 w 425"/>
                    <a:gd name="T91" fmla="*/ 0 h 65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425"/>
                    <a:gd name="T139" fmla="*/ 0 h 657"/>
                    <a:gd name="T140" fmla="*/ 425 w 425"/>
                    <a:gd name="T141" fmla="*/ 657 h 65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425" h="657">
                      <a:moveTo>
                        <a:pt x="53" y="0"/>
                      </a:moveTo>
                      <a:lnTo>
                        <a:pt x="211" y="61"/>
                      </a:lnTo>
                      <a:lnTo>
                        <a:pt x="314" y="176"/>
                      </a:lnTo>
                      <a:lnTo>
                        <a:pt x="375" y="274"/>
                      </a:lnTo>
                      <a:lnTo>
                        <a:pt x="378" y="323"/>
                      </a:lnTo>
                      <a:lnTo>
                        <a:pt x="411" y="384"/>
                      </a:lnTo>
                      <a:lnTo>
                        <a:pt x="418" y="413"/>
                      </a:lnTo>
                      <a:lnTo>
                        <a:pt x="422" y="440"/>
                      </a:lnTo>
                      <a:lnTo>
                        <a:pt x="425" y="463"/>
                      </a:lnTo>
                      <a:lnTo>
                        <a:pt x="425" y="484"/>
                      </a:lnTo>
                      <a:lnTo>
                        <a:pt x="422" y="506"/>
                      </a:lnTo>
                      <a:lnTo>
                        <a:pt x="413" y="526"/>
                      </a:lnTo>
                      <a:lnTo>
                        <a:pt x="399" y="547"/>
                      </a:lnTo>
                      <a:lnTo>
                        <a:pt x="378" y="569"/>
                      </a:lnTo>
                      <a:lnTo>
                        <a:pt x="360" y="579"/>
                      </a:lnTo>
                      <a:lnTo>
                        <a:pt x="343" y="590"/>
                      </a:lnTo>
                      <a:lnTo>
                        <a:pt x="327" y="599"/>
                      </a:lnTo>
                      <a:lnTo>
                        <a:pt x="312" y="608"/>
                      </a:lnTo>
                      <a:lnTo>
                        <a:pt x="296" y="615"/>
                      </a:lnTo>
                      <a:lnTo>
                        <a:pt x="279" y="621"/>
                      </a:lnTo>
                      <a:lnTo>
                        <a:pt x="261" y="624"/>
                      </a:lnTo>
                      <a:lnTo>
                        <a:pt x="240" y="625"/>
                      </a:lnTo>
                      <a:lnTo>
                        <a:pt x="190" y="576"/>
                      </a:lnTo>
                      <a:lnTo>
                        <a:pt x="188" y="607"/>
                      </a:lnTo>
                      <a:lnTo>
                        <a:pt x="186" y="636"/>
                      </a:lnTo>
                      <a:lnTo>
                        <a:pt x="180" y="652"/>
                      </a:lnTo>
                      <a:lnTo>
                        <a:pt x="172" y="657"/>
                      </a:lnTo>
                      <a:lnTo>
                        <a:pt x="164" y="653"/>
                      </a:lnTo>
                      <a:lnTo>
                        <a:pt x="156" y="643"/>
                      </a:lnTo>
                      <a:lnTo>
                        <a:pt x="150" y="630"/>
                      </a:lnTo>
                      <a:lnTo>
                        <a:pt x="143" y="613"/>
                      </a:lnTo>
                      <a:lnTo>
                        <a:pt x="138" y="594"/>
                      </a:lnTo>
                      <a:lnTo>
                        <a:pt x="102" y="515"/>
                      </a:lnTo>
                      <a:lnTo>
                        <a:pt x="160" y="502"/>
                      </a:lnTo>
                      <a:lnTo>
                        <a:pt x="188" y="491"/>
                      </a:lnTo>
                      <a:lnTo>
                        <a:pt x="188" y="511"/>
                      </a:lnTo>
                      <a:lnTo>
                        <a:pt x="209" y="504"/>
                      </a:lnTo>
                      <a:lnTo>
                        <a:pt x="213" y="476"/>
                      </a:lnTo>
                      <a:lnTo>
                        <a:pt x="244" y="481"/>
                      </a:lnTo>
                      <a:lnTo>
                        <a:pt x="295" y="530"/>
                      </a:lnTo>
                      <a:lnTo>
                        <a:pt x="306" y="571"/>
                      </a:lnTo>
                      <a:lnTo>
                        <a:pt x="323" y="539"/>
                      </a:lnTo>
                      <a:lnTo>
                        <a:pt x="280" y="490"/>
                      </a:lnTo>
                      <a:lnTo>
                        <a:pt x="336" y="500"/>
                      </a:lnTo>
                      <a:lnTo>
                        <a:pt x="371" y="516"/>
                      </a:lnTo>
                      <a:lnTo>
                        <a:pt x="384" y="485"/>
                      </a:lnTo>
                      <a:lnTo>
                        <a:pt x="301" y="470"/>
                      </a:lnTo>
                      <a:lnTo>
                        <a:pt x="353" y="460"/>
                      </a:lnTo>
                      <a:lnTo>
                        <a:pt x="334" y="438"/>
                      </a:lnTo>
                      <a:lnTo>
                        <a:pt x="294" y="437"/>
                      </a:lnTo>
                      <a:lnTo>
                        <a:pt x="245" y="451"/>
                      </a:lnTo>
                      <a:lnTo>
                        <a:pt x="251" y="407"/>
                      </a:lnTo>
                      <a:lnTo>
                        <a:pt x="284" y="360"/>
                      </a:lnTo>
                      <a:lnTo>
                        <a:pt x="286" y="303"/>
                      </a:lnTo>
                      <a:lnTo>
                        <a:pt x="257" y="339"/>
                      </a:lnTo>
                      <a:lnTo>
                        <a:pt x="250" y="318"/>
                      </a:lnTo>
                      <a:lnTo>
                        <a:pt x="259" y="275"/>
                      </a:lnTo>
                      <a:lnTo>
                        <a:pt x="262" y="207"/>
                      </a:lnTo>
                      <a:lnTo>
                        <a:pt x="237" y="242"/>
                      </a:lnTo>
                      <a:lnTo>
                        <a:pt x="223" y="301"/>
                      </a:lnTo>
                      <a:lnTo>
                        <a:pt x="219" y="417"/>
                      </a:lnTo>
                      <a:lnTo>
                        <a:pt x="210" y="468"/>
                      </a:lnTo>
                      <a:lnTo>
                        <a:pt x="160" y="494"/>
                      </a:lnTo>
                      <a:lnTo>
                        <a:pt x="121" y="493"/>
                      </a:lnTo>
                      <a:lnTo>
                        <a:pt x="122" y="451"/>
                      </a:lnTo>
                      <a:lnTo>
                        <a:pt x="128" y="387"/>
                      </a:lnTo>
                      <a:lnTo>
                        <a:pt x="102" y="435"/>
                      </a:lnTo>
                      <a:lnTo>
                        <a:pt x="84" y="524"/>
                      </a:lnTo>
                      <a:lnTo>
                        <a:pt x="44" y="523"/>
                      </a:lnTo>
                      <a:lnTo>
                        <a:pt x="0" y="513"/>
                      </a:lnTo>
                      <a:lnTo>
                        <a:pt x="12" y="420"/>
                      </a:lnTo>
                      <a:lnTo>
                        <a:pt x="28" y="159"/>
                      </a:lnTo>
                      <a:lnTo>
                        <a:pt x="54" y="104"/>
                      </a:lnTo>
                      <a:lnTo>
                        <a:pt x="79" y="76"/>
                      </a:lnTo>
                      <a:lnTo>
                        <a:pt x="110" y="101"/>
                      </a:lnTo>
                      <a:lnTo>
                        <a:pt x="107" y="177"/>
                      </a:lnTo>
                      <a:lnTo>
                        <a:pt x="92" y="301"/>
                      </a:lnTo>
                      <a:lnTo>
                        <a:pt x="88" y="373"/>
                      </a:lnTo>
                      <a:lnTo>
                        <a:pt x="120" y="307"/>
                      </a:lnTo>
                      <a:lnTo>
                        <a:pt x="124" y="151"/>
                      </a:lnTo>
                      <a:lnTo>
                        <a:pt x="123" y="74"/>
                      </a:lnTo>
                      <a:lnTo>
                        <a:pt x="149" y="127"/>
                      </a:lnTo>
                      <a:lnTo>
                        <a:pt x="162" y="212"/>
                      </a:lnTo>
                      <a:lnTo>
                        <a:pt x="198" y="313"/>
                      </a:lnTo>
                      <a:lnTo>
                        <a:pt x="184" y="248"/>
                      </a:lnTo>
                      <a:lnTo>
                        <a:pt x="150" y="99"/>
                      </a:lnTo>
                      <a:lnTo>
                        <a:pt x="123" y="54"/>
                      </a:lnTo>
                      <a:lnTo>
                        <a:pt x="102" y="66"/>
                      </a:lnTo>
                      <a:lnTo>
                        <a:pt x="49" y="28"/>
                      </a:lnTo>
                      <a:lnTo>
                        <a:pt x="50" y="24"/>
                      </a:lnTo>
                      <a:lnTo>
                        <a:pt x="53" y="14"/>
                      </a:lnTo>
                      <a:lnTo>
                        <a:pt x="54" y="4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82" name="Freeform 453"/>
                <p:cNvSpPr>
                  <a:spLocks/>
                </p:cNvSpPr>
                <p:nvPr/>
              </p:nvSpPr>
              <p:spPr bwMode="auto">
                <a:xfrm>
                  <a:off x="2555" y="792"/>
                  <a:ext cx="55" cy="66"/>
                </a:xfrm>
                <a:custGeom>
                  <a:avLst/>
                  <a:gdLst>
                    <a:gd name="T0" fmla="*/ 0 w 271"/>
                    <a:gd name="T1" fmla="*/ 0 h 329"/>
                    <a:gd name="T2" fmla="*/ 0 w 271"/>
                    <a:gd name="T3" fmla="*/ 0 h 329"/>
                    <a:gd name="T4" fmla="*/ 0 w 271"/>
                    <a:gd name="T5" fmla="*/ 0 h 329"/>
                    <a:gd name="T6" fmla="*/ 0 w 271"/>
                    <a:gd name="T7" fmla="*/ 0 h 329"/>
                    <a:gd name="T8" fmla="*/ 0 w 271"/>
                    <a:gd name="T9" fmla="*/ 0 h 329"/>
                    <a:gd name="T10" fmla="*/ 0 w 271"/>
                    <a:gd name="T11" fmla="*/ 0 h 329"/>
                    <a:gd name="T12" fmla="*/ 0 w 271"/>
                    <a:gd name="T13" fmla="*/ 0 h 329"/>
                    <a:gd name="T14" fmla="*/ 0 w 271"/>
                    <a:gd name="T15" fmla="*/ 0 h 329"/>
                    <a:gd name="T16" fmla="*/ 0 w 271"/>
                    <a:gd name="T17" fmla="*/ 0 h 329"/>
                    <a:gd name="T18" fmla="*/ 0 w 271"/>
                    <a:gd name="T19" fmla="*/ 0 h 329"/>
                    <a:gd name="T20" fmla="*/ 0 w 271"/>
                    <a:gd name="T21" fmla="*/ 0 h 329"/>
                    <a:gd name="T22" fmla="*/ 0 w 271"/>
                    <a:gd name="T23" fmla="*/ 0 h 329"/>
                    <a:gd name="T24" fmla="*/ 0 w 271"/>
                    <a:gd name="T25" fmla="*/ 0 h 329"/>
                    <a:gd name="T26" fmla="*/ 0 w 271"/>
                    <a:gd name="T27" fmla="*/ 0 h 329"/>
                    <a:gd name="T28" fmla="*/ 0 w 271"/>
                    <a:gd name="T29" fmla="*/ 0 h 329"/>
                    <a:gd name="T30" fmla="*/ 0 w 271"/>
                    <a:gd name="T31" fmla="*/ 0 h 329"/>
                    <a:gd name="T32" fmla="*/ 0 w 271"/>
                    <a:gd name="T33" fmla="*/ 0 h 329"/>
                    <a:gd name="T34" fmla="*/ 0 w 271"/>
                    <a:gd name="T35" fmla="*/ 0 h 329"/>
                    <a:gd name="T36" fmla="*/ 0 w 271"/>
                    <a:gd name="T37" fmla="*/ 0 h 329"/>
                    <a:gd name="T38" fmla="*/ 0 w 271"/>
                    <a:gd name="T39" fmla="*/ 0 h 329"/>
                    <a:gd name="T40" fmla="*/ 0 w 271"/>
                    <a:gd name="T41" fmla="*/ 0 h 329"/>
                    <a:gd name="T42" fmla="*/ 0 w 271"/>
                    <a:gd name="T43" fmla="*/ 0 h 329"/>
                    <a:gd name="T44" fmla="*/ 0 w 271"/>
                    <a:gd name="T45" fmla="*/ 0 h 329"/>
                    <a:gd name="T46" fmla="*/ 0 w 271"/>
                    <a:gd name="T47" fmla="*/ 0 h 329"/>
                    <a:gd name="T48" fmla="*/ 0 w 271"/>
                    <a:gd name="T49" fmla="*/ 0 h 329"/>
                    <a:gd name="T50" fmla="*/ 0 w 271"/>
                    <a:gd name="T51" fmla="*/ 0 h 329"/>
                    <a:gd name="T52" fmla="*/ 0 w 271"/>
                    <a:gd name="T53" fmla="*/ 0 h 329"/>
                    <a:gd name="T54" fmla="*/ 0 w 271"/>
                    <a:gd name="T55" fmla="*/ 0 h 329"/>
                    <a:gd name="T56" fmla="*/ 0 w 271"/>
                    <a:gd name="T57" fmla="*/ 0 h 329"/>
                    <a:gd name="T58" fmla="*/ 0 w 271"/>
                    <a:gd name="T59" fmla="*/ 0 h 32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271"/>
                    <a:gd name="T91" fmla="*/ 0 h 329"/>
                    <a:gd name="T92" fmla="*/ 271 w 271"/>
                    <a:gd name="T93" fmla="*/ 329 h 32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271" h="329">
                      <a:moveTo>
                        <a:pt x="261" y="172"/>
                      </a:moveTo>
                      <a:lnTo>
                        <a:pt x="271" y="281"/>
                      </a:lnTo>
                      <a:lnTo>
                        <a:pt x="229" y="196"/>
                      </a:lnTo>
                      <a:lnTo>
                        <a:pt x="179" y="131"/>
                      </a:lnTo>
                      <a:lnTo>
                        <a:pt x="114" y="48"/>
                      </a:lnTo>
                      <a:lnTo>
                        <a:pt x="125" y="100"/>
                      </a:lnTo>
                      <a:lnTo>
                        <a:pt x="216" y="232"/>
                      </a:lnTo>
                      <a:lnTo>
                        <a:pt x="237" y="326"/>
                      </a:lnTo>
                      <a:lnTo>
                        <a:pt x="185" y="329"/>
                      </a:lnTo>
                      <a:lnTo>
                        <a:pt x="97" y="211"/>
                      </a:lnTo>
                      <a:lnTo>
                        <a:pt x="6" y="33"/>
                      </a:lnTo>
                      <a:lnTo>
                        <a:pt x="0" y="0"/>
                      </a:lnTo>
                      <a:lnTo>
                        <a:pt x="64" y="25"/>
                      </a:lnTo>
                      <a:lnTo>
                        <a:pt x="84" y="7"/>
                      </a:lnTo>
                      <a:lnTo>
                        <a:pt x="106" y="11"/>
                      </a:lnTo>
                      <a:lnTo>
                        <a:pt x="126" y="16"/>
                      </a:lnTo>
                      <a:lnTo>
                        <a:pt x="143" y="21"/>
                      </a:lnTo>
                      <a:lnTo>
                        <a:pt x="158" y="26"/>
                      </a:lnTo>
                      <a:lnTo>
                        <a:pt x="170" y="32"/>
                      </a:lnTo>
                      <a:lnTo>
                        <a:pt x="181" y="37"/>
                      </a:lnTo>
                      <a:lnTo>
                        <a:pt x="190" y="43"/>
                      </a:lnTo>
                      <a:lnTo>
                        <a:pt x="199" y="52"/>
                      </a:lnTo>
                      <a:lnTo>
                        <a:pt x="205" y="61"/>
                      </a:lnTo>
                      <a:lnTo>
                        <a:pt x="213" y="71"/>
                      </a:lnTo>
                      <a:lnTo>
                        <a:pt x="219" y="83"/>
                      </a:lnTo>
                      <a:lnTo>
                        <a:pt x="226" y="97"/>
                      </a:lnTo>
                      <a:lnTo>
                        <a:pt x="233" y="112"/>
                      </a:lnTo>
                      <a:lnTo>
                        <a:pt x="242" y="129"/>
                      </a:lnTo>
                      <a:lnTo>
                        <a:pt x="251" y="150"/>
                      </a:lnTo>
                      <a:lnTo>
                        <a:pt x="261" y="172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83" name="Freeform 454"/>
                <p:cNvSpPr>
                  <a:spLocks/>
                </p:cNvSpPr>
                <p:nvPr/>
              </p:nvSpPr>
              <p:spPr bwMode="auto">
                <a:xfrm>
                  <a:off x="2615" y="888"/>
                  <a:ext cx="53" cy="197"/>
                </a:xfrm>
                <a:custGeom>
                  <a:avLst/>
                  <a:gdLst>
                    <a:gd name="T0" fmla="*/ 0 w 264"/>
                    <a:gd name="T1" fmla="*/ 0 h 982"/>
                    <a:gd name="T2" fmla="*/ 0 w 264"/>
                    <a:gd name="T3" fmla="*/ 0 h 982"/>
                    <a:gd name="T4" fmla="*/ 0 w 264"/>
                    <a:gd name="T5" fmla="*/ 0 h 982"/>
                    <a:gd name="T6" fmla="*/ 0 w 264"/>
                    <a:gd name="T7" fmla="*/ 0 h 982"/>
                    <a:gd name="T8" fmla="*/ 0 w 264"/>
                    <a:gd name="T9" fmla="*/ 0 h 982"/>
                    <a:gd name="T10" fmla="*/ 0 w 264"/>
                    <a:gd name="T11" fmla="*/ 0 h 982"/>
                    <a:gd name="T12" fmla="*/ 0 w 264"/>
                    <a:gd name="T13" fmla="*/ 0 h 982"/>
                    <a:gd name="T14" fmla="*/ 0 w 264"/>
                    <a:gd name="T15" fmla="*/ 0 h 982"/>
                    <a:gd name="T16" fmla="*/ 0 w 264"/>
                    <a:gd name="T17" fmla="*/ 0 h 982"/>
                    <a:gd name="T18" fmla="*/ 0 w 264"/>
                    <a:gd name="T19" fmla="*/ 0 h 982"/>
                    <a:gd name="T20" fmla="*/ 0 w 264"/>
                    <a:gd name="T21" fmla="*/ 0 h 982"/>
                    <a:gd name="T22" fmla="*/ 0 w 264"/>
                    <a:gd name="T23" fmla="*/ 0 h 982"/>
                    <a:gd name="T24" fmla="*/ 0 w 264"/>
                    <a:gd name="T25" fmla="*/ 0 h 982"/>
                    <a:gd name="T26" fmla="*/ 0 w 264"/>
                    <a:gd name="T27" fmla="*/ 0 h 982"/>
                    <a:gd name="T28" fmla="*/ 0 w 264"/>
                    <a:gd name="T29" fmla="*/ 0 h 982"/>
                    <a:gd name="T30" fmla="*/ 0 w 264"/>
                    <a:gd name="T31" fmla="*/ 0 h 982"/>
                    <a:gd name="T32" fmla="*/ 0 w 264"/>
                    <a:gd name="T33" fmla="*/ 0 h 982"/>
                    <a:gd name="T34" fmla="*/ 0 w 264"/>
                    <a:gd name="T35" fmla="*/ 0 h 982"/>
                    <a:gd name="T36" fmla="*/ 0 w 264"/>
                    <a:gd name="T37" fmla="*/ 0 h 982"/>
                    <a:gd name="T38" fmla="*/ 0 w 264"/>
                    <a:gd name="T39" fmla="*/ 0 h 982"/>
                    <a:gd name="T40" fmla="*/ 0 w 264"/>
                    <a:gd name="T41" fmla="*/ 0 h 982"/>
                    <a:gd name="T42" fmla="*/ 0 w 264"/>
                    <a:gd name="T43" fmla="*/ 0 h 982"/>
                    <a:gd name="T44" fmla="*/ 0 w 264"/>
                    <a:gd name="T45" fmla="*/ 0 h 982"/>
                    <a:gd name="T46" fmla="*/ 0 w 264"/>
                    <a:gd name="T47" fmla="*/ 0 h 982"/>
                    <a:gd name="T48" fmla="*/ 0 w 264"/>
                    <a:gd name="T49" fmla="*/ 0 h 982"/>
                    <a:gd name="T50" fmla="*/ 0 w 264"/>
                    <a:gd name="T51" fmla="*/ 0 h 982"/>
                    <a:gd name="T52" fmla="*/ 0 w 264"/>
                    <a:gd name="T53" fmla="*/ 0 h 982"/>
                    <a:gd name="T54" fmla="*/ 0 w 264"/>
                    <a:gd name="T55" fmla="*/ 0 h 982"/>
                    <a:gd name="T56" fmla="*/ 0 w 264"/>
                    <a:gd name="T57" fmla="*/ 0 h 982"/>
                    <a:gd name="T58" fmla="*/ 0 w 264"/>
                    <a:gd name="T59" fmla="*/ 0 h 982"/>
                    <a:gd name="T60" fmla="*/ 0 w 264"/>
                    <a:gd name="T61" fmla="*/ 0 h 982"/>
                    <a:gd name="T62" fmla="*/ 0 w 264"/>
                    <a:gd name="T63" fmla="*/ 0 h 98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64"/>
                    <a:gd name="T97" fmla="*/ 0 h 982"/>
                    <a:gd name="T98" fmla="*/ 264 w 264"/>
                    <a:gd name="T99" fmla="*/ 982 h 98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64" h="982">
                      <a:moveTo>
                        <a:pt x="246" y="0"/>
                      </a:moveTo>
                      <a:lnTo>
                        <a:pt x="242" y="121"/>
                      </a:lnTo>
                      <a:lnTo>
                        <a:pt x="241" y="213"/>
                      </a:lnTo>
                      <a:lnTo>
                        <a:pt x="264" y="596"/>
                      </a:lnTo>
                      <a:lnTo>
                        <a:pt x="252" y="968"/>
                      </a:lnTo>
                      <a:lnTo>
                        <a:pt x="128" y="982"/>
                      </a:lnTo>
                      <a:lnTo>
                        <a:pt x="23" y="978"/>
                      </a:lnTo>
                      <a:lnTo>
                        <a:pt x="25" y="916"/>
                      </a:lnTo>
                      <a:lnTo>
                        <a:pt x="29" y="784"/>
                      </a:lnTo>
                      <a:lnTo>
                        <a:pt x="40" y="465"/>
                      </a:lnTo>
                      <a:lnTo>
                        <a:pt x="54" y="546"/>
                      </a:lnTo>
                      <a:lnTo>
                        <a:pt x="112" y="662"/>
                      </a:lnTo>
                      <a:lnTo>
                        <a:pt x="124" y="822"/>
                      </a:lnTo>
                      <a:lnTo>
                        <a:pt x="144" y="743"/>
                      </a:lnTo>
                      <a:lnTo>
                        <a:pt x="130" y="619"/>
                      </a:lnTo>
                      <a:lnTo>
                        <a:pt x="67" y="422"/>
                      </a:lnTo>
                      <a:lnTo>
                        <a:pt x="28" y="253"/>
                      </a:lnTo>
                      <a:lnTo>
                        <a:pt x="0" y="39"/>
                      </a:lnTo>
                      <a:lnTo>
                        <a:pt x="43" y="58"/>
                      </a:lnTo>
                      <a:lnTo>
                        <a:pt x="75" y="139"/>
                      </a:lnTo>
                      <a:lnTo>
                        <a:pt x="129" y="380"/>
                      </a:lnTo>
                      <a:lnTo>
                        <a:pt x="116" y="255"/>
                      </a:lnTo>
                      <a:lnTo>
                        <a:pt x="79" y="11"/>
                      </a:lnTo>
                      <a:lnTo>
                        <a:pt x="140" y="62"/>
                      </a:lnTo>
                      <a:lnTo>
                        <a:pt x="145" y="59"/>
                      </a:lnTo>
                      <a:lnTo>
                        <a:pt x="157" y="53"/>
                      </a:lnTo>
                      <a:lnTo>
                        <a:pt x="175" y="44"/>
                      </a:lnTo>
                      <a:lnTo>
                        <a:pt x="196" y="34"/>
                      </a:lnTo>
                      <a:lnTo>
                        <a:pt x="216" y="23"/>
                      </a:lnTo>
                      <a:lnTo>
                        <a:pt x="232" y="13"/>
                      </a:lnTo>
                      <a:lnTo>
                        <a:pt x="244" y="5"/>
                      </a:lnTo>
                      <a:lnTo>
                        <a:pt x="246" y="0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84" name="Freeform 455"/>
                <p:cNvSpPr>
                  <a:spLocks/>
                </p:cNvSpPr>
                <p:nvPr/>
              </p:nvSpPr>
              <p:spPr bwMode="auto">
                <a:xfrm>
                  <a:off x="2556" y="893"/>
                  <a:ext cx="61" cy="193"/>
                </a:xfrm>
                <a:custGeom>
                  <a:avLst/>
                  <a:gdLst>
                    <a:gd name="T0" fmla="*/ 0 w 308"/>
                    <a:gd name="T1" fmla="*/ 0 h 963"/>
                    <a:gd name="T2" fmla="*/ 0 w 308"/>
                    <a:gd name="T3" fmla="*/ 0 h 963"/>
                    <a:gd name="T4" fmla="*/ 0 w 308"/>
                    <a:gd name="T5" fmla="*/ 0 h 963"/>
                    <a:gd name="T6" fmla="*/ 0 w 308"/>
                    <a:gd name="T7" fmla="*/ 0 h 963"/>
                    <a:gd name="T8" fmla="*/ 0 w 308"/>
                    <a:gd name="T9" fmla="*/ 0 h 963"/>
                    <a:gd name="T10" fmla="*/ 0 w 308"/>
                    <a:gd name="T11" fmla="*/ 0 h 963"/>
                    <a:gd name="T12" fmla="*/ 0 w 308"/>
                    <a:gd name="T13" fmla="*/ 0 h 963"/>
                    <a:gd name="T14" fmla="*/ 0 w 308"/>
                    <a:gd name="T15" fmla="*/ 0 h 963"/>
                    <a:gd name="T16" fmla="*/ 0 w 308"/>
                    <a:gd name="T17" fmla="*/ 0 h 963"/>
                    <a:gd name="T18" fmla="*/ 0 w 308"/>
                    <a:gd name="T19" fmla="*/ 0 h 963"/>
                    <a:gd name="T20" fmla="*/ 0 w 308"/>
                    <a:gd name="T21" fmla="*/ 0 h 963"/>
                    <a:gd name="T22" fmla="*/ 0 w 308"/>
                    <a:gd name="T23" fmla="*/ 0 h 963"/>
                    <a:gd name="T24" fmla="*/ 0 w 308"/>
                    <a:gd name="T25" fmla="*/ 0 h 963"/>
                    <a:gd name="T26" fmla="*/ 0 w 308"/>
                    <a:gd name="T27" fmla="*/ 0 h 963"/>
                    <a:gd name="T28" fmla="*/ 0 w 308"/>
                    <a:gd name="T29" fmla="*/ 0 h 963"/>
                    <a:gd name="T30" fmla="*/ 0 w 308"/>
                    <a:gd name="T31" fmla="*/ 0 h 963"/>
                    <a:gd name="T32" fmla="*/ 0 w 308"/>
                    <a:gd name="T33" fmla="*/ 0 h 963"/>
                    <a:gd name="T34" fmla="*/ 0 w 308"/>
                    <a:gd name="T35" fmla="*/ 0 h 963"/>
                    <a:gd name="T36" fmla="*/ 0 w 308"/>
                    <a:gd name="T37" fmla="*/ 0 h 963"/>
                    <a:gd name="T38" fmla="*/ 0 w 308"/>
                    <a:gd name="T39" fmla="*/ 0 h 963"/>
                    <a:gd name="T40" fmla="*/ 0 w 308"/>
                    <a:gd name="T41" fmla="*/ 0 h 963"/>
                    <a:gd name="T42" fmla="*/ 0 w 308"/>
                    <a:gd name="T43" fmla="*/ 0 h 963"/>
                    <a:gd name="T44" fmla="*/ 0 w 308"/>
                    <a:gd name="T45" fmla="*/ 0 h 963"/>
                    <a:gd name="T46" fmla="*/ 0 w 308"/>
                    <a:gd name="T47" fmla="*/ 0 h 963"/>
                    <a:gd name="T48" fmla="*/ 0 w 308"/>
                    <a:gd name="T49" fmla="*/ 0 h 963"/>
                    <a:gd name="T50" fmla="*/ 0 w 308"/>
                    <a:gd name="T51" fmla="*/ 0 h 963"/>
                    <a:gd name="T52" fmla="*/ 0 w 308"/>
                    <a:gd name="T53" fmla="*/ 0 h 963"/>
                    <a:gd name="T54" fmla="*/ 0 w 308"/>
                    <a:gd name="T55" fmla="*/ 0 h 963"/>
                    <a:gd name="T56" fmla="*/ 0 w 308"/>
                    <a:gd name="T57" fmla="*/ 0 h 963"/>
                    <a:gd name="T58" fmla="*/ 0 w 308"/>
                    <a:gd name="T59" fmla="*/ 0 h 963"/>
                    <a:gd name="T60" fmla="*/ 0 w 308"/>
                    <a:gd name="T61" fmla="*/ 0 h 963"/>
                    <a:gd name="T62" fmla="*/ 0 w 308"/>
                    <a:gd name="T63" fmla="*/ 0 h 963"/>
                    <a:gd name="T64" fmla="*/ 0 w 308"/>
                    <a:gd name="T65" fmla="*/ 0 h 963"/>
                    <a:gd name="T66" fmla="*/ 0 w 308"/>
                    <a:gd name="T67" fmla="*/ 0 h 96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08"/>
                    <a:gd name="T103" fmla="*/ 0 h 963"/>
                    <a:gd name="T104" fmla="*/ 308 w 308"/>
                    <a:gd name="T105" fmla="*/ 963 h 96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08" h="963">
                      <a:moveTo>
                        <a:pt x="270" y="67"/>
                      </a:moveTo>
                      <a:lnTo>
                        <a:pt x="282" y="244"/>
                      </a:lnTo>
                      <a:lnTo>
                        <a:pt x="308" y="510"/>
                      </a:lnTo>
                      <a:lnTo>
                        <a:pt x="294" y="963"/>
                      </a:lnTo>
                      <a:lnTo>
                        <a:pt x="110" y="939"/>
                      </a:lnTo>
                      <a:lnTo>
                        <a:pt x="0" y="934"/>
                      </a:lnTo>
                      <a:lnTo>
                        <a:pt x="44" y="776"/>
                      </a:lnTo>
                      <a:lnTo>
                        <a:pt x="55" y="440"/>
                      </a:lnTo>
                      <a:lnTo>
                        <a:pt x="80" y="512"/>
                      </a:lnTo>
                      <a:lnTo>
                        <a:pt x="92" y="645"/>
                      </a:lnTo>
                      <a:lnTo>
                        <a:pt x="212" y="764"/>
                      </a:lnTo>
                      <a:lnTo>
                        <a:pt x="190" y="622"/>
                      </a:lnTo>
                      <a:lnTo>
                        <a:pt x="110" y="311"/>
                      </a:lnTo>
                      <a:lnTo>
                        <a:pt x="113" y="280"/>
                      </a:lnTo>
                      <a:lnTo>
                        <a:pt x="109" y="244"/>
                      </a:lnTo>
                      <a:lnTo>
                        <a:pt x="100" y="207"/>
                      </a:lnTo>
                      <a:lnTo>
                        <a:pt x="88" y="168"/>
                      </a:lnTo>
                      <a:lnTo>
                        <a:pt x="76" y="131"/>
                      </a:lnTo>
                      <a:lnTo>
                        <a:pt x="67" y="98"/>
                      </a:lnTo>
                      <a:lnTo>
                        <a:pt x="60" y="71"/>
                      </a:lnTo>
                      <a:lnTo>
                        <a:pt x="59" y="51"/>
                      </a:lnTo>
                      <a:lnTo>
                        <a:pt x="61" y="42"/>
                      </a:lnTo>
                      <a:lnTo>
                        <a:pt x="64" y="36"/>
                      </a:lnTo>
                      <a:lnTo>
                        <a:pt x="69" y="33"/>
                      </a:lnTo>
                      <a:lnTo>
                        <a:pt x="75" y="34"/>
                      </a:lnTo>
                      <a:lnTo>
                        <a:pt x="82" y="39"/>
                      </a:lnTo>
                      <a:lnTo>
                        <a:pt x="90" y="48"/>
                      </a:lnTo>
                      <a:lnTo>
                        <a:pt x="100" y="61"/>
                      </a:lnTo>
                      <a:lnTo>
                        <a:pt x="111" y="80"/>
                      </a:lnTo>
                      <a:lnTo>
                        <a:pt x="223" y="171"/>
                      </a:lnTo>
                      <a:lnTo>
                        <a:pt x="199" y="90"/>
                      </a:lnTo>
                      <a:lnTo>
                        <a:pt x="131" y="0"/>
                      </a:lnTo>
                      <a:lnTo>
                        <a:pt x="254" y="13"/>
                      </a:lnTo>
                      <a:lnTo>
                        <a:pt x="270" y="67"/>
                      </a:lnTo>
                      <a:close/>
                    </a:path>
                  </a:pathLst>
                </a:custGeom>
                <a:solidFill>
                  <a:srgbClr val="FFEFE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85" name="Freeform 456"/>
                <p:cNvSpPr>
                  <a:spLocks/>
                </p:cNvSpPr>
                <p:nvPr/>
              </p:nvSpPr>
              <p:spPr bwMode="auto">
                <a:xfrm>
                  <a:off x="2520" y="788"/>
                  <a:ext cx="90" cy="107"/>
                </a:xfrm>
                <a:custGeom>
                  <a:avLst/>
                  <a:gdLst>
                    <a:gd name="T0" fmla="*/ 0 w 450"/>
                    <a:gd name="T1" fmla="*/ 0 h 535"/>
                    <a:gd name="T2" fmla="*/ 0 w 450"/>
                    <a:gd name="T3" fmla="*/ 0 h 535"/>
                    <a:gd name="T4" fmla="*/ 0 w 450"/>
                    <a:gd name="T5" fmla="*/ 0 h 535"/>
                    <a:gd name="T6" fmla="*/ 0 w 450"/>
                    <a:gd name="T7" fmla="*/ 0 h 535"/>
                    <a:gd name="T8" fmla="*/ 0 w 450"/>
                    <a:gd name="T9" fmla="*/ 0 h 535"/>
                    <a:gd name="T10" fmla="*/ 0 w 450"/>
                    <a:gd name="T11" fmla="*/ 0 h 535"/>
                    <a:gd name="T12" fmla="*/ 0 w 450"/>
                    <a:gd name="T13" fmla="*/ 0 h 535"/>
                    <a:gd name="T14" fmla="*/ 0 w 450"/>
                    <a:gd name="T15" fmla="*/ 0 h 535"/>
                    <a:gd name="T16" fmla="*/ 0 w 450"/>
                    <a:gd name="T17" fmla="*/ 0 h 535"/>
                    <a:gd name="T18" fmla="*/ 0 w 450"/>
                    <a:gd name="T19" fmla="*/ 0 h 535"/>
                    <a:gd name="T20" fmla="*/ 0 w 450"/>
                    <a:gd name="T21" fmla="*/ 0 h 535"/>
                    <a:gd name="T22" fmla="*/ 0 w 450"/>
                    <a:gd name="T23" fmla="*/ 0 h 535"/>
                    <a:gd name="T24" fmla="*/ 0 w 450"/>
                    <a:gd name="T25" fmla="*/ 0 h 535"/>
                    <a:gd name="T26" fmla="*/ 0 w 450"/>
                    <a:gd name="T27" fmla="*/ 0 h 53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0"/>
                    <a:gd name="T43" fmla="*/ 0 h 535"/>
                    <a:gd name="T44" fmla="*/ 450 w 450"/>
                    <a:gd name="T45" fmla="*/ 535 h 53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0" h="535">
                      <a:moveTo>
                        <a:pt x="374" y="342"/>
                      </a:moveTo>
                      <a:lnTo>
                        <a:pt x="208" y="0"/>
                      </a:lnTo>
                      <a:lnTo>
                        <a:pt x="0" y="55"/>
                      </a:lnTo>
                      <a:lnTo>
                        <a:pt x="107" y="322"/>
                      </a:lnTo>
                      <a:lnTo>
                        <a:pt x="153" y="296"/>
                      </a:lnTo>
                      <a:lnTo>
                        <a:pt x="186" y="276"/>
                      </a:lnTo>
                      <a:lnTo>
                        <a:pt x="222" y="302"/>
                      </a:lnTo>
                      <a:lnTo>
                        <a:pt x="259" y="347"/>
                      </a:lnTo>
                      <a:lnTo>
                        <a:pt x="255" y="433"/>
                      </a:lnTo>
                      <a:lnTo>
                        <a:pt x="200" y="466"/>
                      </a:lnTo>
                      <a:lnTo>
                        <a:pt x="224" y="508"/>
                      </a:lnTo>
                      <a:lnTo>
                        <a:pt x="450" y="535"/>
                      </a:lnTo>
                      <a:lnTo>
                        <a:pt x="434" y="498"/>
                      </a:lnTo>
                      <a:lnTo>
                        <a:pt x="374" y="342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86" name="Freeform 457"/>
                <p:cNvSpPr>
                  <a:spLocks/>
                </p:cNvSpPr>
                <p:nvPr/>
              </p:nvSpPr>
              <p:spPr bwMode="auto">
                <a:xfrm>
                  <a:off x="2581" y="858"/>
                  <a:ext cx="54" cy="30"/>
                </a:xfrm>
                <a:custGeom>
                  <a:avLst/>
                  <a:gdLst>
                    <a:gd name="T0" fmla="*/ 0 w 270"/>
                    <a:gd name="T1" fmla="*/ 0 h 151"/>
                    <a:gd name="T2" fmla="*/ 0 w 270"/>
                    <a:gd name="T3" fmla="*/ 0 h 151"/>
                    <a:gd name="T4" fmla="*/ 0 w 270"/>
                    <a:gd name="T5" fmla="*/ 0 h 151"/>
                    <a:gd name="T6" fmla="*/ 0 w 270"/>
                    <a:gd name="T7" fmla="*/ 0 h 151"/>
                    <a:gd name="T8" fmla="*/ 0 w 270"/>
                    <a:gd name="T9" fmla="*/ 0 h 151"/>
                    <a:gd name="T10" fmla="*/ 0 w 270"/>
                    <a:gd name="T11" fmla="*/ 0 h 151"/>
                    <a:gd name="T12" fmla="*/ 0 w 270"/>
                    <a:gd name="T13" fmla="*/ 0 h 151"/>
                    <a:gd name="T14" fmla="*/ 0 w 270"/>
                    <a:gd name="T15" fmla="*/ 0 h 151"/>
                    <a:gd name="T16" fmla="*/ 0 w 270"/>
                    <a:gd name="T17" fmla="*/ 0 h 151"/>
                    <a:gd name="T18" fmla="*/ 0 w 270"/>
                    <a:gd name="T19" fmla="*/ 0 h 151"/>
                    <a:gd name="T20" fmla="*/ 0 w 270"/>
                    <a:gd name="T21" fmla="*/ 0 h 151"/>
                    <a:gd name="T22" fmla="*/ 0 w 270"/>
                    <a:gd name="T23" fmla="*/ 0 h 151"/>
                    <a:gd name="T24" fmla="*/ 0 w 270"/>
                    <a:gd name="T25" fmla="*/ 0 h 151"/>
                    <a:gd name="T26" fmla="*/ 0 w 270"/>
                    <a:gd name="T27" fmla="*/ 0 h 151"/>
                    <a:gd name="T28" fmla="*/ 0 w 270"/>
                    <a:gd name="T29" fmla="*/ 0 h 151"/>
                    <a:gd name="T30" fmla="*/ 0 w 270"/>
                    <a:gd name="T31" fmla="*/ 0 h 15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270"/>
                    <a:gd name="T49" fmla="*/ 0 h 151"/>
                    <a:gd name="T50" fmla="*/ 270 w 270"/>
                    <a:gd name="T51" fmla="*/ 151 h 15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270" h="151">
                      <a:moveTo>
                        <a:pt x="255" y="39"/>
                      </a:moveTo>
                      <a:lnTo>
                        <a:pt x="192" y="38"/>
                      </a:lnTo>
                      <a:lnTo>
                        <a:pt x="132" y="3"/>
                      </a:lnTo>
                      <a:lnTo>
                        <a:pt x="79" y="1"/>
                      </a:lnTo>
                      <a:lnTo>
                        <a:pt x="37" y="0"/>
                      </a:lnTo>
                      <a:lnTo>
                        <a:pt x="49" y="21"/>
                      </a:lnTo>
                      <a:lnTo>
                        <a:pt x="8" y="7"/>
                      </a:lnTo>
                      <a:lnTo>
                        <a:pt x="3" y="32"/>
                      </a:lnTo>
                      <a:lnTo>
                        <a:pt x="0" y="59"/>
                      </a:lnTo>
                      <a:lnTo>
                        <a:pt x="22" y="82"/>
                      </a:lnTo>
                      <a:lnTo>
                        <a:pt x="30" y="116"/>
                      </a:lnTo>
                      <a:lnTo>
                        <a:pt x="79" y="150"/>
                      </a:lnTo>
                      <a:lnTo>
                        <a:pt x="123" y="151"/>
                      </a:lnTo>
                      <a:lnTo>
                        <a:pt x="268" y="128"/>
                      </a:lnTo>
                      <a:lnTo>
                        <a:pt x="270" y="81"/>
                      </a:lnTo>
                      <a:lnTo>
                        <a:pt x="255" y="39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87" name="Freeform 458"/>
                <p:cNvSpPr>
                  <a:spLocks/>
                </p:cNvSpPr>
                <p:nvPr/>
              </p:nvSpPr>
              <p:spPr bwMode="auto">
                <a:xfrm>
                  <a:off x="2555" y="814"/>
                  <a:ext cx="33" cy="55"/>
                </a:xfrm>
                <a:custGeom>
                  <a:avLst/>
                  <a:gdLst>
                    <a:gd name="T0" fmla="*/ 0 w 164"/>
                    <a:gd name="T1" fmla="*/ 0 h 279"/>
                    <a:gd name="T2" fmla="*/ 0 w 164"/>
                    <a:gd name="T3" fmla="*/ 0 h 279"/>
                    <a:gd name="T4" fmla="*/ 0 w 164"/>
                    <a:gd name="T5" fmla="*/ 0 h 279"/>
                    <a:gd name="T6" fmla="*/ 0 w 164"/>
                    <a:gd name="T7" fmla="*/ 0 h 279"/>
                    <a:gd name="T8" fmla="*/ 0 w 164"/>
                    <a:gd name="T9" fmla="*/ 0 h 279"/>
                    <a:gd name="T10" fmla="*/ 0 w 164"/>
                    <a:gd name="T11" fmla="*/ 0 h 279"/>
                    <a:gd name="T12" fmla="*/ 0 w 164"/>
                    <a:gd name="T13" fmla="*/ 0 h 279"/>
                    <a:gd name="T14" fmla="*/ 0 w 164"/>
                    <a:gd name="T15" fmla="*/ 0 h 279"/>
                    <a:gd name="T16" fmla="*/ 0 w 164"/>
                    <a:gd name="T17" fmla="*/ 0 h 279"/>
                    <a:gd name="T18" fmla="*/ 0 w 164"/>
                    <a:gd name="T19" fmla="*/ 0 h 279"/>
                    <a:gd name="T20" fmla="*/ 0 w 164"/>
                    <a:gd name="T21" fmla="*/ 0 h 279"/>
                    <a:gd name="T22" fmla="*/ 0 w 164"/>
                    <a:gd name="T23" fmla="*/ 0 h 279"/>
                    <a:gd name="T24" fmla="*/ 0 w 164"/>
                    <a:gd name="T25" fmla="*/ 0 h 279"/>
                    <a:gd name="T26" fmla="*/ 0 w 164"/>
                    <a:gd name="T27" fmla="*/ 0 h 279"/>
                    <a:gd name="T28" fmla="*/ 0 w 164"/>
                    <a:gd name="T29" fmla="*/ 0 h 279"/>
                    <a:gd name="T30" fmla="*/ 0 w 164"/>
                    <a:gd name="T31" fmla="*/ 0 h 279"/>
                    <a:gd name="T32" fmla="*/ 0 w 164"/>
                    <a:gd name="T33" fmla="*/ 0 h 279"/>
                    <a:gd name="T34" fmla="*/ 0 w 164"/>
                    <a:gd name="T35" fmla="*/ 0 h 279"/>
                    <a:gd name="T36" fmla="*/ 0 w 164"/>
                    <a:gd name="T37" fmla="*/ 0 h 279"/>
                    <a:gd name="T38" fmla="*/ 0 w 164"/>
                    <a:gd name="T39" fmla="*/ 0 h 279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64"/>
                    <a:gd name="T61" fmla="*/ 0 h 279"/>
                    <a:gd name="T62" fmla="*/ 164 w 164"/>
                    <a:gd name="T63" fmla="*/ 279 h 279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64" h="279">
                      <a:moveTo>
                        <a:pt x="10" y="164"/>
                      </a:moveTo>
                      <a:lnTo>
                        <a:pt x="24" y="124"/>
                      </a:lnTo>
                      <a:lnTo>
                        <a:pt x="14" y="74"/>
                      </a:lnTo>
                      <a:lnTo>
                        <a:pt x="23" y="0"/>
                      </a:lnTo>
                      <a:lnTo>
                        <a:pt x="48" y="21"/>
                      </a:lnTo>
                      <a:lnTo>
                        <a:pt x="47" y="67"/>
                      </a:lnTo>
                      <a:lnTo>
                        <a:pt x="79" y="68"/>
                      </a:lnTo>
                      <a:lnTo>
                        <a:pt x="98" y="43"/>
                      </a:lnTo>
                      <a:lnTo>
                        <a:pt x="120" y="28"/>
                      </a:lnTo>
                      <a:lnTo>
                        <a:pt x="134" y="32"/>
                      </a:lnTo>
                      <a:lnTo>
                        <a:pt x="134" y="57"/>
                      </a:lnTo>
                      <a:lnTo>
                        <a:pt x="158" y="78"/>
                      </a:lnTo>
                      <a:lnTo>
                        <a:pt x="157" y="112"/>
                      </a:lnTo>
                      <a:lnTo>
                        <a:pt x="164" y="141"/>
                      </a:lnTo>
                      <a:lnTo>
                        <a:pt x="150" y="177"/>
                      </a:lnTo>
                      <a:lnTo>
                        <a:pt x="113" y="203"/>
                      </a:lnTo>
                      <a:lnTo>
                        <a:pt x="40" y="251"/>
                      </a:lnTo>
                      <a:lnTo>
                        <a:pt x="15" y="279"/>
                      </a:lnTo>
                      <a:lnTo>
                        <a:pt x="0" y="241"/>
                      </a:lnTo>
                      <a:lnTo>
                        <a:pt x="10" y="164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88" name="Freeform 459"/>
                <p:cNvSpPr>
                  <a:spLocks/>
                </p:cNvSpPr>
                <p:nvPr/>
              </p:nvSpPr>
              <p:spPr bwMode="auto">
                <a:xfrm>
                  <a:off x="2519" y="838"/>
                  <a:ext cx="37" cy="45"/>
                </a:xfrm>
                <a:custGeom>
                  <a:avLst/>
                  <a:gdLst>
                    <a:gd name="T0" fmla="*/ 0 w 186"/>
                    <a:gd name="T1" fmla="*/ 0 h 222"/>
                    <a:gd name="T2" fmla="*/ 0 w 186"/>
                    <a:gd name="T3" fmla="*/ 0 h 222"/>
                    <a:gd name="T4" fmla="*/ 0 w 186"/>
                    <a:gd name="T5" fmla="*/ 0 h 222"/>
                    <a:gd name="T6" fmla="*/ 0 w 186"/>
                    <a:gd name="T7" fmla="*/ 0 h 222"/>
                    <a:gd name="T8" fmla="*/ 0 w 186"/>
                    <a:gd name="T9" fmla="*/ 0 h 222"/>
                    <a:gd name="T10" fmla="*/ 0 w 186"/>
                    <a:gd name="T11" fmla="*/ 0 h 222"/>
                    <a:gd name="T12" fmla="*/ 0 w 186"/>
                    <a:gd name="T13" fmla="*/ 0 h 222"/>
                    <a:gd name="T14" fmla="*/ 0 w 186"/>
                    <a:gd name="T15" fmla="*/ 0 h 222"/>
                    <a:gd name="T16" fmla="*/ 0 w 186"/>
                    <a:gd name="T17" fmla="*/ 0 h 222"/>
                    <a:gd name="T18" fmla="*/ 0 w 186"/>
                    <a:gd name="T19" fmla="*/ 0 h 222"/>
                    <a:gd name="T20" fmla="*/ 0 w 186"/>
                    <a:gd name="T21" fmla="*/ 0 h 222"/>
                    <a:gd name="T22" fmla="*/ 0 w 186"/>
                    <a:gd name="T23" fmla="*/ 0 h 222"/>
                    <a:gd name="T24" fmla="*/ 0 w 186"/>
                    <a:gd name="T25" fmla="*/ 0 h 222"/>
                    <a:gd name="T26" fmla="*/ 0 w 186"/>
                    <a:gd name="T27" fmla="*/ 0 h 222"/>
                    <a:gd name="T28" fmla="*/ 0 w 186"/>
                    <a:gd name="T29" fmla="*/ 0 h 222"/>
                    <a:gd name="T30" fmla="*/ 0 w 186"/>
                    <a:gd name="T31" fmla="*/ 0 h 222"/>
                    <a:gd name="T32" fmla="*/ 0 w 186"/>
                    <a:gd name="T33" fmla="*/ 0 h 222"/>
                    <a:gd name="T34" fmla="*/ 0 w 186"/>
                    <a:gd name="T35" fmla="*/ 0 h 222"/>
                    <a:gd name="T36" fmla="*/ 0 w 186"/>
                    <a:gd name="T37" fmla="*/ 0 h 222"/>
                    <a:gd name="T38" fmla="*/ 0 w 186"/>
                    <a:gd name="T39" fmla="*/ 0 h 222"/>
                    <a:gd name="T40" fmla="*/ 0 w 186"/>
                    <a:gd name="T41" fmla="*/ 0 h 222"/>
                    <a:gd name="T42" fmla="*/ 0 w 186"/>
                    <a:gd name="T43" fmla="*/ 0 h 222"/>
                    <a:gd name="T44" fmla="*/ 0 w 186"/>
                    <a:gd name="T45" fmla="*/ 0 h 222"/>
                    <a:gd name="T46" fmla="*/ 0 w 186"/>
                    <a:gd name="T47" fmla="*/ 0 h 222"/>
                    <a:gd name="T48" fmla="*/ 0 w 186"/>
                    <a:gd name="T49" fmla="*/ 0 h 22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86"/>
                    <a:gd name="T76" fmla="*/ 0 h 222"/>
                    <a:gd name="T77" fmla="*/ 186 w 186"/>
                    <a:gd name="T78" fmla="*/ 222 h 22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86" h="222">
                      <a:moveTo>
                        <a:pt x="180" y="36"/>
                      </a:moveTo>
                      <a:lnTo>
                        <a:pt x="129" y="64"/>
                      </a:lnTo>
                      <a:lnTo>
                        <a:pt x="107" y="99"/>
                      </a:lnTo>
                      <a:lnTo>
                        <a:pt x="82" y="143"/>
                      </a:lnTo>
                      <a:lnTo>
                        <a:pt x="78" y="109"/>
                      </a:lnTo>
                      <a:lnTo>
                        <a:pt x="104" y="63"/>
                      </a:lnTo>
                      <a:lnTo>
                        <a:pt x="59" y="68"/>
                      </a:lnTo>
                      <a:lnTo>
                        <a:pt x="64" y="40"/>
                      </a:lnTo>
                      <a:lnTo>
                        <a:pt x="85" y="33"/>
                      </a:lnTo>
                      <a:lnTo>
                        <a:pt x="53" y="0"/>
                      </a:lnTo>
                      <a:lnTo>
                        <a:pt x="44" y="32"/>
                      </a:lnTo>
                      <a:lnTo>
                        <a:pt x="18" y="52"/>
                      </a:lnTo>
                      <a:lnTo>
                        <a:pt x="0" y="96"/>
                      </a:lnTo>
                      <a:lnTo>
                        <a:pt x="2" y="137"/>
                      </a:lnTo>
                      <a:lnTo>
                        <a:pt x="4" y="167"/>
                      </a:lnTo>
                      <a:lnTo>
                        <a:pt x="7" y="189"/>
                      </a:lnTo>
                      <a:lnTo>
                        <a:pt x="13" y="203"/>
                      </a:lnTo>
                      <a:lnTo>
                        <a:pt x="22" y="211"/>
                      </a:lnTo>
                      <a:lnTo>
                        <a:pt x="35" y="216"/>
                      </a:lnTo>
                      <a:lnTo>
                        <a:pt x="55" y="219"/>
                      </a:lnTo>
                      <a:lnTo>
                        <a:pt x="81" y="222"/>
                      </a:lnTo>
                      <a:lnTo>
                        <a:pt x="186" y="217"/>
                      </a:lnTo>
                      <a:lnTo>
                        <a:pt x="175" y="179"/>
                      </a:lnTo>
                      <a:lnTo>
                        <a:pt x="169" y="121"/>
                      </a:lnTo>
                      <a:lnTo>
                        <a:pt x="180" y="36"/>
                      </a:lnTo>
                      <a:close/>
                    </a:path>
                  </a:pathLst>
                </a:custGeom>
                <a:solidFill>
                  <a:srgbClr val="D8CCD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89" name="Freeform 460"/>
                <p:cNvSpPr>
                  <a:spLocks/>
                </p:cNvSpPr>
                <p:nvPr/>
              </p:nvSpPr>
              <p:spPr bwMode="auto">
                <a:xfrm>
                  <a:off x="2555" y="860"/>
                  <a:ext cx="15" cy="19"/>
                </a:xfrm>
                <a:custGeom>
                  <a:avLst/>
                  <a:gdLst>
                    <a:gd name="T0" fmla="*/ 0 w 76"/>
                    <a:gd name="T1" fmla="*/ 0 h 93"/>
                    <a:gd name="T2" fmla="*/ 0 w 76"/>
                    <a:gd name="T3" fmla="*/ 0 h 93"/>
                    <a:gd name="T4" fmla="*/ 0 w 76"/>
                    <a:gd name="T5" fmla="*/ 0 h 93"/>
                    <a:gd name="T6" fmla="*/ 0 w 76"/>
                    <a:gd name="T7" fmla="*/ 0 h 93"/>
                    <a:gd name="T8" fmla="*/ 0 w 76"/>
                    <a:gd name="T9" fmla="*/ 0 h 93"/>
                    <a:gd name="T10" fmla="*/ 0 w 76"/>
                    <a:gd name="T11" fmla="*/ 0 h 93"/>
                    <a:gd name="T12" fmla="*/ 0 w 76"/>
                    <a:gd name="T13" fmla="*/ 0 h 93"/>
                    <a:gd name="T14" fmla="*/ 0 w 76"/>
                    <a:gd name="T15" fmla="*/ 0 h 9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76"/>
                    <a:gd name="T25" fmla="*/ 0 h 93"/>
                    <a:gd name="T26" fmla="*/ 76 w 76"/>
                    <a:gd name="T27" fmla="*/ 93 h 9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76" h="93">
                      <a:moveTo>
                        <a:pt x="72" y="0"/>
                      </a:moveTo>
                      <a:lnTo>
                        <a:pt x="36" y="17"/>
                      </a:lnTo>
                      <a:lnTo>
                        <a:pt x="1" y="9"/>
                      </a:lnTo>
                      <a:lnTo>
                        <a:pt x="0" y="55"/>
                      </a:lnTo>
                      <a:lnTo>
                        <a:pt x="19" y="93"/>
                      </a:lnTo>
                      <a:lnTo>
                        <a:pt x="72" y="67"/>
                      </a:lnTo>
                      <a:lnTo>
                        <a:pt x="76" y="28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rgbClr val="35474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90" name="Freeform 461"/>
                <p:cNvSpPr>
                  <a:spLocks/>
                </p:cNvSpPr>
                <p:nvPr/>
              </p:nvSpPr>
              <p:spPr bwMode="auto">
                <a:xfrm>
                  <a:off x="2583" y="756"/>
                  <a:ext cx="23" cy="99"/>
                </a:xfrm>
                <a:custGeom>
                  <a:avLst/>
                  <a:gdLst>
                    <a:gd name="T0" fmla="*/ 0 w 116"/>
                    <a:gd name="T1" fmla="*/ 0 h 497"/>
                    <a:gd name="T2" fmla="*/ 0 w 116"/>
                    <a:gd name="T3" fmla="*/ 0 h 497"/>
                    <a:gd name="T4" fmla="*/ 0 w 116"/>
                    <a:gd name="T5" fmla="*/ 0 h 497"/>
                    <a:gd name="T6" fmla="*/ 0 w 116"/>
                    <a:gd name="T7" fmla="*/ 0 h 497"/>
                    <a:gd name="T8" fmla="*/ 0 w 116"/>
                    <a:gd name="T9" fmla="*/ 0 h 497"/>
                    <a:gd name="T10" fmla="*/ 0 w 116"/>
                    <a:gd name="T11" fmla="*/ 0 h 497"/>
                    <a:gd name="T12" fmla="*/ 0 w 116"/>
                    <a:gd name="T13" fmla="*/ 0 h 497"/>
                    <a:gd name="T14" fmla="*/ 0 w 116"/>
                    <a:gd name="T15" fmla="*/ 0 h 497"/>
                    <a:gd name="T16" fmla="*/ 0 w 116"/>
                    <a:gd name="T17" fmla="*/ 0 h 497"/>
                    <a:gd name="T18" fmla="*/ 0 w 116"/>
                    <a:gd name="T19" fmla="*/ 0 h 497"/>
                    <a:gd name="T20" fmla="*/ 0 w 116"/>
                    <a:gd name="T21" fmla="*/ 0 h 497"/>
                    <a:gd name="T22" fmla="*/ 0 w 116"/>
                    <a:gd name="T23" fmla="*/ 0 h 49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6"/>
                    <a:gd name="T37" fmla="*/ 0 h 497"/>
                    <a:gd name="T38" fmla="*/ 116 w 116"/>
                    <a:gd name="T39" fmla="*/ 497 h 49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6" h="497">
                      <a:moveTo>
                        <a:pt x="15" y="0"/>
                      </a:moveTo>
                      <a:lnTo>
                        <a:pt x="0" y="14"/>
                      </a:lnTo>
                      <a:lnTo>
                        <a:pt x="14" y="155"/>
                      </a:lnTo>
                      <a:lnTo>
                        <a:pt x="13" y="279"/>
                      </a:lnTo>
                      <a:lnTo>
                        <a:pt x="65" y="399"/>
                      </a:lnTo>
                      <a:lnTo>
                        <a:pt x="87" y="497"/>
                      </a:lnTo>
                      <a:lnTo>
                        <a:pt x="116" y="497"/>
                      </a:lnTo>
                      <a:lnTo>
                        <a:pt x="41" y="321"/>
                      </a:lnTo>
                      <a:lnTo>
                        <a:pt x="25" y="254"/>
                      </a:lnTo>
                      <a:lnTo>
                        <a:pt x="29" y="126"/>
                      </a:lnTo>
                      <a:lnTo>
                        <a:pt x="12" y="4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91" name="Freeform 462"/>
                <p:cNvSpPr>
                  <a:spLocks/>
                </p:cNvSpPr>
                <p:nvPr/>
              </p:nvSpPr>
              <p:spPr bwMode="auto">
                <a:xfrm>
                  <a:off x="2623" y="758"/>
                  <a:ext cx="31" cy="48"/>
                </a:xfrm>
                <a:custGeom>
                  <a:avLst/>
                  <a:gdLst>
                    <a:gd name="T0" fmla="*/ 0 w 155"/>
                    <a:gd name="T1" fmla="*/ 0 h 238"/>
                    <a:gd name="T2" fmla="*/ 0 w 155"/>
                    <a:gd name="T3" fmla="*/ 0 h 238"/>
                    <a:gd name="T4" fmla="*/ 0 w 155"/>
                    <a:gd name="T5" fmla="*/ 0 h 238"/>
                    <a:gd name="T6" fmla="*/ 0 w 155"/>
                    <a:gd name="T7" fmla="*/ 0 h 238"/>
                    <a:gd name="T8" fmla="*/ 0 w 155"/>
                    <a:gd name="T9" fmla="*/ 0 h 238"/>
                    <a:gd name="T10" fmla="*/ 0 w 155"/>
                    <a:gd name="T11" fmla="*/ 0 h 238"/>
                    <a:gd name="T12" fmla="*/ 0 w 155"/>
                    <a:gd name="T13" fmla="*/ 0 h 238"/>
                    <a:gd name="T14" fmla="*/ 0 w 155"/>
                    <a:gd name="T15" fmla="*/ 0 h 238"/>
                    <a:gd name="T16" fmla="*/ 0 w 155"/>
                    <a:gd name="T17" fmla="*/ 0 h 238"/>
                    <a:gd name="T18" fmla="*/ 0 w 155"/>
                    <a:gd name="T19" fmla="*/ 0 h 238"/>
                    <a:gd name="T20" fmla="*/ 0 w 155"/>
                    <a:gd name="T21" fmla="*/ 0 h 238"/>
                    <a:gd name="T22" fmla="*/ 0 w 155"/>
                    <a:gd name="T23" fmla="*/ 0 h 238"/>
                    <a:gd name="T24" fmla="*/ 0 w 155"/>
                    <a:gd name="T25" fmla="*/ 0 h 238"/>
                    <a:gd name="T26" fmla="*/ 0 w 155"/>
                    <a:gd name="T27" fmla="*/ 0 h 238"/>
                    <a:gd name="T28" fmla="*/ 0 w 155"/>
                    <a:gd name="T29" fmla="*/ 0 h 238"/>
                    <a:gd name="T30" fmla="*/ 0 w 155"/>
                    <a:gd name="T31" fmla="*/ 0 h 238"/>
                    <a:gd name="T32" fmla="*/ 0 w 155"/>
                    <a:gd name="T33" fmla="*/ 0 h 238"/>
                    <a:gd name="T34" fmla="*/ 0 w 155"/>
                    <a:gd name="T35" fmla="*/ 0 h 238"/>
                    <a:gd name="T36" fmla="*/ 0 w 155"/>
                    <a:gd name="T37" fmla="*/ 0 h 238"/>
                    <a:gd name="T38" fmla="*/ 0 w 155"/>
                    <a:gd name="T39" fmla="*/ 0 h 238"/>
                    <a:gd name="T40" fmla="*/ 0 w 155"/>
                    <a:gd name="T41" fmla="*/ 0 h 238"/>
                    <a:gd name="T42" fmla="*/ 0 w 155"/>
                    <a:gd name="T43" fmla="*/ 0 h 238"/>
                    <a:gd name="T44" fmla="*/ 0 w 155"/>
                    <a:gd name="T45" fmla="*/ 0 h 238"/>
                    <a:gd name="T46" fmla="*/ 0 w 155"/>
                    <a:gd name="T47" fmla="*/ 0 h 238"/>
                    <a:gd name="T48" fmla="*/ 0 w 155"/>
                    <a:gd name="T49" fmla="*/ 0 h 238"/>
                    <a:gd name="T50" fmla="*/ 0 w 155"/>
                    <a:gd name="T51" fmla="*/ 0 h 238"/>
                    <a:gd name="T52" fmla="*/ 0 w 155"/>
                    <a:gd name="T53" fmla="*/ 0 h 238"/>
                    <a:gd name="T54" fmla="*/ 0 w 155"/>
                    <a:gd name="T55" fmla="*/ 0 h 238"/>
                    <a:gd name="T56" fmla="*/ 0 w 155"/>
                    <a:gd name="T57" fmla="*/ 0 h 238"/>
                    <a:gd name="T58" fmla="*/ 0 w 155"/>
                    <a:gd name="T59" fmla="*/ 0 h 238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55"/>
                    <a:gd name="T91" fmla="*/ 0 h 238"/>
                    <a:gd name="T92" fmla="*/ 155 w 155"/>
                    <a:gd name="T93" fmla="*/ 238 h 238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55" h="238">
                      <a:moveTo>
                        <a:pt x="0" y="0"/>
                      </a:moveTo>
                      <a:lnTo>
                        <a:pt x="25" y="13"/>
                      </a:lnTo>
                      <a:lnTo>
                        <a:pt x="47" y="25"/>
                      </a:lnTo>
                      <a:lnTo>
                        <a:pt x="63" y="37"/>
                      </a:lnTo>
                      <a:lnTo>
                        <a:pt x="77" y="51"/>
                      </a:lnTo>
                      <a:lnTo>
                        <a:pt x="86" y="66"/>
                      </a:lnTo>
                      <a:lnTo>
                        <a:pt x="92" y="84"/>
                      </a:lnTo>
                      <a:lnTo>
                        <a:pt x="95" y="108"/>
                      </a:lnTo>
                      <a:lnTo>
                        <a:pt x="95" y="137"/>
                      </a:lnTo>
                      <a:lnTo>
                        <a:pt x="132" y="138"/>
                      </a:lnTo>
                      <a:lnTo>
                        <a:pt x="145" y="176"/>
                      </a:lnTo>
                      <a:lnTo>
                        <a:pt x="155" y="223"/>
                      </a:lnTo>
                      <a:lnTo>
                        <a:pt x="133" y="212"/>
                      </a:lnTo>
                      <a:lnTo>
                        <a:pt x="123" y="156"/>
                      </a:lnTo>
                      <a:lnTo>
                        <a:pt x="92" y="155"/>
                      </a:lnTo>
                      <a:lnTo>
                        <a:pt x="61" y="172"/>
                      </a:lnTo>
                      <a:lnTo>
                        <a:pt x="60" y="217"/>
                      </a:lnTo>
                      <a:lnTo>
                        <a:pt x="45" y="238"/>
                      </a:lnTo>
                      <a:lnTo>
                        <a:pt x="46" y="180"/>
                      </a:lnTo>
                      <a:lnTo>
                        <a:pt x="48" y="154"/>
                      </a:lnTo>
                      <a:lnTo>
                        <a:pt x="77" y="129"/>
                      </a:lnTo>
                      <a:lnTo>
                        <a:pt x="77" y="108"/>
                      </a:lnTo>
                      <a:lnTo>
                        <a:pt x="76" y="91"/>
                      </a:lnTo>
                      <a:lnTo>
                        <a:pt x="74" y="78"/>
                      </a:lnTo>
                      <a:lnTo>
                        <a:pt x="69" y="67"/>
                      </a:lnTo>
                      <a:lnTo>
                        <a:pt x="62" y="57"/>
                      </a:lnTo>
                      <a:lnTo>
                        <a:pt x="52" y="49"/>
                      </a:lnTo>
                      <a:lnTo>
                        <a:pt x="39" y="38"/>
                      </a:lnTo>
                      <a:lnTo>
                        <a:pt x="22" y="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92" name="Freeform 463"/>
                <p:cNvSpPr>
                  <a:spLocks/>
                </p:cNvSpPr>
                <p:nvPr/>
              </p:nvSpPr>
              <p:spPr bwMode="auto">
                <a:xfrm>
                  <a:off x="2646" y="795"/>
                  <a:ext cx="15" cy="50"/>
                </a:xfrm>
                <a:custGeom>
                  <a:avLst/>
                  <a:gdLst>
                    <a:gd name="T0" fmla="*/ 0 w 75"/>
                    <a:gd name="T1" fmla="*/ 0 h 246"/>
                    <a:gd name="T2" fmla="*/ 0 w 75"/>
                    <a:gd name="T3" fmla="*/ 0 h 246"/>
                    <a:gd name="T4" fmla="*/ 0 w 75"/>
                    <a:gd name="T5" fmla="*/ 0 h 246"/>
                    <a:gd name="T6" fmla="*/ 0 w 75"/>
                    <a:gd name="T7" fmla="*/ 0 h 246"/>
                    <a:gd name="T8" fmla="*/ 0 w 75"/>
                    <a:gd name="T9" fmla="*/ 0 h 246"/>
                    <a:gd name="T10" fmla="*/ 0 w 75"/>
                    <a:gd name="T11" fmla="*/ 0 h 246"/>
                    <a:gd name="T12" fmla="*/ 0 w 75"/>
                    <a:gd name="T13" fmla="*/ 0 h 246"/>
                    <a:gd name="T14" fmla="*/ 0 w 75"/>
                    <a:gd name="T15" fmla="*/ 0 h 246"/>
                    <a:gd name="T16" fmla="*/ 0 w 75"/>
                    <a:gd name="T17" fmla="*/ 0 h 246"/>
                    <a:gd name="T18" fmla="*/ 0 w 75"/>
                    <a:gd name="T19" fmla="*/ 0 h 246"/>
                    <a:gd name="T20" fmla="*/ 0 w 75"/>
                    <a:gd name="T21" fmla="*/ 0 h 246"/>
                    <a:gd name="T22" fmla="*/ 0 w 75"/>
                    <a:gd name="T23" fmla="*/ 0 h 246"/>
                    <a:gd name="T24" fmla="*/ 0 w 75"/>
                    <a:gd name="T25" fmla="*/ 0 h 2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5"/>
                    <a:gd name="T40" fmla="*/ 0 h 246"/>
                    <a:gd name="T41" fmla="*/ 75 w 75"/>
                    <a:gd name="T42" fmla="*/ 246 h 2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5" h="246">
                      <a:moveTo>
                        <a:pt x="36" y="26"/>
                      </a:moveTo>
                      <a:lnTo>
                        <a:pt x="75" y="170"/>
                      </a:lnTo>
                      <a:lnTo>
                        <a:pt x="74" y="215"/>
                      </a:lnTo>
                      <a:lnTo>
                        <a:pt x="73" y="240"/>
                      </a:lnTo>
                      <a:lnTo>
                        <a:pt x="33" y="243"/>
                      </a:lnTo>
                      <a:lnTo>
                        <a:pt x="0" y="246"/>
                      </a:lnTo>
                      <a:lnTo>
                        <a:pt x="1" y="220"/>
                      </a:lnTo>
                      <a:lnTo>
                        <a:pt x="27" y="214"/>
                      </a:lnTo>
                      <a:lnTo>
                        <a:pt x="26" y="235"/>
                      </a:lnTo>
                      <a:lnTo>
                        <a:pt x="62" y="225"/>
                      </a:lnTo>
                      <a:lnTo>
                        <a:pt x="64" y="174"/>
                      </a:lnTo>
                      <a:lnTo>
                        <a:pt x="23" y="0"/>
                      </a:lnTo>
                      <a:lnTo>
                        <a:pt x="36" y="26"/>
                      </a:lnTo>
                      <a:close/>
                    </a:path>
                  </a:pathLst>
                </a:custGeom>
                <a:solidFill>
                  <a:srgbClr val="5E5B5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93" name="Freeform 464"/>
                <p:cNvSpPr>
                  <a:spLocks/>
                </p:cNvSpPr>
                <p:nvPr/>
              </p:nvSpPr>
              <p:spPr bwMode="auto">
                <a:xfrm>
                  <a:off x="2630" y="796"/>
                  <a:ext cx="11" cy="49"/>
                </a:xfrm>
                <a:custGeom>
                  <a:avLst/>
                  <a:gdLst>
                    <a:gd name="T0" fmla="*/ 0 w 54"/>
                    <a:gd name="T1" fmla="*/ 0 h 243"/>
                    <a:gd name="T2" fmla="*/ 0 w 54"/>
                    <a:gd name="T3" fmla="*/ 0 h 243"/>
                    <a:gd name="T4" fmla="*/ 0 w 54"/>
                    <a:gd name="T5" fmla="*/ 0 h 243"/>
                    <a:gd name="T6" fmla="*/ 0 w 54"/>
                    <a:gd name="T7" fmla="*/ 0 h 243"/>
                    <a:gd name="T8" fmla="*/ 0 w 54"/>
                    <a:gd name="T9" fmla="*/ 0 h 243"/>
                    <a:gd name="T10" fmla="*/ 0 w 54"/>
                    <a:gd name="T11" fmla="*/ 0 h 243"/>
                    <a:gd name="T12" fmla="*/ 0 w 54"/>
                    <a:gd name="T13" fmla="*/ 0 h 243"/>
                    <a:gd name="T14" fmla="*/ 0 w 54"/>
                    <a:gd name="T15" fmla="*/ 0 h 243"/>
                    <a:gd name="T16" fmla="*/ 0 w 54"/>
                    <a:gd name="T17" fmla="*/ 0 h 243"/>
                    <a:gd name="T18" fmla="*/ 0 w 54"/>
                    <a:gd name="T19" fmla="*/ 0 h 243"/>
                    <a:gd name="T20" fmla="*/ 0 w 54"/>
                    <a:gd name="T21" fmla="*/ 0 h 24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54"/>
                    <a:gd name="T34" fmla="*/ 0 h 243"/>
                    <a:gd name="T35" fmla="*/ 54 w 54"/>
                    <a:gd name="T36" fmla="*/ 243 h 24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54" h="243">
                      <a:moveTo>
                        <a:pt x="13" y="33"/>
                      </a:moveTo>
                      <a:lnTo>
                        <a:pt x="11" y="99"/>
                      </a:lnTo>
                      <a:lnTo>
                        <a:pt x="14" y="209"/>
                      </a:lnTo>
                      <a:lnTo>
                        <a:pt x="33" y="225"/>
                      </a:lnTo>
                      <a:lnTo>
                        <a:pt x="54" y="225"/>
                      </a:lnTo>
                      <a:lnTo>
                        <a:pt x="54" y="243"/>
                      </a:lnTo>
                      <a:lnTo>
                        <a:pt x="28" y="242"/>
                      </a:lnTo>
                      <a:lnTo>
                        <a:pt x="0" y="212"/>
                      </a:lnTo>
                      <a:lnTo>
                        <a:pt x="4" y="94"/>
                      </a:lnTo>
                      <a:lnTo>
                        <a:pt x="7" y="0"/>
                      </a:lnTo>
                      <a:lnTo>
                        <a:pt x="13" y="33"/>
                      </a:lnTo>
                      <a:close/>
                    </a:path>
                  </a:pathLst>
                </a:custGeom>
                <a:solidFill>
                  <a:srgbClr val="5E5B5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94" name="Freeform 465"/>
                <p:cNvSpPr>
                  <a:spLocks/>
                </p:cNvSpPr>
                <p:nvPr/>
              </p:nvSpPr>
              <p:spPr bwMode="auto">
                <a:xfrm>
                  <a:off x="2646" y="838"/>
                  <a:ext cx="9" cy="7"/>
                </a:xfrm>
                <a:custGeom>
                  <a:avLst/>
                  <a:gdLst>
                    <a:gd name="T0" fmla="*/ 0 w 46"/>
                    <a:gd name="T1" fmla="*/ 0 h 35"/>
                    <a:gd name="T2" fmla="*/ 0 w 46"/>
                    <a:gd name="T3" fmla="*/ 0 h 35"/>
                    <a:gd name="T4" fmla="*/ 0 w 46"/>
                    <a:gd name="T5" fmla="*/ 0 h 35"/>
                    <a:gd name="T6" fmla="*/ 0 w 46"/>
                    <a:gd name="T7" fmla="*/ 0 h 35"/>
                    <a:gd name="T8" fmla="*/ 0 w 46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6"/>
                    <a:gd name="T16" fmla="*/ 0 h 35"/>
                    <a:gd name="T17" fmla="*/ 46 w 46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6" h="35">
                      <a:moveTo>
                        <a:pt x="32" y="0"/>
                      </a:moveTo>
                      <a:lnTo>
                        <a:pt x="0" y="12"/>
                      </a:lnTo>
                      <a:lnTo>
                        <a:pt x="6" y="35"/>
                      </a:lnTo>
                      <a:lnTo>
                        <a:pt x="46" y="33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95" name="Freeform 466"/>
                <p:cNvSpPr>
                  <a:spLocks/>
                </p:cNvSpPr>
                <p:nvPr/>
              </p:nvSpPr>
              <p:spPr bwMode="auto">
                <a:xfrm>
                  <a:off x="2634" y="838"/>
                  <a:ext cx="9" cy="7"/>
                </a:xfrm>
                <a:custGeom>
                  <a:avLst/>
                  <a:gdLst>
                    <a:gd name="T0" fmla="*/ 0 w 47"/>
                    <a:gd name="T1" fmla="*/ 0 h 36"/>
                    <a:gd name="T2" fmla="*/ 0 w 47"/>
                    <a:gd name="T3" fmla="*/ 0 h 36"/>
                    <a:gd name="T4" fmla="*/ 0 w 47"/>
                    <a:gd name="T5" fmla="*/ 0 h 36"/>
                    <a:gd name="T6" fmla="*/ 0 w 47"/>
                    <a:gd name="T7" fmla="*/ 0 h 36"/>
                    <a:gd name="T8" fmla="*/ 0 w 47"/>
                    <a:gd name="T9" fmla="*/ 0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36"/>
                    <a:gd name="T17" fmla="*/ 47 w 47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36">
                      <a:moveTo>
                        <a:pt x="33" y="0"/>
                      </a:moveTo>
                      <a:lnTo>
                        <a:pt x="0" y="14"/>
                      </a:lnTo>
                      <a:lnTo>
                        <a:pt x="6" y="36"/>
                      </a:lnTo>
                      <a:lnTo>
                        <a:pt x="47" y="34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00191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96" name="Freeform 467"/>
                <p:cNvSpPr>
                  <a:spLocks/>
                </p:cNvSpPr>
                <p:nvPr/>
              </p:nvSpPr>
              <p:spPr bwMode="auto">
                <a:xfrm>
                  <a:off x="2571" y="820"/>
                  <a:ext cx="18" cy="28"/>
                </a:xfrm>
                <a:custGeom>
                  <a:avLst/>
                  <a:gdLst>
                    <a:gd name="T0" fmla="*/ 0 w 91"/>
                    <a:gd name="T1" fmla="*/ 0 h 137"/>
                    <a:gd name="T2" fmla="*/ 0 w 91"/>
                    <a:gd name="T3" fmla="*/ 0 h 137"/>
                    <a:gd name="T4" fmla="*/ 0 w 91"/>
                    <a:gd name="T5" fmla="*/ 0 h 137"/>
                    <a:gd name="T6" fmla="*/ 0 w 91"/>
                    <a:gd name="T7" fmla="*/ 0 h 137"/>
                    <a:gd name="T8" fmla="*/ 0 w 91"/>
                    <a:gd name="T9" fmla="*/ 0 h 137"/>
                    <a:gd name="T10" fmla="*/ 0 w 91"/>
                    <a:gd name="T11" fmla="*/ 0 h 137"/>
                    <a:gd name="T12" fmla="*/ 0 w 91"/>
                    <a:gd name="T13" fmla="*/ 0 h 137"/>
                    <a:gd name="T14" fmla="*/ 0 w 91"/>
                    <a:gd name="T15" fmla="*/ 0 h 137"/>
                    <a:gd name="T16" fmla="*/ 0 w 91"/>
                    <a:gd name="T17" fmla="*/ 0 h 137"/>
                    <a:gd name="T18" fmla="*/ 0 w 91"/>
                    <a:gd name="T19" fmla="*/ 0 h 137"/>
                    <a:gd name="T20" fmla="*/ 0 w 91"/>
                    <a:gd name="T21" fmla="*/ 0 h 137"/>
                    <a:gd name="T22" fmla="*/ 0 w 91"/>
                    <a:gd name="T23" fmla="*/ 0 h 137"/>
                    <a:gd name="T24" fmla="*/ 0 w 91"/>
                    <a:gd name="T25" fmla="*/ 0 h 137"/>
                    <a:gd name="T26" fmla="*/ 0 w 91"/>
                    <a:gd name="T27" fmla="*/ 0 h 137"/>
                    <a:gd name="T28" fmla="*/ 0 w 91"/>
                    <a:gd name="T29" fmla="*/ 0 h 137"/>
                    <a:gd name="T30" fmla="*/ 0 w 91"/>
                    <a:gd name="T31" fmla="*/ 0 h 137"/>
                    <a:gd name="T32" fmla="*/ 0 w 91"/>
                    <a:gd name="T33" fmla="*/ 0 h 137"/>
                    <a:gd name="T34" fmla="*/ 0 w 91"/>
                    <a:gd name="T35" fmla="*/ 0 h 137"/>
                    <a:gd name="T36" fmla="*/ 0 w 91"/>
                    <a:gd name="T37" fmla="*/ 0 h 137"/>
                    <a:gd name="T38" fmla="*/ 0 w 91"/>
                    <a:gd name="T39" fmla="*/ 0 h 13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91"/>
                    <a:gd name="T61" fmla="*/ 0 h 137"/>
                    <a:gd name="T62" fmla="*/ 91 w 91"/>
                    <a:gd name="T63" fmla="*/ 137 h 13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91" h="137">
                      <a:moveTo>
                        <a:pt x="63" y="28"/>
                      </a:moveTo>
                      <a:lnTo>
                        <a:pt x="64" y="8"/>
                      </a:lnTo>
                      <a:lnTo>
                        <a:pt x="42" y="0"/>
                      </a:lnTo>
                      <a:lnTo>
                        <a:pt x="20" y="20"/>
                      </a:lnTo>
                      <a:lnTo>
                        <a:pt x="0" y="41"/>
                      </a:lnTo>
                      <a:lnTo>
                        <a:pt x="9" y="64"/>
                      </a:lnTo>
                      <a:lnTo>
                        <a:pt x="23" y="64"/>
                      </a:lnTo>
                      <a:lnTo>
                        <a:pt x="23" y="86"/>
                      </a:lnTo>
                      <a:lnTo>
                        <a:pt x="37" y="92"/>
                      </a:lnTo>
                      <a:lnTo>
                        <a:pt x="37" y="110"/>
                      </a:lnTo>
                      <a:lnTo>
                        <a:pt x="53" y="114"/>
                      </a:lnTo>
                      <a:lnTo>
                        <a:pt x="52" y="132"/>
                      </a:lnTo>
                      <a:lnTo>
                        <a:pt x="63" y="137"/>
                      </a:lnTo>
                      <a:lnTo>
                        <a:pt x="90" y="118"/>
                      </a:lnTo>
                      <a:lnTo>
                        <a:pt x="91" y="89"/>
                      </a:lnTo>
                      <a:lnTo>
                        <a:pt x="79" y="84"/>
                      </a:lnTo>
                      <a:lnTo>
                        <a:pt x="80" y="68"/>
                      </a:lnTo>
                      <a:lnTo>
                        <a:pt x="69" y="58"/>
                      </a:lnTo>
                      <a:lnTo>
                        <a:pt x="76" y="42"/>
                      </a:lnTo>
                      <a:lnTo>
                        <a:pt x="63" y="2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97" name="Freeform 468"/>
                <p:cNvSpPr>
                  <a:spLocks/>
                </p:cNvSpPr>
                <p:nvPr/>
              </p:nvSpPr>
              <p:spPr bwMode="auto">
                <a:xfrm>
                  <a:off x="2601" y="860"/>
                  <a:ext cx="29" cy="17"/>
                </a:xfrm>
                <a:custGeom>
                  <a:avLst/>
                  <a:gdLst>
                    <a:gd name="T0" fmla="*/ 0 w 145"/>
                    <a:gd name="T1" fmla="*/ 0 h 82"/>
                    <a:gd name="T2" fmla="*/ 0 w 145"/>
                    <a:gd name="T3" fmla="*/ 0 h 82"/>
                    <a:gd name="T4" fmla="*/ 0 w 145"/>
                    <a:gd name="T5" fmla="*/ 0 h 82"/>
                    <a:gd name="T6" fmla="*/ 0 w 145"/>
                    <a:gd name="T7" fmla="*/ 0 h 82"/>
                    <a:gd name="T8" fmla="*/ 0 w 145"/>
                    <a:gd name="T9" fmla="*/ 0 h 82"/>
                    <a:gd name="T10" fmla="*/ 0 w 145"/>
                    <a:gd name="T11" fmla="*/ 0 h 82"/>
                    <a:gd name="T12" fmla="*/ 0 w 145"/>
                    <a:gd name="T13" fmla="*/ 0 h 82"/>
                    <a:gd name="T14" fmla="*/ 0 w 145"/>
                    <a:gd name="T15" fmla="*/ 0 h 82"/>
                    <a:gd name="T16" fmla="*/ 0 w 145"/>
                    <a:gd name="T17" fmla="*/ 0 h 82"/>
                    <a:gd name="T18" fmla="*/ 0 w 145"/>
                    <a:gd name="T19" fmla="*/ 0 h 82"/>
                    <a:gd name="T20" fmla="*/ 0 w 145"/>
                    <a:gd name="T21" fmla="*/ 0 h 82"/>
                    <a:gd name="T22" fmla="*/ 0 w 145"/>
                    <a:gd name="T23" fmla="*/ 0 h 82"/>
                    <a:gd name="T24" fmla="*/ 0 w 145"/>
                    <a:gd name="T25" fmla="*/ 0 h 82"/>
                    <a:gd name="T26" fmla="*/ 0 w 145"/>
                    <a:gd name="T27" fmla="*/ 0 h 82"/>
                    <a:gd name="T28" fmla="*/ 0 w 145"/>
                    <a:gd name="T29" fmla="*/ 0 h 8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45"/>
                    <a:gd name="T46" fmla="*/ 0 h 82"/>
                    <a:gd name="T47" fmla="*/ 145 w 145"/>
                    <a:gd name="T48" fmla="*/ 82 h 8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45" h="82">
                      <a:moveTo>
                        <a:pt x="128" y="28"/>
                      </a:moveTo>
                      <a:lnTo>
                        <a:pt x="103" y="27"/>
                      </a:lnTo>
                      <a:lnTo>
                        <a:pt x="76" y="10"/>
                      </a:lnTo>
                      <a:lnTo>
                        <a:pt x="44" y="0"/>
                      </a:lnTo>
                      <a:lnTo>
                        <a:pt x="21" y="5"/>
                      </a:lnTo>
                      <a:lnTo>
                        <a:pt x="1" y="19"/>
                      </a:lnTo>
                      <a:lnTo>
                        <a:pt x="0" y="45"/>
                      </a:lnTo>
                      <a:lnTo>
                        <a:pt x="26" y="47"/>
                      </a:lnTo>
                      <a:lnTo>
                        <a:pt x="30" y="64"/>
                      </a:lnTo>
                      <a:lnTo>
                        <a:pt x="35" y="75"/>
                      </a:lnTo>
                      <a:lnTo>
                        <a:pt x="54" y="76"/>
                      </a:lnTo>
                      <a:lnTo>
                        <a:pt x="101" y="82"/>
                      </a:lnTo>
                      <a:lnTo>
                        <a:pt x="144" y="59"/>
                      </a:lnTo>
                      <a:lnTo>
                        <a:pt x="145" y="28"/>
                      </a:lnTo>
                      <a:lnTo>
                        <a:pt x="128" y="2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98" name="Freeform 469"/>
                <p:cNvSpPr>
                  <a:spLocks/>
                </p:cNvSpPr>
                <p:nvPr/>
              </p:nvSpPr>
              <p:spPr bwMode="auto">
                <a:xfrm>
                  <a:off x="2590" y="857"/>
                  <a:ext cx="16" cy="5"/>
                </a:xfrm>
                <a:custGeom>
                  <a:avLst/>
                  <a:gdLst>
                    <a:gd name="T0" fmla="*/ 0 w 83"/>
                    <a:gd name="T1" fmla="*/ 0 h 24"/>
                    <a:gd name="T2" fmla="*/ 0 w 83"/>
                    <a:gd name="T3" fmla="*/ 0 h 24"/>
                    <a:gd name="T4" fmla="*/ 0 w 83"/>
                    <a:gd name="T5" fmla="*/ 0 h 24"/>
                    <a:gd name="T6" fmla="*/ 0 w 83"/>
                    <a:gd name="T7" fmla="*/ 0 h 24"/>
                    <a:gd name="T8" fmla="*/ 0 w 83"/>
                    <a:gd name="T9" fmla="*/ 0 h 24"/>
                    <a:gd name="T10" fmla="*/ 0 w 83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3"/>
                    <a:gd name="T19" fmla="*/ 0 h 24"/>
                    <a:gd name="T20" fmla="*/ 83 w 83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3" h="24">
                      <a:moveTo>
                        <a:pt x="83" y="9"/>
                      </a:moveTo>
                      <a:lnTo>
                        <a:pt x="52" y="10"/>
                      </a:lnTo>
                      <a:lnTo>
                        <a:pt x="26" y="0"/>
                      </a:lnTo>
                      <a:lnTo>
                        <a:pt x="0" y="8"/>
                      </a:lnTo>
                      <a:lnTo>
                        <a:pt x="31" y="24"/>
                      </a:lnTo>
                      <a:lnTo>
                        <a:pt x="83" y="9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99" name="Freeform 470"/>
                <p:cNvSpPr>
                  <a:spLocks/>
                </p:cNvSpPr>
                <p:nvPr/>
              </p:nvSpPr>
              <p:spPr bwMode="auto">
                <a:xfrm>
                  <a:off x="2586" y="860"/>
                  <a:ext cx="12" cy="6"/>
                </a:xfrm>
                <a:custGeom>
                  <a:avLst/>
                  <a:gdLst>
                    <a:gd name="T0" fmla="*/ 0 w 58"/>
                    <a:gd name="T1" fmla="*/ 0 h 28"/>
                    <a:gd name="T2" fmla="*/ 0 w 58"/>
                    <a:gd name="T3" fmla="*/ 0 h 28"/>
                    <a:gd name="T4" fmla="*/ 0 w 58"/>
                    <a:gd name="T5" fmla="*/ 0 h 28"/>
                    <a:gd name="T6" fmla="*/ 0 w 58"/>
                    <a:gd name="T7" fmla="*/ 0 h 28"/>
                    <a:gd name="T8" fmla="*/ 0 w 58"/>
                    <a:gd name="T9" fmla="*/ 0 h 28"/>
                    <a:gd name="T10" fmla="*/ 0 w 58"/>
                    <a:gd name="T11" fmla="*/ 0 h 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8"/>
                    <a:gd name="T19" fmla="*/ 0 h 28"/>
                    <a:gd name="T20" fmla="*/ 58 w 58"/>
                    <a:gd name="T21" fmla="*/ 28 h 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8" h="28">
                      <a:moveTo>
                        <a:pt x="58" y="18"/>
                      </a:moveTo>
                      <a:lnTo>
                        <a:pt x="22" y="9"/>
                      </a:lnTo>
                      <a:lnTo>
                        <a:pt x="0" y="0"/>
                      </a:lnTo>
                      <a:lnTo>
                        <a:pt x="20" y="20"/>
                      </a:lnTo>
                      <a:lnTo>
                        <a:pt x="50" y="28"/>
                      </a:lnTo>
                      <a:lnTo>
                        <a:pt x="58" y="18"/>
                      </a:lnTo>
                      <a:close/>
                    </a:path>
                  </a:pathLst>
                </a:custGeom>
                <a:solidFill>
                  <a:srgbClr val="FF77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00" name="Freeform 471"/>
                <p:cNvSpPr>
                  <a:spLocks/>
                </p:cNvSpPr>
                <p:nvPr/>
              </p:nvSpPr>
              <p:spPr bwMode="auto">
                <a:xfrm>
                  <a:off x="2615" y="716"/>
                  <a:ext cx="10" cy="11"/>
                </a:xfrm>
                <a:custGeom>
                  <a:avLst/>
                  <a:gdLst>
                    <a:gd name="T0" fmla="*/ 0 w 49"/>
                    <a:gd name="T1" fmla="*/ 0 h 57"/>
                    <a:gd name="T2" fmla="*/ 0 w 49"/>
                    <a:gd name="T3" fmla="*/ 0 h 57"/>
                    <a:gd name="T4" fmla="*/ 0 w 49"/>
                    <a:gd name="T5" fmla="*/ 0 h 57"/>
                    <a:gd name="T6" fmla="*/ 0 w 49"/>
                    <a:gd name="T7" fmla="*/ 0 h 57"/>
                    <a:gd name="T8" fmla="*/ 0 w 49"/>
                    <a:gd name="T9" fmla="*/ 0 h 57"/>
                    <a:gd name="T10" fmla="*/ 0 w 49"/>
                    <a:gd name="T11" fmla="*/ 0 h 57"/>
                    <a:gd name="T12" fmla="*/ 0 w 49"/>
                    <a:gd name="T13" fmla="*/ 0 h 57"/>
                    <a:gd name="T14" fmla="*/ 0 w 49"/>
                    <a:gd name="T15" fmla="*/ 0 h 57"/>
                    <a:gd name="T16" fmla="*/ 0 w 49"/>
                    <a:gd name="T17" fmla="*/ 0 h 57"/>
                    <a:gd name="T18" fmla="*/ 0 w 49"/>
                    <a:gd name="T19" fmla="*/ 0 h 57"/>
                    <a:gd name="T20" fmla="*/ 0 w 49"/>
                    <a:gd name="T21" fmla="*/ 0 h 57"/>
                    <a:gd name="T22" fmla="*/ 0 w 49"/>
                    <a:gd name="T23" fmla="*/ 0 h 5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9"/>
                    <a:gd name="T37" fmla="*/ 0 h 57"/>
                    <a:gd name="T38" fmla="*/ 49 w 49"/>
                    <a:gd name="T39" fmla="*/ 57 h 5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9" h="57">
                      <a:moveTo>
                        <a:pt x="0" y="48"/>
                      </a:moveTo>
                      <a:lnTo>
                        <a:pt x="0" y="57"/>
                      </a:lnTo>
                      <a:lnTo>
                        <a:pt x="28" y="52"/>
                      </a:lnTo>
                      <a:lnTo>
                        <a:pt x="43" y="19"/>
                      </a:lnTo>
                      <a:lnTo>
                        <a:pt x="49" y="5"/>
                      </a:lnTo>
                      <a:lnTo>
                        <a:pt x="6" y="0"/>
                      </a:lnTo>
                      <a:lnTo>
                        <a:pt x="0" y="1"/>
                      </a:lnTo>
                      <a:lnTo>
                        <a:pt x="0" y="8"/>
                      </a:lnTo>
                      <a:lnTo>
                        <a:pt x="31" y="9"/>
                      </a:lnTo>
                      <a:lnTo>
                        <a:pt x="31" y="32"/>
                      </a:lnTo>
                      <a:lnTo>
                        <a:pt x="17" y="49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4414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01" name="Freeform 472"/>
                <p:cNvSpPr>
                  <a:spLocks/>
                </p:cNvSpPr>
                <p:nvPr/>
              </p:nvSpPr>
              <p:spPr bwMode="auto">
                <a:xfrm>
                  <a:off x="2594" y="716"/>
                  <a:ext cx="21" cy="12"/>
                </a:xfrm>
                <a:custGeom>
                  <a:avLst/>
                  <a:gdLst>
                    <a:gd name="T0" fmla="*/ 0 w 104"/>
                    <a:gd name="T1" fmla="*/ 0 h 59"/>
                    <a:gd name="T2" fmla="*/ 0 w 104"/>
                    <a:gd name="T3" fmla="*/ 0 h 59"/>
                    <a:gd name="T4" fmla="*/ 0 w 104"/>
                    <a:gd name="T5" fmla="*/ 0 h 59"/>
                    <a:gd name="T6" fmla="*/ 0 w 104"/>
                    <a:gd name="T7" fmla="*/ 0 h 59"/>
                    <a:gd name="T8" fmla="*/ 0 w 104"/>
                    <a:gd name="T9" fmla="*/ 0 h 59"/>
                    <a:gd name="T10" fmla="*/ 0 w 104"/>
                    <a:gd name="T11" fmla="*/ 0 h 59"/>
                    <a:gd name="T12" fmla="*/ 0 w 104"/>
                    <a:gd name="T13" fmla="*/ 0 h 59"/>
                    <a:gd name="T14" fmla="*/ 0 w 104"/>
                    <a:gd name="T15" fmla="*/ 0 h 59"/>
                    <a:gd name="T16" fmla="*/ 0 w 104"/>
                    <a:gd name="T17" fmla="*/ 0 h 59"/>
                    <a:gd name="T18" fmla="*/ 0 w 104"/>
                    <a:gd name="T19" fmla="*/ 0 h 59"/>
                    <a:gd name="T20" fmla="*/ 0 w 104"/>
                    <a:gd name="T21" fmla="*/ 0 h 59"/>
                    <a:gd name="T22" fmla="*/ 0 w 104"/>
                    <a:gd name="T23" fmla="*/ 0 h 59"/>
                    <a:gd name="T24" fmla="*/ 0 w 104"/>
                    <a:gd name="T25" fmla="*/ 0 h 59"/>
                    <a:gd name="T26" fmla="*/ 0 w 104"/>
                    <a:gd name="T27" fmla="*/ 0 h 59"/>
                    <a:gd name="T28" fmla="*/ 0 w 104"/>
                    <a:gd name="T29" fmla="*/ 0 h 59"/>
                    <a:gd name="T30" fmla="*/ 0 w 104"/>
                    <a:gd name="T31" fmla="*/ 0 h 59"/>
                    <a:gd name="T32" fmla="*/ 0 w 104"/>
                    <a:gd name="T33" fmla="*/ 0 h 59"/>
                    <a:gd name="T34" fmla="*/ 0 w 104"/>
                    <a:gd name="T35" fmla="*/ 0 h 59"/>
                    <a:gd name="T36" fmla="*/ 0 w 104"/>
                    <a:gd name="T37" fmla="*/ 0 h 59"/>
                    <a:gd name="T38" fmla="*/ 0 w 104"/>
                    <a:gd name="T39" fmla="*/ 0 h 59"/>
                    <a:gd name="T40" fmla="*/ 0 w 104"/>
                    <a:gd name="T41" fmla="*/ 0 h 59"/>
                    <a:gd name="T42" fmla="*/ 0 w 104"/>
                    <a:gd name="T43" fmla="*/ 0 h 59"/>
                    <a:gd name="T44" fmla="*/ 0 w 104"/>
                    <a:gd name="T45" fmla="*/ 0 h 59"/>
                    <a:gd name="T46" fmla="*/ 0 w 104"/>
                    <a:gd name="T47" fmla="*/ 0 h 59"/>
                    <a:gd name="T48" fmla="*/ 0 w 104"/>
                    <a:gd name="T49" fmla="*/ 0 h 59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04"/>
                    <a:gd name="T76" fmla="*/ 0 h 59"/>
                    <a:gd name="T77" fmla="*/ 104 w 104"/>
                    <a:gd name="T78" fmla="*/ 59 h 59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04" h="59">
                      <a:moveTo>
                        <a:pt x="104" y="8"/>
                      </a:moveTo>
                      <a:lnTo>
                        <a:pt x="104" y="1"/>
                      </a:lnTo>
                      <a:lnTo>
                        <a:pt x="82" y="8"/>
                      </a:lnTo>
                      <a:lnTo>
                        <a:pt x="34" y="4"/>
                      </a:lnTo>
                      <a:lnTo>
                        <a:pt x="0" y="0"/>
                      </a:lnTo>
                      <a:lnTo>
                        <a:pt x="0" y="9"/>
                      </a:lnTo>
                      <a:lnTo>
                        <a:pt x="32" y="10"/>
                      </a:lnTo>
                      <a:lnTo>
                        <a:pt x="32" y="33"/>
                      </a:lnTo>
                      <a:lnTo>
                        <a:pt x="17" y="50"/>
                      </a:lnTo>
                      <a:lnTo>
                        <a:pt x="0" y="49"/>
                      </a:lnTo>
                      <a:lnTo>
                        <a:pt x="0" y="59"/>
                      </a:lnTo>
                      <a:lnTo>
                        <a:pt x="10" y="59"/>
                      </a:lnTo>
                      <a:lnTo>
                        <a:pt x="33" y="52"/>
                      </a:lnTo>
                      <a:lnTo>
                        <a:pt x="39" y="14"/>
                      </a:lnTo>
                      <a:lnTo>
                        <a:pt x="62" y="19"/>
                      </a:lnTo>
                      <a:lnTo>
                        <a:pt x="70" y="47"/>
                      </a:lnTo>
                      <a:lnTo>
                        <a:pt x="94" y="59"/>
                      </a:lnTo>
                      <a:lnTo>
                        <a:pt x="104" y="57"/>
                      </a:lnTo>
                      <a:lnTo>
                        <a:pt x="104" y="48"/>
                      </a:lnTo>
                      <a:lnTo>
                        <a:pt x="99" y="48"/>
                      </a:lnTo>
                      <a:lnTo>
                        <a:pt x="82" y="44"/>
                      </a:lnTo>
                      <a:lnTo>
                        <a:pt x="73" y="29"/>
                      </a:lnTo>
                      <a:lnTo>
                        <a:pt x="74" y="16"/>
                      </a:lnTo>
                      <a:lnTo>
                        <a:pt x="99" y="8"/>
                      </a:lnTo>
                      <a:lnTo>
                        <a:pt x="104" y="8"/>
                      </a:lnTo>
                      <a:close/>
                    </a:path>
                  </a:pathLst>
                </a:custGeom>
                <a:solidFill>
                  <a:srgbClr val="4414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02" name="Freeform 473"/>
                <p:cNvSpPr>
                  <a:spLocks/>
                </p:cNvSpPr>
                <p:nvPr/>
              </p:nvSpPr>
              <p:spPr bwMode="auto">
                <a:xfrm>
                  <a:off x="2579" y="716"/>
                  <a:ext cx="15" cy="12"/>
                </a:xfrm>
                <a:custGeom>
                  <a:avLst/>
                  <a:gdLst>
                    <a:gd name="T0" fmla="*/ 0 w 78"/>
                    <a:gd name="T1" fmla="*/ 0 h 60"/>
                    <a:gd name="T2" fmla="*/ 0 w 78"/>
                    <a:gd name="T3" fmla="*/ 0 h 60"/>
                    <a:gd name="T4" fmla="*/ 0 w 78"/>
                    <a:gd name="T5" fmla="*/ 0 h 60"/>
                    <a:gd name="T6" fmla="*/ 0 w 78"/>
                    <a:gd name="T7" fmla="*/ 0 h 60"/>
                    <a:gd name="T8" fmla="*/ 0 w 78"/>
                    <a:gd name="T9" fmla="*/ 0 h 60"/>
                    <a:gd name="T10" fmla="*/ 0 w 78"/>
                    <a:gd name="T11" fmla="*/ 0 h 60"/>
                    <a:gd name="T12" fmla="*/ 0 w 78"/>
                    <a:gd name="T13" fmla="*/ 0 h 60"/>
                    <a:gd name="T14" fmla="*/ 0 w 78"/>
                    <a:gd name="T15" fmla="*/ 0 h 60"/>
                    <a:gd name="T16" fmla="*/ 0 w 78"/>
                    <a:gd name="T17" fmla="*/ 0 h 60"/>
                    <a:gd name="T18" fmla="*/ 0 w 78"/>
                    <a:gd name="T19" fmla="*/ 0 h 60"/>
                    <a:gd name="T20" fmla="*/ 0 w 78"/>
                    <a:gd name="T21" fmla="*/ 0 h 60"/>
                    <a:gd name="T22" fmla="*/ 0 w 78"/>
                    <a:gd name="T23" fmla="*/ 0 h 60"/>
                    <a:gd name="T24" fmla="*/ 0 w 78"/>
                    <a:gd name="T25" fmla="*/ 0 h 60"/>
                    <a:gd name="T26" fmla="*/ 0 w 78"/>
                    <a:gd name="T27" fmla="*/ 0 h 60"/>
                    <a:gd name="T28" fmla="*/ 0 w 78"/>
                    <a:gd name="T29" fmla="*/ 0 h 60"/>
                    <a:gd name="T30" fmla="*/ 0 w 78"/>
                    <a:gd name="T31" fmla="*/ 0 h 60"/>
                    <a:gd name="T32" fmla="*/ 0 w 78"/>
                    <a:gd name="T33" fmla="*/ 0 h 6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8"/>
                    <a:gd name="T52" fmla="*/ 0 h 60"/>
                    <a:gd name="T53" fmla="*/ 78 w 78"/>
                    <a:gd name="T54" fmla="*/ 60 h 6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8" h="60">
                      <a:moveTo>
                        <a:pt x="78" y="10"/>
                      </a:moveTo>
                      <a:lnTo>
                        <a:pt x="78" y="1"/>
                      </a:lnTo>
                      <a:lnTo>
                        <a:pt x="67" y="0"/>
                      </a:lnTo>
                      <a:lnTo>
                        <a:pt x="50" y="5"/>
                      </a:lnTo>
                      <a:lnTo>
                        <a:pt x="1" y="15"/>
                      </a:lnTo>
                      <a:lnTo>
                        <a:pt x="0" y="29"/>
                      </a:lnTo>
                      <a:lnTo>
                        <a:pt x="42" y="22"/>
                      </a:lnTo>
                      <a:lnTo>
                        <a:pt x="43" y="44"/>
                      </a:lnTo>
                      <a:lnTo>
                        <a:pt x="65" y="59"/>
                      </a:lnTo>
                      <a:lnTo>
                        <a:pt x="78" y="60"/>
                      </a:lnTo>
                      <a:lnTo>
                        <a:pt x="78" y="50"/>
                      </a:lnTo>
                      <a:lnTo>
                        <a:pt x="71" y="50"/>
                      </a:lnTo>
                      <a:lnTo>
                        <a:pt x="57" y="47"/>
                      </a:lnTo>
                      <a:lnTo>
                        <a:pt x="47" y="31"/>
                      </a:lnTo>
                      <a:lnTo>
                        <a:pt x="47" y="19"/>
                      </a:lnTo>
                      <a:lnTo>
                        <a:pt x="72" y="10"/>
                      </a:lnTo>
                      <a:lnTo>
                        <a:pt x="78" y="10"/>
                      </a:lnTo>
                      <a:close/>
                    </a:path>
                  </a:pathLst>
                </a:custGeom>
                <a:solidFill>
                  <a:srgbClr val="4414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03" name="Freeform 474"/>
                <p:cNvSpPr>
                  <a:spLocks/>
                </p:cNvSpPr>
                <p:nvPr/>
              </p:nvSpPr>
              <p:spPr bwMode="auto">
                <a:xfrm>
                  <a:off x="2585" y="681"/>
                  <a:ext cx="54" cy="60"/>
                </a:xfrm>
                <a:custGeom>
                  <a:avLst/>
                  <a:gdLst>
                    <a:gd name="T0" fmla="*/ 0 w 269"/>
                    <a:gd name="T1" fmla="*/ 0 h 303"/>
                    <a:gd name="T2" fmla="*/ 0 w 269"/>
                    <a:gd name="T3" fmla="*/ 0 h 303"/>
                    <a:gd name="T4" fmla="*/ 0 w 269"/>
                    <a:gd name="T5" fmla="*/ 0 h 303"/>
                    <a:gd name="T6" fmla="*/ 0 w 269"/>
                    <a:gd name="T7" fmla="*/ 0 h 303"/>
                    <a:gd name="T8" fmla="*/ 0 w 269"/>
                    <a:gd name="T9" fmla="*/ 0 h 303"/>
                    <a:gd name="T10" fmla="*/ 0 w 269"/>
                    <a:gd name="T11" fmla="*/ 0 h 303"/>
                    <a:gd name="T12" fmla="*/ 0 w 269"/>
                    <a:gd name="T13" fmla="*/ 0 h 303"/>
                    <a:gd name="T14" fmla="*/ 0 w 269"/>
                    <a:gd name="T15" fmla="*/ 0 h 303"/>
                    <a:gd name="T16" fmla="*/ 0 w 269"/>
                    <a:gd name="T17" fmla="*/ 0 h 303"/>
                    <a:gd name="T18" fmla="*/ 0 w 269"/>
                    <a:gd name="T19" fmla="*/ 0 h 303"/>
                    <a:gd name="T20" fmla="*/ 0 w 269"/>
                    <a:gd name="T21" fmla="*/ 0 h 303"/>
                    <a:gd name="T22" fmla="*/ 0 w 269"/>
                    <a:gd name="T23" fmla="*/ 0 h 303"/>
                    <a:gd name="T24" fmla="*/ 0 w 269"/>
                    <a:gd name="T25" fmla="*/ 0 h 303"/>
                    <a:gd name="T26" fmla="*/ 0 w 269"/>
                    <a:gd name="T27" fmla="*/ 0 h 303"/>
                    <a:gd name="T28" fmla="*/ 0 w 269"/>
                    <a:gd name="T29" fmla="*/ 0 h 303"/>
                    <a:gd name="T30" fmla="*/ 0 w 269"/>
                    <a:gd name="T31" fmla="*/ 0 h 303"/>
                    <a:gd name="T32" fmla="*/ 0 w 269"/>
                    <a:gd name="T33" fmla="*/ 0 h 303"/>
                    <a:gd name="T34" fmla="*/ 0 w 269"/>
                    <a:gd name="T35" fmla="*/ 0 h 303"/>
                    <a:gd name="T36" fmla="*/ 0 w 269"/>
                    <a:gd name="T37" fmla="*/ 0 h 303"/>
                    <a:gd name="T38" fmla="*/ 0 w 269"/>
                    <a:gd name="T39" fmla="*/ 0 h 303"/>
                    <a:gd name="T40" fmla="*/ 0 w 269"/>
                    <a:gd name="T41" fmla="*/ 0 h 303"/>
                    <a:gd name="T42" fmla="*/ 0 w 269"/>
                    <a:gd name="T43" fmla="*/ 0 h 303"/>
                    <a:gd name="T44" fmla="*/ 0 w 269"/>
                    <a:gd name="T45" fmla="*/ 0 h 303"/>
                    <a:gd name="T46" fmla="*/ 0 w 269"/>
                    <a:gd name="T47" fmla="*/ 0 h 303"/>
                    <a:gd name="T48" fmla="*/ 0 w 269"/>
                    <a:gd name="T49" fmla="*/ 0 h 303"/>
                    <a:gd name="T50" fmla="*/ 0 w 269"/>
                    <a:gd name="T51" fmla="*/ 0 h 303"/>
                    <a:gd name="T52" fmla="*/ 0 w 269"/>
                    <a:gd name="T53" fmla="*/ 0 h 303"/>
                    <a:gd name="T54" fmla="*/ 0 w 269"/>
                    <a:gd name="T55" fmla="*/ 0 h 303"/>
                    <a:gd name="T56" fmla="*/ 0 w 269"/>
                    <a:gd name="T57" fmla="*/ 0 h 303"/>
                    <a:gd name="T58" fmla="*/ 0 w 269"/>
                    <a:gd name="T59" fmla="*/ 0 h 303"/>
                    <a:gd name="T60" fmla="*/ 0 w 269"/>
                    <a:gd name="T61" fmla="*/ 0 h 303"/>
                    <a:gd name="T62" fmla="*/ 0 w 269"/>
                    <a:gd name="T63" fmla="*/ 0 h 303"/>
                    <a:gd name="T64" fmla="*/ 0 w 269"/>
                    <a:gd name="T65" fmla="*/ 0 h 303"/>
                    <a:gd name="T66" fmla="*/ 0 w 269"/>
                    <a:gd name="T67" fmla="*/ 0 h 303"/>
                    <a:gd name="T68" fmla="*/ 0 w 269"/>
                    <a:gd name="T69" fmla="*/ 0 h 303"/>
                    <a:gd name="T70" fmla="*/ 0 w 269"/>
                    <a:gd name="T71" fmla="*/ 0 h 303"/>
                    <a:gd name="T72" fmla="*/ 0 w 269"/>
                    <a:gd name="T73" fmla="*/ 0 h 303"/>
                    <a:gd name="T74" fmla="*/ 0 w 269"/>
                    <a:gd name="T75" fmla="*/ 0 h 303"/>
                    <a:gd name="T76" fmla="*/ 0 w 269"/>
                    <a:gd name="T77" fmla="*/ 0 h 303"/>
                    <a:gd name="T78" fmla="*/ 0 w 269"/>
                    <a:gd name="T79" fmla="*/ 0 h 303"/>
                    <a:gd name="T80" fmla="*/ 0 w 269"/>
                    <a:gd name="T81" fmla="*/ 0 h 303"/>
                    <a:gd name="T82" fmla="*/ 0 w 269"/>
                    <a:gd name="T83" fmla="*/ 0 h 303"/>
                    <a:gd name="T84" fmla="*/ 0 w 269"/>
                    <a:gd name="T85" fmla="*/ 0 h 303"/>
                    <a:gd name="T86" fmla="*/ 0 w 269"/>
                    <a:gd name="T87" fmla="*/ 0 h 303"/>
                    <a:gd name="T88" fmla="*/ 0 w 269"/>
                    <a:gd name="T89" fmla="*/ 0 h 303"/>
                    <a:gd name="T90" fmla="*/ 0 w 269"/>
                    <a:gd name="T91" fmla="*/ 0 h 303"/>
                    <a:gd name="T92" fmla="*/ 0 w 269"/>
                    <a:gd name="T93" fmla="*/ 0 h 303"/>
                    <a:gd name="T94" fmla="*/ 0 w 269"/>
                    <a:gd name="T95" fmla="*/ 0 h 303"/>
                    <a:gd name="T96" fmla="*/ 0 w 269"/>
                    <a:gd name="T97" fmla="*/ 0 h 303"/>
                    <a:gd name="T98" fmla="*/ 0 w 269"/>
                    <a:gd name="T99" fmla="*/ 0 h 303"/>
                    <a:gd name="T100" fmla="*/ 0 w 269"/>
                    <a:gd name="T101" fmla="*/ 0 h 303"/>
                    <a:gd name="T102" fmla="*/ 0 w 269"/>
                    <a:gd name="T103" fmla="*/ 0 h 303"/>
                    <a:gd name="T104" fmla="*/ 0 w 269"/>
                    <a:gd name="T105" fmla="*/ 0 h 303"/>
                    <a:gd name="T106" fmla="*/ 0 w 269"/>
                    <a:gd name="T107" fmla="*/ 0 h 303"/>
                    <a:gd name="T108" fmla="*/ 0 w 269"/>
                    <a:gd name="T109" fmla="*/ 0 h 303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69"/>
                    <a:gd name="T166" fmla="*/ 0 h 303"/>
                    <a:gd name="T167" fmla="*/ 269 w 269"/>
                    <a:gd name="T168" fmla="*/ 303 h 303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69" h="303">
                      <a:moveTo>
                        <a:pt x="132" y="6"/>
                      </a:moveTo>
                      <a:lnTo>
                        <a:pt x="143" y="8"/>
                      </a:lnTo>
                      <a:lnTo>
                        <a:pt x="154" y="12"/>
                      </a:lnTo>
                      <a:lnTo>
                        <a:pt x="165" y="15"/>
                      </a:lnTo>
                      <a:lnTo>
                        <a:pt x="175" y="19"/>
                      </a:lnTo>
                      <a:lnTo>
                        <a:pt x="183" y="26"/>
                      </a:lnTo>
                      <a:lnTo>
                        <a:pt x="191" y="35"/>
                      </a:lnTo>
                      <a:lnTo>
                        <a:pt x="196" y="48"/>
                      </a:lnTo>
                      <a:lnTo>
                        <a:pt x="199" y="65"/>
                      </a:lnTo>
                      <a:lnTo>
                        <a:pt x="213" y="74"/>
                      </a:lnTo>
                      <a:lnTo>
                        <a:pt x="224" y="82"/>
                      </a:lnTo>
                      <a:lnTo>
                        <a:pt x="233" y="91"/>
                      </a:lnTo>
                      <a:lnTo>
                        <a:pt x="239" y="101"/>
                      </a:lnTo>
                      <a:lnTo>
                        <a:pt x="244" y="112"/>
                      </a:lnTo>
                      <a:lnTo>
                        <a:pt x="246" y="125"/>
                      </a:lnTo>
                      <a:lnTo>
                        <a:pt x="248" y="139"/>
                      </a:lnTo>
                      <a:lnTo>
                        <a:pt x="248" y="155"/>
                      </a:lnTo>
                      <a:lnTo>
                        <a:pt x="265" y="181"/>
                      </a:lnTo>
                      <a:lnTo>
                        <a:pt x="269" y="214"/>
                      </a:lnTo>
                      <a:lnTo>
                        <a:pt x="268" y="238"/>
                      </a:lnTo>
                      <a:lnTo>
                        <a:pt x="263" y="259"/>
                      </a:lnTo>
                      <a:lnTo>
                        <a:pt x="253" y="286"/>
                      </a:lnTo>
                      <a:lnTo>
                        <a:pt x="231" y="303"/>
                      </a:lnTo>
                      <a:lnTo>
                        <a:pt x="231" y="277"/>
                      </a:lnTo>
                      <a:lnTo>
                        <a:pt x="242" y="220"/>
                      </a:lnTo>
                      <a:lnTo>
                        <a:pt x="220" y="157"/>
                      </a:lnTo>
                      <a:lnTo>
                        <a:pt x="191" y="98"/>
                      </a:lnTo>
                      <a:lnTo>
                        <a:pt x="169" y="117"/>
                      </a:lnTo>
                      <a:lnTo>
                        <a:pt x="134" y="103"/>
                      </a:lnTo>
                      <a:lnTo>
                        <a:pt x="97" y="86"/>
                      </a:lnTo>
                      <a:lnTo>
                        <a:pt x="120" y="55"/>
                      </a:lnTo>
                      <a:lnTo>
                        <a:pt x="114" y="26"/>
                      </a:lnTo>
                      <a:lnTo>
                        <a:pt x="92" y="51"/>
                      </a:lnTo>
                      <a:lnTo>
                        <a:pt x="79" y="86"/>
                      </a:lnTo>
                      <a:lnTo>
                        <a:pt x="71" y="98"/>
                      </a:lnTo>
                      <a:lnTo>
                        <a:pt x="64" y="109"/>
                      </a:lnTo>
                      <a:lnTo>
                        <a:pt x="55" y="119"/>
                      </a:lnTo>
                      <a:lnTo>
                        <a:pt x="46" y="128"/>
                      </a:lnTo>
                      <a:lnTo>
                        <a:pt x="36" y="133"/>
                      </a:lnTo>
                      <a:lnTo>
                        <a:pt x="25" y="135"/>
                      </a:lnTo>
                      <a:lnTo>
                        <a:pt x="13" y="133"/>
                      </a:lnTo>
                      <a:lnTo>
                        <a:pt x="0" y="126"/>
                      </a:lnTo>
                      <a:lnTo>
                        <a:pt x="18" y="123"/>
                      </a:lnTo>
                      <a:lnTo>
                        <a:pt x="30" y="118"/>
                      </a:lnTo>
                      <a:lnTo>
                        <a:pt x="40" y="115"/>
                      </a:lnTo>
                      <a:lnTo>
                        <a:pt x="47" y="110"/>
                      </a:lnTo>
                      <a:lnTo>
                        <a:pt x="51" y="103"/>
                      </a:lnTo>
                      <a:lnTo>
                        <a:pt x="53" y="93"/>
                      </a:lnTo>
                      <a:lnTo>
                        <a:pt x="54" y="81"/>
                      </a:lnTo>
                      <a:lnTo>
                        <a:pt x="54" y="63"/>
                      </a:lnTo>
                      <a:lnTo>
                        <a:pt x="35" y="51"/>
                      </a:lnTo>
                      <a:lnTo>
                        <a:pt x="49" y="26"/>
                      </a:lnTo>
                      <a:lnTo>
                        <a:pt x="75" y="24"/>
                      </a:lnTo>
                      <a:lnTo>
                        <a:pt x="89" y="0"/>
                      </a:lnTo>
                      <a:lnTo>
                        <a:pt x="132" y="6"/>
                      </a:lnTo>
                      <a:close/>
                    </a:path>
                  </a:pathLst>
                </a:custGeom>
                <a:solidFill>
                  <a:srgbClr val="AA590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04" name="Freeform 475"/>
                <p:cNvSpPr>
                  <a:spLocks/>
                </p:cNvSpPr>
                <p:nvPr/>
              </p:nvSpPr>
              <p:spPr bwMode="auto">
                <a:xfrm>
                  <a:off x="2582" y="721"/>
                  <a:ext cx="17" cy="31"/>
                </a:xfrm>
                <a:custGeom>
                  <a:avLst/>
                  <a:gdLst>
                    <a:gd name="T0" fmla="*/ 0 w 87"/>
                    <a:gd name="T1" fmla="*/ 0 h 156"/>
                    <a:gd name="T2" fmla="*/ 0 w 87"/>
                    <a:gd name="T3" fmla="*/ 0 h 156"/>
                    <a:gd name="T4" fmla="*/ 0 w 87"/>
                    <a:gd name="T5" fmla="*/ 0 h 156"/>
                    <a:gd name="T6" fmla="*/ 0 w 87"/>
                    <a:gd name="T7" fmla="*/ 0 h 156"/>
                    <a:gd name="T8" fmla="*/ 0 w 87"/>
                    <a:gd name="T9" fmla="*/ 0 h 156"/>
                    <a:gd name="T10" fmla="*/ 0 w 87"/>
                    <a:gd name="T11" fmla="*/ 0 h 156"/>
                    <a:gd name="T12" fmla="*/ 0 w 87"/>
                    <a:gd name="T13" fmla="*/ 0 h 156"/>
                    <a:gd name="T14" fmla="*/ 0 w 87"/>
                    <a:gd name="T15" fmla="*/ 0 h 156"/>
                    <a:gd name="T16" fmla="*/ 0 w 87"/>
                    <a:gd name="T17" fmla="*/ 0 h 156"/>
                    <a:gd name="T18" fmla="*/ 0 w 87"/>
                    <a:gd name="T19" fmla="*/ 0 h 156"/>
                    <a:gd name="T20" fmla="*/ 0 w 87"/>
                    <a:gd name="T21" fmla="*/ 0 h 156"/>
                    <a:gd name="T22" fmla="*/ 0 w 87"/>
                    <a:gd name="T23" fmla="*/ 0 h 156"/>
                    <a:gd name="T24" fmla="*/ 0 w 87"/>
                    <a:gd name="T25" fmla="*/ 0 h 156"/>
                    <a:gd name="T26" fmla="*/ 0 w 87"/>
                    <a:gd name="T27" fmla="*/ 0 h 156"/>
                    <a:gd name="T28" fmla="*/ 0 w 87"/>
                    <a:gd name="T29" fmla="*/ 0 h 156"/>
                    <a:gd name="T30" fmla="*/ 0 w 87"/>
                    <a:gd name="T31" fmla="*/ 0 h 156"/>
                    <a:gd name="T32" fmla="*/ 0 w 87"/>
                    <a:gd name="T33" fmla="*/ 0 h 156"/>
                    <a:gd name="T34" fmla="*/ 0 w 87"/>
                    <a:gd name="T35" fmla="*/ 0 h 15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87"/>
                    <a:gd name="T55" fmla="*/ 0 h 156"/>
                    <a:gd name="T56" fmla="*/ 87 w 87"/>
                    <a:gd name="T57" fmla="*/ 156 h 15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87" h="156">
                      <a:moveTo>
                        <a:pt x="0" y="23"/>
                      </a:moveTo>
                      <a:lnTo>
                        <a:pt x="3" y="50"/>
                      </a:lnTo>
                      <a:lnTo>
                        <a:pt x="9" y="80"/>
                      </a:lnTo>
                      <a:lnTo>
                        <a:pt x="16" y="108"/>
                      </a:lnTo>
                      <a:lnTo>
                        <a:pt x="31" y="128"/>
                      </a:lnTo>
                      <a:lnTo>
                        <a:pt x="61" y="150"/>
                      </a:lnTo>
                      <a:lnTo>
                        <a:pt x="87" y="156"/>
                      </a:lnTo>
                      <a:lnTo>
                        <a:pt x="71" y="143"/>
                      </a:lnTo>
                      <a:lnTo>
                        <a:pt x="47" y="123"/>
                      </a:lnTo>
                      <a:lnTo>
                        <a:pt x="46" y="105"/>
                      </a:lnTo>
                      <a:lnTo>
                        <a:pt x="45" y="92"/>
                      </a:lnTo>
                      <a:lnTo>
                        <a:pt x="41" y="81"/>
                      </a:lnTo>
                      <a:lnTo>
                        <a:pt x="32" y="65"/>
                      </a:lnTo>
                      <a:lnTo>
                        <a:pt x="22" y="45"/>
                      </a:lnTo>
                      <a:lnTo>
                        <a:pt x="22" y="24"/>
                      </a:lnTo>
                      <a:lnTo>
                        <a:pt x="22" y="0"/>
                      </a:lnTo>
                      <a:lnTo>
                        <a:pt x="9" y="1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05" name="Freeform 476"/>
                <p:cNvSpPr>
                  <a:spLocks/>
                </p:cNvSpPr>
                <p:nvPr/>
              </p:nvSpPr>
              <p:spPr bwMode="auto">
                <a:xfrm>
                  <a:off x="2599" y="728"/>
                  <a:ext cx="4" cy="4"/>
                </a:xfrm>
                <a:custGeom>
                  <a:avLst/>
                  <a:gdLst>
                    <a:gd name="T0" fmla="*/ 0 w 18"/>
                    <a:gd name="T1" fmla="*/ 0 h 20"/>
                    <a:gd name="T2" fmla="*/ 0 w 18"/>
                    <a:gd name="T3" fmla="*/ 0 h 20"/>
                    <a:gd name="T4" fmla="*/ 0 w 18"/>
                    <a:gd name="T5" fmla="*/ 0 h 20"/>
                    <a:gd name="T6" fmla="*/ 0 w 18"/>
                    <a:gd name="T7" fmla="*/ 0 h 20"/>
                    <a:gd name="T8" fmla="*/ 0 w 18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20"/>
                    <a:gd name="T17" fmla="*/ 18 w 18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20">
                      <a:moveTo>
                        <a:pt x="14" y="0"/>
                      </a:moveTo>
                      <a:lnTo>
                        <a:pt x="0" y="6"/>
                      </a:lnTo>
                      <a:lnTo>
                        <a:pt x="0" y="18"/>
                      </a:lnTo>
                      <a:lnTo>
                        <a:pt x="18" y="20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06" name="Freeform 477"/>
                <p:cNvSpPr>
                  <a:spLocks/>
                </p:cNvSpPr>
                <p:nvPr/>
              </p:nvSpPr>
              <p:spPr bwMode="auto">
                <a:xfrm>
                  <a:off x="2594" y="735"/>
                  <a:ext cx="8" cy="5"/>
                </a:xfrm>
                <a:custGeom>
                  <a:avLst/>
                  <a:gdLst>
                    <a:gd name="T0" fmla="*/ 0 w 42"/>
                    <a:gd name="T1" fmla="*/ 0 h 26"/>
                    <a:gd name="T2" fmla="*/ 0 w 42"/>
                    <a:gd name="T3" fmla="*/ 0 h 26"/>
                    <a:gd name="T4" fmla="*/ 0 w 42"/>
                    <a:gd name="T5" fmla="*/ 0 h 26"/>
                    <a:gd name="T6" fmla="*/ 0 w 42"/>
                    <a:gd name="T7" fmla="*/ 0 h 26"/>
                    <a:gd name="T8" fmla="*/ 0 w 42"/>
                    <a:gd name="T9" fmla="*/ 0 h 26"/>
                    <a:gd name="T10" fmla="*/ 0 w 42"/>
                    <a:gd name="T11" fmla="*/ 0 h 26"/>
                    <a:gd name="T12" fmla="*/ 0 w 42"/>
                    <a:gd name="T13" fmla="*/ 0 h 26"/>
                    <a:gd name="T14" fmla="*/ 0 w 42"/>
                    <a:gd name="T15" fmla="*/ 0 h 26"/>
                    <a:gd name="T16" fmla="*/ 0 w 42"/>
                    <a:gd name="T17" fmla="*/ 0 h 26"/>
                    <a:gd name="T18" fmla="*/ 0 w 42"/>
                    <a:gd name="T19" fmla="*/ 0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2"/>
                    <a:gd name="T31" fmla="*/ 0 h 26"/>
                    <a:gd name="T32" fmla="*/ 42 w 42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2" h="26">
                      <a:moveTo>
                        <a:pt x="9" y="7"/>
                      </a:moveTo>
                      <a:lnTo>
                        <a:pt x="22" y="0"/>
                      </a:lnTo>
                      <a:lnTo>
                        <a:pt x="31" y="3"/>
                      </a:lnTo>
                      <a:lnTo>
                        <a:pt x="42" y="5"/>
                      </a:lnTo>
                      <a:lnTo>
                        <a:pt x="42" y="24"/>
                      </a:lnTo>
                      <a:lnTo>
                        <a:pt x="25" y="26"/>
                      </a:lnTo>
                      <a:lnTo>
                        <a:pt x="12" y="25"/>
                      </a:lnTo>
                      <a:lnTo>
                        <a:pt x="0" y="19"/>
                      </a:lnTo>
                      <a:lnTo>
                        <a:pt x="3" y="14"/>
                      </a:lnTo>
                      <a:lnTo>
                        <a:pt x="9" y="7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07" name="Freeform 478"/>
                <p:cNvSpPr>
                  <a:spLocks/>
                </p:cNvSpPr>
                <p:nvPr/>
              </p:nvSpPr>
              <p:spPr bwMode="auto">
                <a:xfrm>
                  <a:off x="2593" y="743"/>
                  <a:ext cx="12" cy="9"/>
                </a:xfrm>
                <a:custGeom>
                  <a:avLst/>
                  <a:gdLst>
                    <a:gd name="T0" fmla="*/ 0 w 61"/>
                    <a:gd name="T1" fmla="*/ 0 h 47"/>
                    <a:gd name="T2" fmla="*/ 0 w 61"/>
                    <a:gd name="T3" fmla="*/ 0 h 47"/>
                    <a:gd name="T4" fmla="*/ 0 w 61"/>
                    <a:gd name="T5" fmla="*/ 0 h 47"/>
                    <a:gd name="T6" fmla="*/ 0 w 61"/>
                    <a:gd name="T7" fmla="*/ 0 h 47"/>
                    <a:gd name="T8" fmla="*/ 0 w 61"/>
                    <a:gd name="T9" fmla="*/ 0 h 47"/>
                    <a:gd name="T10" fmla="*/ 0 w 61"/>
                    <a:gd name="T11" fmla="*/ 0 h 47"/>
                    <a:gd name="T12" fmla="*/ 0 w 61"/>
                    <a:gd name="T13" fmla="*/ 0 h 47"/>
                    <a:gd name="T14" fmla="*/ 0 w 61"/>
                    <a:gd name="T15" fmla="*/ 0 h 47"/>
                    <a:gd name="T16" fmla="*/ 0 w 61"/>
                    <a:gd name="T17" fmla="*/ 0 h 47"/>
                    <a:gd name="T18" fmla="*/ 0 w 61"/>
                    <a:gd name="T19" fmla="*/ 0 h 47"/>
                    <a:gd name="T20" fmla="*/ 0 w 61"/>
                    <a:gd name="T21" fmla="*/ 0 h 4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61"/>
                    <a:gd name="T34" fmla="*/ 0 h 47"/>
                    <a:gd name="T35" fmla="*/ 61 w 61"/>
                    <a:gd name="T36" fmla="*/ 47 h 4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61" h="47">
                      <a:moveTo>
                        <a:pt x="27" y="12"/>
                      </a:moveTo>
                      <a:lnTo>
                        <a:pt x="41" y="7"/>
                      </a:lnTo>
                      <a:lnTo>
                        <a:pt x="56" y="17"/>
                      </a:lnTo>
                      <a:lnTo>
                        <a:pt x="58" y="34"/>
                      </a:lnTo>
                      <a:lnTo>
                        <a:pt x="61" y="46"/>
                      </a:lnTo>
                      <a:lnTo>
                        <a:pt x="49" y="47"/>
                      </a:lnTo>
                      <a:lnTo>
                        <a:pt x="23" y="45"/>
                      </a:ln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26" y="3"/>
                      </a:lnTo>
                      <a:lnTo>
                        <a:pt x="27" y="12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08" name="Freeform 479"/>
                <p:cNvSpPr>
                  <a:spLocks/>
                </p:cNvSpPr>
                <p:nvPr/>
              </p:nvSpPr>
              <p:spPr bwMode="auto">
                <a:xfrm>
                  <a:off x="2585" y="746"/>
                  <a:ext cx="6" cy="28"/>
                </a:xfrm>
                <a:custGeom>
                  <a:avLst/>
                  <a:gdLst>
                    <a:gd name="T0" fmla="*/ 0 w 32"/>
                    <a:gd name="T1" fmla="*/ 0 h 140"/>
                    <a:gd name="T2" fmla="*/ 0 w 32"/>
                    <a:gd name="T3" fmla="*/ 0 h 140"/>
                    <a:gd name="T4" fmla="*/ 0 w 32"/>
                    <a:gd name="T5" fmla="*/ 0 h 140"/>
                    <a:gd name="T6" fmla="*/ 0 w 32"/>
                    <a:gd name="T7" fmla="*/ 0 h 140"/>
                    <a:gd name="T8" fmla="*/ 0 w 32"/>
                    <a:gd name="T9" fmla="*/ 0 h 140"/>
                    <a:gd name="T10" fmla="*/ 0 w 32"/>
                    <a:gd name="T11" fmla="*/ 0 h 140"/>
                    <a:gd name="T12" fmla="*/ 0 w 32"/>
                    <a:gd name="T13" fmla="*/ 0 h 140"/>
                    <a:gd name="T14" fmla="*/ 0 w 32"/>
                    <a:gd name="T15" fmla="*/ 0 h 140"/>
                    <a:gd name="T16" fmla="*/ 0 w 32"/>
                    <a:gd name="T17" fmla="*/ 0 h 140"/>
                    <a:gd name="T18" fmla="*/ 0 w 32"/>
                    <a:gd name="T19" fmla="*/ 0 h 140"/>
                    <a:gd name="T20" fmla="*/ 0 w 32"/>
                    <a:gd name="T21" fmla="*/ 0 h 140"/>
                    <a:gd name="T22" fmla="*/ 0 w 32"/>
                    <a:gd name="T23" fmla="*/ 0 h 140"/>
                    <a:gd name="T24" fmla="*/ 0 w 32"/>
                    <a:gd name="T25" fmla="*/ 0 h 14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2"/>
                    <a:gd name="T40" fmla="*/ 0 h 140"/>
                    <a:gd name="T41" fmla="*/ 32 w 32"/>
                    <a:gd name="T42" fmla="*/ 140 h 14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2" h="140">
                      <a:moveTo>
                        <a:pt x="2" y="13"/>
                      </a:moveTo>
                      <a:lnTo>
                        <a:pt x="2" y="63"/>
                      </a:lnTo>
                      <a:lnTo>
                        <a:pt x="2" y="90"/>
                      </a:lnTo>
                      <a:lnTo>
                        <a:pt x="8" y="121"/>
                      </a:lnTo>
                      <a:lnTo>
                        <a:pt x="24" y="140"/>
                      </a:lnTo>
                      <a:lnTo>
                        <a:pt x="30" y="127"/>
                      </a:lnTo>
                      <a:lnTo>
                        <a:pt x="30" y="103"/>
                      </a:lnTo>
                      <a:lnTo>
                        <a:pt x="32" y="63"/>
                      </a:lnTo>
                      <a:lnTo>
                        <a:pt x="27" y="40"/>
                      </a:lnTo>
                      <a:lnTo>
                        <a:pt x="14" y="52"/>
                      </a:lnTo>
                      <a:lnTo>
                        <a:pt x="14" y="25"/>
                      </a:lnTo>
                      <a:lnTo>
                        <a:pt x="0" y="0"/>
                      </a:lnTo>
                      <a:lnTo>
                        <a:pt x="2" y="13"/>
                      </a:lnTo>
                      <a:close/>
                    </a:path>
                  </a:pathLst>
                </a:custGeom>
                <a:solidFill>
                  <a:srgbClr val="A84C1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pic>
            <p:nvPicPr>
              <p:cNvPr id="22582" name="Picture 480" descr="MPj03999800000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80" y="360"/>
                <a:ext cx="570" cy="6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2543" name="Rectangle 481"/>
            <p:cNvSpPr>
              <a:spLocks noChangeArrowheads="1"/>
            </p:cNvSpPr>
            <p:nvPr/>
          </p:nvSpPr>
          <p:spPr bwMode="auto">
            <a:xfrm>
              <a:off x="3133725" y="814388"/>
              <a:ext cx="2200275" cy="1524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45" name="Line 483"/>
            <p:cNvSpPr>
              <a:spLocks noChangeShapeType="1"/>
            </p:cNvSpPr>
            <p:nvPr/>
          </p:nvSpPr>
          <p:spPr bwMode="auto">
            <a:xfrm>
              <a:off x="5318125" y="1196975"/>
              <a:ext cx="181292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46" name="Line 484"/>
            <p:cNvSpPr>
              <a:spLocks noChangeShapeType="1"/>
            </p:cNvSpPr>
            <p:nvPr/>
          </p:nvSpPr>
          <p:spPr bwMode="auto">
            <a:xfrm flipH="1">
              <a:off x="5270499" y="4168775"/>
              <a:ext cx="37117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47" name="Line 485"/>
            <p:cNvSpPr>
              <a:spLocks noChangeShapeType="1"/>
            </p:cNvSpPr>
            <p:nvPr/>
          </p:nvSpPr>
          <p:spPr bwMode="auto">
            <a:xfrm flipH="1">
              <a:off x="1819275" y="5311775"/>
              <a:ext cx="115252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48" name="Line 486"/>
            <p:cNvSpPr>
              <a:spLocks noChangeShapeType="1"/>
            </p:cNvSpPr>
            <p:nvPr/>
          </p:nvSpPr>
          <p:spPr bwMode="auto">
            <a:xfrm rot="16200000">
              <a:off x="2347913" y="573087"/>
              <a:ext cx="0" cy="155257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49" name="Line 487"/>
            <p:cNvSpPr>
              <a:spLocks noChangeShapeType="1"/>
            </p:cNvSpPr>
            <p:nvPr/>
          </p:nvSpPr>
          <p:spPr bwMode="auto">
            <a:xfrm>
              <a:off x="1600200" y="4778375"/>
              <a:ext cx="0" cy="15240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50" name="Line 488"/>
            <p:cNvSpPr>
              <a:spLocks noChangeShapeType="1"/>
            </p:cNvSpPr>
            <p:nvPr/>
          </p:nvSpPr>
          <p:spPr bwMode="auto">
            <a:xfrm>
              <a:off x="1574800" y="6261100"/>
              <a:ext cx="21082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51" name="Line 489"/>
            <p:cNvSpPr>
              <a:spLocks noChangeShapeType="1"/>
            </p:cNvSpPr>
            <p:nvPr/>
          </p:nvSpPr>
          <p:spPr bwMode="auto">
            <a:xfrm flipV="1">
              <a:off x="6334125" y="5040313"/>
              <a:ext cx="0" cy="86518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52" name="Line 490"/>
            <p:cNvSpPr>
              <a:spLocks noChangeShapeType="1"/>
            </p:cNvSpPr>
            <p:nvPr/>
          </p:nvSpPr>
          <p:spPr bwMode="auto">
            <a:xfrm flipV="1">
              <a:off x="1847850" y="4791075"/>
              <a:ext cx="0" cy="5461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4" name="Group 491"/>
            <p:cNvGrpSpPr>
              <a:grpSpLocks/>
            </p:cNvGrpSpPr>
            <p:nvPr/>
          </p:nvGrpSpPr>
          <p:grpSpPr bwMode="auto">
            <a:xfrm>
              <a:off x="457200" y="1971675"/>
              <a:ext cx="2286000" cy="2806700"/>
              <a:chOff x="570" y="1344"/>
              <a:chExt cx="1440" cy="1680"/>
            </a:xfrm>
          </p:grpSpPr>
          <p:sp>
            <p:nvSpPr>
              <p:cNvPr id="22577" name="Rectangle 492"/>
              <p:cNvSpPr>
                <a:spLocks noChangeArrowheads="1"/>
              </p:cNvSpPr>
              <p:nvPr/>
            </p:nvSpPr>
            <p:spPr bwMode="auto">
              <a:xfrm>
                <a:off x="930" y="2067"/>
                <a:ext cx="720" cy="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8" name="Rectangle 493"/>
              <p:cNvSpPr>
                <a:spLocks noChangeArrowheads="1"/>
              </p:cNvSpPr>
              <p:nvPr/>
            </p:nvSpPr>
            <p:spPr bwMode="auto">
              <a:xfrm>
                <a:off x="570" y="1344"/>
                <a:ext cx="1440" cy="16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2554" name="Rectangle 496"/>
            <p:cNvSpPr>
              <a:spLocks noChangeArrowheads="1"/>
            </p:cNvSpPr>
            <p:nvPr/>
          </p:nvSpPr>
          <p:spPr bwMode="auto">
            <a:xfrm>
              <a:off x="7248525" y="2797175"/>
              <a:ext cx="1362075" cy="381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55" name="Text Box 498"/>
            <p:cNvSpPr txBox="1">
              <a:spLocks noChangeArrowheads="1"/>
            </p:cNvSpPr>
            <p:nvPr/>
          </p:nvSpPr>
          <p:spPr bwMode="auto">
            <a:xfrm>
              <a:off x="7172325" y="3449638"/>
              <a:ext cx="1514475" cy="2405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6659" tIns="48329" rIns="96659" bIns="48329">
              <a:spAutoFit/>
            </a:bodyPr>
            <a:lstStyle/>
            <a:p>
              <a:pPr algn="ctr" defTabSz="966788"/>
              <a:r>
                <a:rPr lang="en-US" sz="1300" b="1" dirty="0">
                  <a:solidFill>
                    <a:srgbClr val="000000"/>
                  </a:solidFill>
                </a:rPr>
                <a:t>Teleconsultation</a:t>
              </a:r>
            </a:p>
            <a:p>
              <a:pPr algn="ctr" defTabSz="966788"/>
              <a:r>
                <a:rPr lang="en-US" sz="1300" b="1" dirty="0">
                  <a:solidFill>
                    <a:srgbClr val="000000"/>
                  </a:solidFill>
                </a:rPr>
                <a:t>emailed to </a:t>
              </a:r>
            </a:p>
            <a:p>
              <a:pPr algn="ctr" defTabSz="966788"/>
              <a:r>
                <a:rPr lang="en-US" sz="1000" b="1" u="sng" dirty="0" err="1">
                  <a:solidFill>
                    <a:srgbClr val="0000FF"/>
                  </a:solidFill>
                </a:rPr>
                <a:t>m</a:t>
              </a:r>
              <a:r>
                <a:rPr lang="en-US" sz="1000" b="1" u="sng" dirty="0" err="1" smtClean="0">
                  <a:solidFill>
                    <a:srgbClr val="0000FF"/>
                  </a:solidFill>
                </a:rPr>
                <a:t>ed.consult.army</a:t>
              </a:r>
              <a:r>
                <a:rPr lang="en-US" sz="1000" b="1" u="sng" dirty="0" smtClean="0">
                  <a:solidFill>
                    <a:srgbClr val="0000FF"/>
                  </a:solidFill>
                </a:rPr>
                <a:t>@</a:t>
              </a:r>
            </a:p>
            <a:p>
              <a:pPr algn="ctr" defTabSz="966788"/>
              <a:r>
                <a:rPr lang="en-US" sz="1000" b="1" u="sng" dirty="0" smtClean="0">
                  <a:solidFill>
                    <a:srgbClr val="0000FF"/>
                  </a:solidFill>
                </a:rPr>
                <a:t>mail.mil</a:t>
              </a:r>
              <a:endParaRPr lang="en-US" sz="1000" b="1" u="sng" dirty="0">
                <a:solidFill>
                  <a:srgbClr val="0000FF"/>
                </a:solidFill>
              </a:endParaRPr>
            </a:p>
            <a:p>
              <a:pPr algn="ctr" defTabSz="966788"/>
              <a:endParaRPr lang="en-US" sz="1300" b="1" dirty="0">
                <a:solidFill>
                  <a:srgbClr val="000000"/>
                </a:solidFill>
              </a:endParaRPr>
            </a:p>
            <a:p>
              <a:pPr algn="ctr" defTabSz="966788"/>
              <a:endParaRPr lang="en-US" sz="1300" b="1" dirty="0">
                <a:solidFill>
                  <a:srgbClr val="000000"/>
                </a:solidFill>
              </a:endParaRPr>
            </a:p>
            <a:p>
              <a:pPr algn="ctr" defTabSz="966788"/>
              <a:endParaRPr lang="en-US" sz="1300" b="1" dirty="0">
                <a:solidFill>
                  <a:srgbClr val="000000"/>
                </a:solidFill>
              </a:endParaRPr>
            </a:p>
            <a:p>
              <a:pPr algn="ctr" defTabSz="966788"/>
              <a:r>
                <a:rPr lang="en-US" sz="1300" b="1" dirty="0">
                  <a:solidFill>
                    <a:srgbClr val="000000"/>
                  </a:solidFill>
                </a:rPr>
                <a:t>Finds </a:t>
              </a:r>
              <a:r>
                <a:rPr lang="en-US" sz="1300" b="1" dirty="0" smtClean="0">
                  <a:solidFill>
                    <a:srgbClr val="000000"/>
                  </a:solidFill>
                </a:rPr>
                <a:t>consultant(s) </a:t>
              </a:r>
              <a:r>
                <a:rPr lang="en-US" sz="1300" b="1" dirty="0">
                  <a:solidFill>
                    <a:srgbClr val="000000"/>
                  </a:solidFill>
                </a:rPr>
                <a:t>with</a:t>
              </a:r>
            </a:p>
            <a:p>
              <a:pPr algn="ctr" defTabSz="966788"/>
              <a:r>
                <a:rPr lang="en-US" sz="1300" b="1" dirty="0">
                  <a:solidFill>
                    <a:srgbClr val="000000"/>
                  </a:solidFill>
                </a:rPr>
                <a:t>appropriate</a:t>
              </a:r>
            </a:p>
            <a:p>
              <a:pPr algn="ctr" defTabSz="966788"/>
              <a:r>
                <a:rPr lang="en-US" sz="1300" b="1" dirty="0">
                  <a:solidFill>
                    <a:srgbClr val="000000"/>
                  </a:solidFill>
                </a:rPr>
                <a:t>expertise</a:t>
              </a:r>
            </a:p>
          </p:txBody>
        </p:sp>
        <p:pic>
          <p:nvPicPr>
            <p:cNvPr id="22556" name="Picture 499" descr="MCj04247920000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18413" y="2851150"/>
              <a:ext cx="582612" cy="63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57" name="Picture 500" descr="MCj04041710000[1]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620000" y="5921375"/>
              <a:ext cx="557213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58" name="Line 502"/>
            <p:cNvSpPr>
              <a:spLocks noChangeShapeType="1"/>
            </p:cNvSpPr>
            <p:nvPr/>
          </p:nvSpPr>
          <p:spPr bwMode="auto">
            <a:xfrm>
              <a:off x="7904163" y="1797050"/>
              <a:ext cx="7937" cy="102552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5" name="Group 503"/>
            <p:cNvGrpSpPr>
              <a:grpSpLocks/>
            </p:cNvGrpSpPr>
            <p:nvPr/>
          </p:nvGrpSpPr>
          <p:grpSpPr bwMode="auto">
            <a:xfrm>
              <a:off x="6486525" y="1196975"/>
              <a:ext cx="1371600" cy="1219200"/>
              <a:chOff x="4368" y="528"/>
              <a:chExt cx="864" cy="768"/>
            </a:xfrm>
          </p:grpSpPr>
          <p:sp>
            <p:nvSpPr>
              <p:cNvPr id="22575" name="AutoShape 504"/>
              <p:cNvSpPr>
                <a:spLocks noChangeArrowheads="1"/>
              </p:cNvSpPr>
              <p:nvPr/>
            </p:nvSpPr>
            <p:spPr bwMode="auto">
              <a:xfrm>
                <a:off x="4368" y="528"/>
                <a:ext cx="864" cy="768"/>
              </a:xfrm>
              <a:prstGeom prst="flowChartDecision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6" name="Text Box 505"/>
              <p:cNvSpPr txBox="1">
                <a:spLocks noChangeArrowheads="1"/>
              </p:cNvSpPr>
              <p:nvPr/>
            </p:nvSpPr>
            <p:spPr bwMode="auto">
              <a:xfrm>
                <a:off x="4514" y="660"/>
                <a:ext cx="570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6659" tIns="48329" rIns="96659" bIns="48329">
                <a:spAutoFit/>
              </a:bodyPr>
              <a:lstStyle/>
              <a:p>
                <a:pPr algn="ctr" defTabSz="966788"/>
                <a:r>
                  <a:rPr lang="en-US" sz="1200" b="1">
                    <a:solidFill>
                      <a:srgbClr val="000000"/>
                    </a:solidFill>
                  </a:rPr>
                  <a:t>Specialty </a:t>
                </a:r>
              </a:p>
              <a:p>
                <a:pPr algn="ctr" defTabSz="966788"/>
                <a:r>
                  <a:rPr lang="en-US" sz="1200" b="1">
                    <a:solidFill>
                      <a:srgbClr val="000000"/>
                    </a:solidFill>
                  </a:rPr>
                  <a:t>with</a:t>
                </a:r>
              </a:p>
              <a:p>
                <a:pPr algn="ctr" defTabSz="966788"/>
                <a:r>
                  <a:rPr lang="en-US" sz="1200" b="1">
                    <a:solidFill>
                      <a:srgbClr val="000000"/>
                    </a:solidFill>
                  </a:rPr>
                  <a:t>Contact </a:t>
                </a:r>
              </a:p>
              <a:p>
                <a:pPr algn="ctr" defTabSz="966788"/>
                <a:r>
                  <a:rPr lang="en-US" sz="1200" b="1">
                    <a:solidFill>
                      <a:srgbClr val="000000"/>
                    </a:solidFill>
                  </a:rPr>
                  <a:t>Group</a:t>
                </a:r>
              </a:p>
            </p:txBody>
          </p:sp>
        </p:grpSp>
        <p:grpSp>
          <p:nvGrpSpPr>
            <p:cNvPr id="6" name="Group 506"/>
            <p:cNvGrpSpPr>
              <a:grpSpLocks/>
            </p:cNvGrpSpPr>
            <p:nvPr/>
          </p:nvGrpSpPr>
          <p:grpSpPr bwMode="auto">
            <a:xfrm>
              <a:off x="6170613" y="1830388"/>
              <a:ext cx="487362" cy="966787"/>
              <a:chOff x="4226" y="1167"/>
              <a:chExt cx="307" cy="609"/>
            </a:xfrm>
          </p:grpSpPr>
          <p:sp>
            <p:nvSpPr>
              <p:cNvPr id="22573" name="Line 507"/>
              <p:cNvSpPr>
                <a:spLocks noChangeShapeType="1"/>
              </p:cNvSpPr>
              <p:nvPr/>
            </p:nvSpPr>
            <p:spPr bwMode="auto">
              <a:xfrm>
                <a:off x="4367" y="1167"/>
                <a:ext cx="4" cy="609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74" name="Text Box 508"/>
              <p:cNvSpPr txBox="1">
                <a:spLocks noChangeArrowheads="1"/>
              </p:cNvSpPr>
              <p:nvPr/>
            </p:nvSpPr>
            <p:spPr bwMode="auto">
              <a:xfrm>
                <a:off x="4226" y="1339"/>
                <a:ext cx="307" cy="18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96659" tIns="48329" rIns="96659" bIns="48329">
                <a:spAutoFit/>
              </a:bodyPr>
              <a:lstStyle/>
              <a:p>
                <a:pPr defTabSz="966788"/>
                <a:r>
                  <a:rPr lang="en-US" sz="1300" b="1">
                    <a:solidFill>
                      <a:srgbClr val="006600"/>
                    </a:solidFill>
                  </a:rPr>
                  <a:t>Yes</a:t>
                </a:r>
              </a:p>
            </p:txBody>
          </p:sp>
        </p:grpSp>
        <p:sp>
          <p:nvSpPr>
            <p:cNvPr id="22561" name="Text Box 509"/>
            <p:cNvSpPr txBox="1">
              <a:spLocks noChangeArrowheads="1"/>
            </p:cNvSpPr>
            <p:nvPr/>
          </p:nvSpPr>
          <p:spPr bwMode="auto">
            <a:xfrm>
              <a:off x="7715250" y="2103438"/>
              <a:ext cx="414338" cy="2936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96659" tIns="48329" rIns="96659" bIns="48329">
              <a:spAutoFit/>
            </a:bodyPr>
            <a:lstStyle/>
            <a:p>
              <a:pPr defTabSz="966788"/>
              <a:r>
                <a:rPr lang="en-US" sz="1300" b="1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22562" name="Line 510"/>
            <p:cNvSpPr>
              <a:spLocks noChangeShapeType="1"/>
            </p:cNvSpPr>
            <p:nvPr/>
          </p:nvSpPr>
          <p:spPr bwMode="auto">
            <a:xfrm flipH="1">
              <a:off x="5267325" y="5616575"/>
              <a:ext cx="19685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64" name="Line 512"/>
            <p:cNvSpPr>
              <a:spLocks noChangeShapeType="1"/>
            </p:cNvSpPr>
            <p:nvPr/>
          </p:nvSpPr>
          <p:spPr bwMode="auto">
            <a:xfrm flipH="1">
              <a:off x="6365875" y="1806575"/>
              <a:ext cx="1143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65" name="Line 513"/>
            <p:cNvSpPr>
              <a:spLocks noChangeShapeType="1"/>
            </p:cNvSpPr>
            <p:nvPr/>
          </p:nvSpPr>
          <p:spPr bwMode="auto">
            <a:xfrm>
              <a:off x="6705600" y="6149975"/>
              <a:ext cx="5334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66" name="Line 514"/>
            <p:cNvSpPr>
              <a:spLocks noChangeShapeType="1"/>
            </p:cNvSpPr>
            <p:nvPr/>
          </p:nvSpPr>
          <p:spPr bwMode="auto">
            <a:xfrm rot="5400000">
              <a:off x="2046288" y="-38100"/>
              <a:ext cx="0" cy="211137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67" name="Line 515"/>
            <p:cNvSpPr>
              <a:spLocks noChangeShapeType="1"/>
            </p:cNvSpPr>
            <p:nvPr/>
          </p:nvSpPr>
          <p:spPr bwMode="auto">
            <a:xfrm flipV="1">
              <a:off x="990600" y="1020763"/>
              <a:ext cx="0" cy="94773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22568" name="Picture 516" descr="MCBD08632_0000[1]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543800" y="4232930"/>
              <a:ext cx="75565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69" name="Text Box 517"/>
            <p:cNvSpPr txBox="1">
              <a:spLocks noChangeArrowheads="1"/>
            </p:cNvSpPr>
            <p:nvPr/>
          </p:nvSpPr>
          <p:spPr bwMode="auto">
            <a:xfrm>
              <a:off x="1168400" y="762000"/>
              <a:ext cx="2057400" cy="511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1300" b="1">
                  <a:solidFill>
                    <a:srgbClr val="000000"/>
                  </a:solidFill>
                </a:rPr>
                <a:t>Provider sends f/u or</a:t>
              </a:r>
            </a:p>
            <a:p>
              <a:pPr>
                <a:lnSpc>
                  <a:spcPct val="70000"/>
                </a:lnSpc>
              </a:pPr>
              <a:endParaRPr lang="en-US" sz="1300" b="1">
                <a:solidFill>
                  <a:srgbClr val="000000"/>
                </a:solidFill>
              </a:endParaRPr>
            </a:p>
            <a:p>
              <a:pPr>
                <a:lnSpc>
                  <a:spcPct val="70000"/>
                </a:lnSpc>
              </a:pPr>
              <a:r>
                <a:rPr lang="en-US" sz="1300" b="1">
                  <a:solidFill>
                    <a:srgbClr val="000000"/>
                  </a:solidFill>
                </a:rPr>
                <a:t>questions/info to group</a:t>
              </a:r>
            </a:p>
          </p:txBody>
        </p:sp>
        <p:sp>
          <p:nvSpPr>
            <p:cNvPr id="22570" name="TextBox 347"/>
            <p:cNvSpPr txBox="1">
              <a:spLocks noChangeArrowheads="1"/>
            </p:cNvSpPr>
            <p:nvPr/>
          </p:nvSpPr>
          <p:spPr bwMode="auto">
            <a:xfrm>
              <a:off x="6400800" y="2362200"/>
              <a:ext cx="15240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i="1" dirty="0">
                  <a:solidFill>
                    <a:srgbClr val="000000"/>
                  </a:solidFill>
                </a:rPr>
                <a:t>Include</a:t>
              </a:r>
            </a:p>
            <a:p>
              <a:pPr algn="ctr"/>
              <a:r>
                <a:rPr lang="en-US" sz="600" b="1" i="1" u="sng" dirty="0" smtClean="0">
                  <a:solidFill>
                    <a:srgbClr val="0000FF"/>
                  </a:solidFill>
                </a:rPr>
                <a:t>charles.m.lappan.civ@mail.mil</a:t>
              </a:r>
              <a:endParaRPr lang="en-US" sz="600" b="1" i="1" dirty="0">
                <a:solidFill>
                  <a:srgbClr val="000000"/>
                </a:solidFill>
              </a:endParaRPr>
            </a:p>
            <a:p>
              <a:pPr algn="ctr"/>
              <a:r>
                <a:rPr lang="en-US" b="1" i="1" dirty="0">
                  <a:solidFill>
                    <a:srgbClr val="000000"/>
                  </a:solidFill>
                </a:rPr>
                <a:t>in the “cc” address</a:t>
              </a:r>
            </a:p>
          </p:txBody>
        </p:sp>
        <p:sp>
          <p:nvSpPr>
            <p:cNvPr id="349" name="Curved Up Arrow 348"/>
            <p:cNvSpPr/>
            <p:nvPr/>
          </p:nvSpPr>
          <p:spPr bwMode="auto">
            <a:xfrm rot="6090118">
              <a:off x="6523037" y="2220913"/>
              <a:ext cx="447675" cy="228600"/>
            </a:xfrm>
            <a:prstGeom prst="curvedUpArrow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0" name="Curved Up Arrow 349"/>
            <p:cNvSpPr/>
            <p:nvPr/>
          </p:nvSpPr>
          <p:spPr bwMode="auto">
            <a:xfrm rot="16848504">
              <a:off x="7323138" y="2220913"/>
              <a:ext cx="438150" cy="228600"/>
            </a:xfrm>
            <a:prstGeom prst="curvedUpArrow">
              <a:avLst/>
            </a:prstGeom>
            <a:solidFill>
              <a:srgbClr val="FF0000"/>
            </a:soli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grpSp>
          <p:nvGrpSpPr>
            <p:cNvPr id="7" name="Group 207"/>
            <p:cNvGrpSpPr/>
            <p:nvPr/>
          </p:nvGrpSpPr>
          <p:grpSpPr>
            <a:xfrm>
              <a:off x="5638800" y="2797175"/>
              <a:ext cx="1539875" cy="2209800"/>
              <a:chOff x="5638800" y="2797175"/>
              <a:chExt cx="1539875" cy="2209800"/>
            </a:xfrm>
          </p:grpSpPr>
          <p:sp>
            <p:nvSpPr>
              <p:cNvPr id="22537" name="Rectangle 344"/>
              <p:cNvSpPr>
                <a:spLocks noChangeArrowheads="1"/>
              </p:cNvSpPr>
              <p:nvPr/>
            </p:nvSpPr>
            <p:spPr bwMode="auto">
              <a:xfrm>
                <a:off x="5638800" y="2797175"/>
                <a:ext cx="1450975" cy="22098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538" name="Text Box 345"/>
              <p:cNvSpPr txBox="1">
                <a:spLocks noChangeArrowheads="1"/>
              </p:cNvSpPr>
              <p:nvPr/>
            </p:nvSpPr>
            <p:spPr bwMode="auto">
              <a:xfrm>
                <a:off x="5638800" y="3276600"/>
                <a:ext cx="1539875" cy="889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659" tIns="48329" rIns="96659" bIns="48329">
                <a:spAutoFit/>
              </a:bodyPr>
              <a:lstStyle/>
              <a:p>
                <a:pPr algn="ctr" defTabSz="966788"/>
                <a:r>
                  <a:rPr lang="en-US" sz="1300" b="1" dirty="0">
                    <a:solidFill>
                      <a:srgbClr val="000000"/>
                    </a:solidFill>
                  </a:rPr>
                  <a:t>Teleconsultation</a:t>
                </a:r>
              </a:p>
              <a:p>
                <a:pPr algn="ctr" defTabSz="966788"/>
                <a:r>
                  <a:rPr lang="en-US" sz="1300" b="1" dirty="0">
                    <a:solidFill>
                      <a:srgbClr val="000000"/>
                    </a:solidFill>
                  </a:rPr>
                  <a:t>is routed to the</a:t>
                </a:r>
              </a:p>
              <a:p>
                <a:pPr algn="ctr" defTabSz="966788"/>
                <a:r>
                  <a:rPr lang="en-US" sz="1300" b="1" dirty="0">
                    <a:solidFill>
                      <a:srgbClr val="000000"/>
                    </a:solidFill>
                  </a:rPr>
                  <a:t>appropriate</a:t>
                </a:r>
              </a:p>
              <a:p>
                <a:pPr algn="ctr" defTabSz="966788"/>
                <a:r>
                  <a:rPr lang="en-US" sz="1300" b="1" dirty="0">
                    <a:solidFill>
                      <a:srgbClr val="000000"/>
                    </a:solidFill>
                  </a:rPr>
                  <a:t>specialty group</a:t>
                </a:r>
              </a:p>
            </p:txBody>
          </p:sp>
          <p:pic>
            <p:nvPicPr>
              <p:cNvPr id="2059" name="Picture 11" descr="C:\Users\charles.lappan\AppData\Local\Microsoft\Windows\Temporary Internet Files\Content.IE5\AZQX9GDX\MC900056799[1].wmf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172200" y="2824557"/>
                <a:ext cx="533400" cy="528244"/>
              </a:xfrm>
              <a:prstGeom prst="rect">
                <a:avLst/>
              </a:prstGeom>
              <a:noFill/>
            </p:spPr>
          </p:pic>
        </p:grpSp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0523" y="4271299"/>
              <a:ext cx="1417394" cy="662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2016124"/>
              <a:ext cx="2123178" cy="2403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63" name="Text Box 511"/>
            <p:cNvSpPr txBox="1">
              <a:spLocks noChangeArrowheads="1"/>
            </p:cNvSpPr>
            <p:nvPr/>
          </p:nvSpPr>
          <p:spPr bwMode="auto">
            <a:xfrm>
              <a:off x="969963" y="3835400"/>
              <a:ext cx="1620837" cy="812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6659" tIns="48329" rIns="96659" bIns="48329">
              <a:spAutoFit/>
            </a:bodyPr>
            <a:lstStyle/>
            <a:p>
              <a:pPr algn="ctr" defTabSz="966788">
                <a:lnSpc>
                  <a:spcPct val="90000"/>
                </a:lnSpc>
              </a:pPr>
              <a:r>
                <a:rPr lang="en-US" sz="1300" b="1" dirty="0">
                  <a:solidFill>
                    <a:srgbClr val="000000"/>
                  </a:solidFill>
                </a:rPr>
                <a:t>Consultant emails</a:t>
              </a:r>
            </a:p>
            <a:p>
              <a:pPr algn="ctr" defTabSz="966788">
                <a:lnSpc>
                  <a:spcPct val="90000"/>
                </a:lnSpc>
              </a:pPr>
              <a:r>
                <a:rPr lang="en-US" sz="1300" b="1" dirty="0">
                  <a:solidFill>
                    <a:srgbClr val="000000"/>
                  </a:solidFill>
                </a:rPr>
                <a:t>recommendation</a:t>
              </a:r>
            </a:p>
            <a:p>
              <a:pPr algn="ctr" defTabSz="966788">
                <a:lnSpc>
                  <a:spcPct val="90000"/>
                </a:lnSpc>
              </a:pPr>
              <a:r>
                <a:rPr lang="en-US" sz="1300" b="1" dirty="0">
                  <a:solidFill>
                    <a:srgbClr val="000000"/>
                  </a:solidFill>
                </a:rPr>
                <a:t>to the deployed</a:t>
              </a:r>
            </a:p>
            <a:p>
              <a:pPr algn="ctr" defTabSz="966788">
                <a:lnSpc>
                  <a:spcPct val="90000"/>
                </a:lnSpc>
              </a:pPr>
              <a:r>
                <a:rPr lang="en-US" sz="1300" b="1" dirty="0">
                  <a:solidFill>
                    <a:srgbClr val="000000"/>
                  </a:solidFill>
                </a:rPr>
                <a:t>physician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555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754313" y="0"/>
            <a:ext cx="3633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How To Send A Consult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28600" y="476250"/>
            <a:ext cx="6096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1400" b="1" dirty="0"/>
              <a:t>   Patient History</a:t>
            </a:r>
          </a:p>
          <a:p>
            <a:pPr>
              <a:buFontTx/>
              <a:buChar char="•"/>
            </a:pPr>
            <a:endParaRPr lang="en-US" sz="1400" b="1" dirty="0"/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When did it start? Days? Weeks? Months? Years?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Patient symptoms now?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</a:t>
            </a:r>
            <a:r>
              <a:rPr lang="en-US" sz="1400" b="1" dirty="0" err="1"/>
              <a:t>Chronicity</a:t>
            </a:r>
            <a:r>
              <a:rPr lang="en-US" sz="1400" b="1" dirty="0"/>
              <a:t>: Getting better? Worse? </a:t>
            </a:r>
            <a:r>
              <a:rPr lang="en-US" sz="1400" b="1" dirty="0" smtClean="0"/>
              <a:t>No change? </a:t>
            </a:r>
            <a:r>
              <a:rPr lang="en-US" sz="1400" b="1" dirty="0"/>
              <a:t>Spreading?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What was used to previously treat the patient?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Effectiveness of previous treatments?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28600" y="1981200"/>
            <a:ext cx="8382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US" sz="1400" b="1" dirty="0"/>
              <a:t>  Laboratory and Test results if any?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Your Diagnosis and/or Differential Diagnosis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</a:t>
            </a:r>
            <a:r>
              <a:rPr lang="en-US" sz="1400" b="1" u="sng" dirty="0"/>
              <a:t>Limitations you have </a:t>
            </a:r>
            <a:r>
              <a:rPr lang="en-US" sz="1400" b="1" u="sng" dirty="0" smtClean="0"/>
              <a:t>treating your </a:t>
            </a:r>
            <a:r>
              <a:rPr lang="en-US" sz="1400" b="1" u="sng" dirty="0"/>
              <a:t>patient such as medications, procedures, lab tests?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66700" y="2814638"/>
            <a:ext cx="86106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1400" b="1" dirty="0"/>
              <a:t>  Include Patient Demographics: branch of service, age, and gender. If not U.S. military </a:t>
            </a:r>
            <a:r>
              <a:rPr lang="en-US" sz="1400" b="1" dirty="0" smtClean="0"/>
              <a:t>list the  </a:t>
            </a:r>
          </a:p>
          <a:p>
            <a:r>
              <a:rPr lang="en-US" sz="1400" b="1" dirty="0" smtClean="0"/>
              <a:t>   patient’s nationality</a:t>
            </a:r>
            <a:r>
              <a:rPr lang="en-US" sz="1400" b="1" dirty="0"/>
              <a:t>. Identify if contractor, detainee, foreign military, etc </a:t>
            </a:r>
          </a:p>
          <a:p>
            <a:endParaRPr lang="en-US" sz="1400" b="1" dirty="0"/>
          </a:p>
          <a:p>
            <a:pPr>
              <a:buFontTx/>
              <a:buChar char="•"/>
            </a:pPr>
            <a:r>
              <a:rPr lang="en-US" sz="1400" b="1" dirty="0"/>
              <a:t>  Include digital images if </a:t>
            </a:r>
            <a:r>
              <a:rPr lang="en-US" sz="1400" b="1" dirty="0" smtClean="0"/>
              <a:t>appropriate</a:t>
            </a:r>
          </a:p>
          <a:p>
            <a:pPr>
              <a:buFontTx/>
              <a:buChar char="•"/>
            </a:pPr>
            <a:endParaRPr lang="en-US" sz="1400" b="1" dirty="0"/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Use the jpeg format for images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Check images before transmitting to ensure they are in focus and accurately portray the </a:t>
            </a:r>
          </a:p>
          <a:p>
            <a:pPr lvl="1">
              <a:buFont typeface="Wingdings" pitchFamily="2" charset="2"/>
              <a:buNone/>
            </a:pPr>
            <a:r>
              <a:rPr lang="en-US" sz="1400" b="1" dirty="0"/>
              <a:t>     problem as </a:t>
            </a:r>
            <a:r>
              <a:rPr lang="en-US" sz="1400" b="1" dirty="0" smtClean="0"/>
              <a:t>you see </a:t>
            </a:r>
            <a:r>
              <a:rPr lang="en-US" sz="1400" b="1" dirty="0"/>
              <a:t>it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Usually 3 to 5 images is all we need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When in doubt, overload us with </a:t>
            </a:r>
            <a:r>
              <a:rPr lang="en-US" sz="1400" b="1" dirty="0" smtClean="0"/>
              <a:t>images</a:t>
            </a:r>
          </a:p>
          <a:p>
            <a:pPr lvl="1">
              <a:buFont typeface="Wingdings" pitchFamily="2" charset="2"/>
              <a:buChar char="Ø"/>
            </a:pPr>
            <a:endParaRPr lang="en-US" sz="1400" b="1" dirty="0" smtClean="0"/>
          </a:p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  Other attachments:</a:t>
            </a:r>
          </a:p>
          <a:p>
            <a:pPr>
              <a:buFont typeface="Arial" pitchFamily="34" charset="0"/>
              <a:buChar char="•"/>
            </a:pPr>
            <a:endParaRPr lang="en-US" sz="1400" b="1" dirty="0" smtClean="0"/>
          </a:p>
          <a:p>
            <a:pPr lvl="1">
              <a:buFont typeface="Wingdings" pitchFamily="2" charset="2"/>
              <a:buChar char="Ø"/>
            </a:pPr>
            <a:r>
              <a:rPr lang="en-US" sz="1400" b="1" dirty="0" smtClean="0"/>
              <a:t>  PDF’s of EKG’s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 smtClean="0"/>
              <a:t>  JPEGs of radiographs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 smtClean="0"/>
              <a:t>  Laboratory and pathology reports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2754313" y="0"/>
            <a:ext cx="3633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How To Send A Consult</a:t>
            </a:r>
          </a:p>
        </p:txBody>
      </p:sp>
      <p:sp>
        <p:nvSpPr>
          <p:cNvPr id="8195" name="Text Box 6"/>
          <p:cNvSpPr txBox="1">
            <a:spLocks noChangeArrowheads="1"/>
          </p:cNvSpPr>
          <p:nvPr/>
        </p:nvSpPr>
        <p:spPr bwMode="auto">
          <a:xfrm>
            <a:off x="345541" y="602158"/>
            <a:ext cx="85344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1400" b="1" dirty="0"/>
              <a:t>  </a:t>
            </a:r>
            <a:r>
              <a:rPr lang="en-US" sz="1400" b="1" dirty="0" smtClean="0"/>
              <a:t>Do not include patient identifying information such as the patients name or SSN</a:t>
            </a:r>
          </a:p>
          <a:p>
            <a:pPr>
              <a:buFontTx/>
              <a:buChar char="•"/>
            </a:pPr>
            <a:endParaRPr lang="en-US" sz="1400" b="1" dirty="0" smtClean="0"/>
          </a:p>
          <a:p>
            <a:pPr>
              <a:buFontTx/>
              <a:buChar char="•"/>
            </a:pPr>
            <a:r>
              <a:rPr lang="en-US" sz="1400" b="1" dirty="0" smtClean="0"/>
              <a:t>  Try to limit one patient per teleconsultation</a:t>
            </a:r>
          </a:p>
          <a:p>
            <a:pPr>
              <a:buFontTx/>
              <a:buChar char="•"/>
            </a:pPr>
            <a:endParaRPr lang="en-US" sz="1400" b="1" dirty="0" smtClean="0"/>
          </a:p>
          <a:p>
            <a:pPr>
              <a:buFontTx/>
              <a:buChar char="•"/>
            </a:pPr>
            <a:r>
              <a:rPr lang="en-US" sz="1400" b="1" dirty="0" smtClean="0"/>
              <a:t>  Do not send radiographs using the DICOM format</a:t>
            </a:r>
          </a:p>
          <a:p>
            <a:pPr>
              <a:buFontTx/>
              <a:buChar char="•"/>
            </a:pPr>
            <a:endParaRPr lang="en-US" sz="1400" b="1" dirty="0" smtClean="0"/>
          </a:p>
          <a:p>
            <a:pPr lvl="1">
              <a:buFont typeface="Wingdings" pitchFamily="2" charset="2"/>
              <a:buChar char="Ø"/>
            </a:pPr>
            <a:r>
              <a:rPr lang="en-US" sz="1400" b="1" dirty="0" smtClean="0"/>
              <a:t>  Requires special processing 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 smtClean="0"/>
              <a:t>  Can delay the consultant’s recommendation(s)</a:t>
            </a:r>
          </a:p>
          <a:p>
            <a:pPr lvl="1">
              <a:buFont typeface="Wingdings" pitchFamily="2" charset="2"/>
              <a:buChar char="Ø"/>
            </a:pPr>
            <a:endParaRPr lang="en-US" sz="1400" b="1" dirty="0" smtClean="0"/>
          </a:p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  Do not include “archive attachments / files</a:t>
            </a:r>
          </a:p>
          <a:p>
            <a:pPr>
              <a:buFont typeface="Arial" pitchFamily="34" charset="0"/>
              <a:buChar char="•"/>
            </a:pPr>
            <a:endParaRPr lang="en-US" sz="1400" b="1" dirty="0" smtClean="0"/>
          </a:p>
          <a:p>
            <a:pPr lvl="1">
              <a:buFont typeface="Wingdings" pitchFamily="2" charset="2"/>
              <a:buChar char="Ø"/>
            </a:pPr>
            <a:r>
              <a:rPr lang="en-US" sz="1400" b="1" dirty="0" smtClean="0"/>
              <a:t>  Certain file types such as “.zip” are automatically blocked</a:t>
            </a:r>
          </a:p>
          <a:p>
            <a:pPr>
              <a:buFontTx/>
              <a:buChar char="•"/>
            </a:pPr>
            <a:endParaRPr lang="en-US" sz="1400" b="1" dirty="0" smtClean="0"/>
          </a:p>
          <a:p>
            <a:pPr>
              <a:buFontTx/>
              <a:buChar char="•"/>
            </a:pPr>
            <a:r>
              <a:rPr lang="en-US" sz="1400" b="1" dirty="0" smtClean="0"/>
              <a:t>  If </a:t>
            </a:r>
            <a:r>
              <a:rPr lang="en-US" sz="1400" b="1" dirty="0"/>
              <a:t>you send a consult and later need additional assistance send the teleconsultation to the   </a:t>
            </a:r>
          </a:p>
          <a:p>
            <a:r>
              <a:rPr lang="en-US" sz="1400" b="1" dirty="0"/>
              <a:t>   generic email address of the specialty and not to the consultant who answered your consult</a:t>
            </a:r>
          </a:p>
          <a:p>
            <a:endParaRPr lang="en-US" sz="1400" b="1" dirty="0"/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Most consultants are on a call-roster and look for consults during the period they are </a:t>
            </a:r>
          </a:p>
          <a:p>
            <a:pPr lvl="1">
              <a:buFont typeface="Wingdings" pitchFamily="2" charset="2"/>
              <a:buNone/>
            </a:pPr>
            <a:r>
              <a:rPr lang="en-US" sz="1400" b="1" dirty="0"/>
              <a:t>     on-call 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Most delete the consult after they have answered it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Project Manager makes an MSWord file for each consult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/>
              <a:t>  When a </a:t>
            </a:r>
            <a:r>
              <a:rPr lang="en-US" sz="1400" b="1" dirty="0" err="1"/>
              <a:t>reconsult</a:t>
            </a:r>
            <a:r>
              <a:rPr lang="en-US" sz="1400" b="1" dirty="0"/>
              <a:t> is sent, the </a:t>
            </a:r>
            <a:r>
              <a:rPr lang="en-US" sz="1400" b="1" dirty="0" smtClean="0"/>
              <a:t>we transmit </a:t>
            </a:r>
            <a:r>
              <a:rPr lang="en-US" sz="1400" b="1" dirty="0"/>
              <a:t>the file to the on-call </a:t>
            </a:r>
            <a:r>
              <a:rPr lang="en-US" sz="1400" b="1" dirty="0" smtClean="0"/>
              <a:t>consultant</a:t>
            </a:r>
          </a:p>
          <a:p>
            <a:pPr lvl="1">
              <a:buFont typeface="Wingdings" pitchFamily="2" charset="2"/>
              <a:buChar char="Ø"/>
            </a:pPr>
            <a:endParaRPr lang="en-US" sz="1400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5410200" y="2265402"/>
            <a:ext cx="3429000" cy="55399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1000" b="1" dirty="0"/>
              <a:t>The sender of the message sent the following file that is not allowed by NETCOM 2004-11A guidance: xrays.zip .</a:t>
            </a:r>
          </a:p>
        </p:txBody>
      </p:sp>
      <p:sp>
        <p:nvSpPr>
          <p:cNvPr id="3" name="Bent Arrow 2"/>
          <p:cNvSpPr/>
          <p:nvPr/>
        </p:nvSpPr>
        <p:spPr>
          <a:xfrm rot="10800000">
            <a:off x="6019800" y="2831425"/>
            <a:ext cx="533400" cy="373558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Bent Arrow 32"/>
          <p:cNvSpPr/>
          <p:nvPr/>
        </p:nvSpPr>
        <p:spPr>
          <a:xfrm rot="10800000">
            <a:off x="4419600" y="5105400"/>
            <a:ext cx="1371600" cy="1066800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62000" y="0"/>
            <a:ext cx="75328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smtClean="0"/>
              <a:t>De-Identification and Protected Health Information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533400"/>
            <a:ext cx="64347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/>
              <a:t>  </a:t>
            </a:r>
            <a:r>
              <a:rPr lang="en-US" sz="1600" b="1" dirty="0" smtClean="0"/>
              <a:t>Digital images must obscure the face or identifiable markings </a:t>
            </a:r>
          </a:p>
          <a:p>
            <a:r>
              <a:rPr lang="en-US" sz="1600" b="1" dirty="0" smtClean="0"/>
              <a:t>   </a:t>
            </a:r>
            <a:r>
              <a:rPr lang="en-US" sz="1600" b="1" dirty="0" smtClean="0">
                <a:solidFill>
                  <a:srgbClr val="FF0000"/>
                </a:solidFill>
              </a:rPr>
              <a:t>unless required for diagnosis 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138535"/>
            <a:ext cx="1524000" cy="1144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235324" y="2281535"/>
            <a:ext cx="978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Basal Cell </a:t>
            </a:r>
          </a:p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Carcinoma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138535"/>
            <a:ext cx="1628775" cy="1140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5920773" y="2281535"/>
            <a:ext cx="9124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Chalazion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47800" y="1525369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/>
              <a:t>  </a:t>
            </a:r>
            <a:r>
              <a:rPr lang="en-US" sz="1600" b="1" dirty="0" smtClean="0"/>
              <a:t>Bring the camera in </a:t>
            </a:r>
          </a:p>
          <a:p>
            <a:r>
              <a:rPr lang="en-US" sz="1600" b="1" dirty="0" smtClean="0"/>
              <a:t>   close and crop</a:t>
            </a:r>
            <a:endParaRPr lang="en-US" sz="1600" b="1" dirty="0" smtClean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9200" y="3200400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/>
              <a:t>  </a:t>
            </a:r>
            <a:r>
              <a:rPr lang="en-US" sz="1600" b="1" dirty="0" smtClean="0"/>
              <a:t>Use imaging </a:t>
            </a:r>
            <a:r>
              <a:rPr lang="en-US" sz="1600" b="1" dirty="0" smtClean="0"/>
              <a:t>the Microsoft </a:t>
            </a:r>
          </a:p>
          <a:p>
            <a:r>
              <a:rPr lang="en-US" sz="1600" b="1" dirty="0"/>
              <a:t> </a:t>
            </a:r>
            <a:r>
              <a:rPr lang="en-US" sz="1600" b="1" dirty="0" smtClean="0"/>
              <a:t>  Office </a:t>
            </a:r>
            <a:r>
              <a:rPr lang="en-US" sz="1600" b="1" dirty="0" smtClean="0"/>
              <a:t>software to remove </a:t>
            </a:r>
          </a:p>
          <a:p>
            <a:r>
              <a:rPr lang="en-US" sz="1600" b="1" dirty="0"/>
              <a:t> </a:t>
            </a:r>
            <a:r>
              <a:rPr lang="en-US" sz="1600" b="1" dirty="0" smtClean="0"/>
              <a:t>  </a:t>
            </a:r>
            <a:r>
              <a:rPr lang="en-US" sz="1600" b="1" dirty="0" smtClean="0"/>
              <a:t>identifying </a:t>
            </a:r>
            <a:r>
              <a:rPr lang="en-US" sz="1600" b="1" dirty="0" smtClean="0"/>
              <a:t>features</a:t>
            </a:r>
            <a:endParaRPr lang="en-US" sz="1600" b="1" dirty="0" smtClean="0">
              <a:solidFill>
                <a:srgbClr val="FF000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28600" y="4834953"/>
            <a:ext cx="4124326" cy="1794447"/>
            <a:chOff x="228600" y="4834953"/>
            <a:chExt cx="4124326" cy="1794447"/>
          </a:xfrm>
        </p:grpSpPr>
        <p:pic>
          <p:nvPicPr>
            <p:cNvPr id="19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8600" y="4834953"/>
              <a:ext cx="1248726" cy="1326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366837" y="6153052"/>
              <a:ext cx="972252" cy="476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 dirty="0" smtClean="0"/>
                <a:t>Lamellar </a:t>
              </a:r>
            </a:p>
            <a:p>
              <a:pPr algn="ctr"/>
              <a:r>
                <a:rPr lang="en-US" sz="1400" b="1" dirty="0" err="1" smtClean="0"/>
                <a:t>Ichthyosis</a:t>
              </a:r>
              <a:endParaRPr lang="en-US" sz="1400" b="1" dirty="0"/>
            </a:p>
          </p:txBody>
        </p:sp>
        <p:pic>
          <p:nvPicPr>
            <p:cNvPr id="25" name="Picture 1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08606" y="4834953"/>
              <a:ext cx="1107535" cy="1318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TextBox 25"/>
            <p:cNvSpPr txBox="1"/>
            <p:nvPr/>
          </p:nvSpPr>
          <p:spPr>
            <a:xfrm>
              <a:off x="1645483" y="6153052"/>
              <a:ext cx="8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Acne </a:t>
              </a:r>
              <a:r>
                <a:rPr lang="en-US" sz="1200" b="1" dirty="0" err="1" smtClean="0">
                  <a:latin typeface="Arial" pitchFamily="34" charset="0"/>
                  <a:cs typeface="Arial" pitchFamily="34" charset="0"/>
                </a:rPr>
                <a:t>Excoriee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18585" y="4834953"/>
              <a:ext cx="1734341" cy="130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140462" y="6153052"/>
              <a:ext cx="690587" cy="420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err="1" smtClean="0">
                  <a:solidFill>
                    <a:srgbClr val="000000"/>
                  </a:solidFill>
                  <a:latin typeface="Arial" charset="0"/>
                </a:rPr>
                <a:t>Miliaria</a:t>
              </a:r>
              <a:r>
                <a:rPr lang="en-US" sz="1200" b="1" dirty="0" smtClean="0">
                  <a:solidFill>
                    <a:srgbClr val="000000"/>
                  </a:solidFill>
                  <a:latin typeface="Arial" charset="0"/>
                </a:rPr>
                <a:t>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err="1" smtClean="0">
                  <a:solidFill>
                    <a:srgbClr val="000000"/>
                  </a:solidFill>
                </a:rPr>
                <a:t>R</a:t>
              </a:r>
              <a:r>
                <a:rPr lang="en-US" sz="1200" b="1" dirty="0" err="1" smtClean="0">
                  <a:solidFill>
                    <a:srgbClr val="000000"/>
                  </a:solidFill>
                  <a:latin typeface="Arial" charset="0"/>
                </a:rPr>
                <a:t>ubra</a:t>
              </a:r>
              <a:endParaRPr lang="en-US" sz="1200" b="1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1999" y="2895600"/>
            <a:ext cx="456198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9000" y="1143000"/>
            <a:ext cx="1015322" cy="1156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TextBox 36"/>
          <p:cNvSpPr txBox="1"/>
          <p:nvPr/>
        </p:nvSpPr>
        <p:spPr>
          <a:xfrm>
            <a:off x="7369703" y="2281535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Smallpox</a:t>
            </a:r>
          </a:p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Reaction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3048000" y="0"/>
            <a:ext cx="2970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Potential Problems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050" y="609600"/>
            <a:ext cx="897255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  <a:defRPr/>
            </a:pPr>
            <a:r>
              <a:rPr lang="en-US" sz="1400" b="1" dirty="0" smtClean="0"/>
              <a:t>Some servers block </a:t>
            </a:r>
            <a:r>
              <a:rPr lang="en-US" sz="1400" b="1" dirty="0"/>
              <a:t>emails &gt; 5 mB … some MTFs limit email sizes to 2 mB 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endParaRPr lang="en-US" sz="1400" b="1" dirty="0"/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en-US" sz="1400" b="1" dirty="0" smtClean="0"/>
              <a:t>Large files overload consultant’s email boxes causing their In-boxes to become full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endParaRPr lang="en-US" sz="1400" b="1" dirty="0" smtClean="0"/>
          </a:p>
          <a:p>
            <a:pPr marL="628650" lvl="1" indent="-171450">
              <a:buFont typeface="Wingdings" pitchFamily="2" charset="2"/>
              <a:buChar char="Ø"/>
              <a:defRPr/>
            </a:pPr>
            <a:r>
              <a:rPr lang="en-US" sz="1400" b="1" dirty="0" smtClean="0"/>
              <a:t>  </a:t>
            </a:r>
            <a:r>
              <a:rPr lang="en-US" sz="1400" b="1" i="1" dirty="0" smtClean="0"/>
              <a:t>Try</a:t>
            </a:r>
            <a:r>
              <a:rPr lang="en-US" sz="1400" b="1" dirty="0" smtClean="0"/>
              <a:t> </a:t>
            </a:r>
            <a:r>
              <a:rPr lang="en-US" sz="1400" b="1" i="1" dirty="0" smtClean="0"/>
              <a:t>to keep your entire consultation under 10 </a:t>
            </a:r>
            <a:r>
              <a:rPr lang="en-US" sz="1400" b="1" i="1" dirty="0" err="1" smtClean="0"/>
              <a:t>mB</a:t>
            </a:r>
            <a:endParaRPr lang="en-US" sz="1400" b="1" i="1" dirty="0" smtClean="0"/>
          </a:p>
          <a:p>
            <a:pPr marL="628650" lvl="1" indent="-171450">
              <a:buFont typeface="Wingdings" pitchFamily="2" charset="2"/>
              <a:buChar char="Ø"/>
              <a:defRPr/>
            </a:pPr>
            <a:endParaRPr lang="en-US" sz="1400" b="1" dirty="0" smtClean="0"/>
          </a:p>
          <a:p>
            <a:pPr marL="1085850" lvl="2" indent="-171450">
              <a:buFont typeface="Wingdings" pitchFamily="2" charset="2"/>
              <a:buChar char="ü"/>
              <a:defRPr/>
            </a:pPr>
            <a:r>
              <a:rPr lang="en-US" sz="1400" b="1" dirty="0" smtClean="0"/>
              <a:t>  Compress images before taking images – use the Menu / Set-Up in your camera</a:t>
            </a:r>
          </a:p>
          <a:p>
            <a:pPr marL="1085850" lvl="2" indent="-171450">
              <a:buFont typeface="Wingdings" pitchFamily="2" charset="2"/>
              <a:buChar char="ü"/>
              <a:defRPr/>
            </a:pPr>
            <a:r>
              <a:rPr lang="en-US" sz="1400" b="1" dirty="0" smtClean="0"/>
              <a:t>  If images are still too large after taking them – use Microsoft Picture Manager</a:t>
            </a:r>
          </a:p>
          <a:p>
            <a:pPr marL="1085850" lvl="2" indent="-171450">
              <a:buFont typeface="Wingdings" pitchFamily="2" charset="2"/>
              <a:buChar char="ü"/>
              <a:defRPr/>
            </a:pPr>
            <a:r>
              <a:rPr lang="en-US" sz="1400" b="1" dirty="0" smtClean="0"/>
              <a:t>  Do not compress to less than 50 </a:t>
            </a:r>
            <a:r>
              <a:rPr lang="en-US" sz="1400" b="1" dirty="0" err="1" smtClean="0"/>
              <a:t>kB</a:t>
            </a:r>
            <a:r>
              <a:rPr lang="en-US" sz="1400" b="1" dirty="0" smtClean="0"/>
              <a:t> … results in unacceptable pixilation when enlarged</a:t>
            </a:r>
          </a:p>
          <a:p>
            <a:pPr marL="1085850" lvl="2" indent="-171450">
              <a:buFont typeface="Wingdings" pitchFamily="2" charset="2"/>
              <a:buChar char="ü"/>
              <a:defRPr/>
            </a:pPr>
            <a:endParaRPr lang="en-US" sz="1400" b="1" dirty="0"/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en-US" sz="1400" b="1" dirty="0" smtClean="0"/>
              <a:t>Blurred </a:t>
            </a:r>
            <a:r>
              <a:rPr lang="en-US" sz="1400" b="1" dirty="0"/>
              <a:t>images may be difficult to diagnose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endParaRPr lang="en-US" sz="1400" b="1" dirty="0"/>
          </a:p>
          <a:p>
            <a:pPr marL="628650" lvl="1" indent="-171450">
              <a:buFont typeface="Wingdings" pitchFamily="2" charset="2"/>
              <a:buChar char="Ø"/>
              <a:defRPr/>
            </a:pPr>
            <a:r>
              <a:rPr lang="en-US" sz="1400" b="1" dirty="0"/>
              <a:t> Use the macro lens (flower icon) for all close-ups and use the focus-lock </a:t>
            </a:r>
            <a:r>
              <a:rPr lang="en-US" sz="1400" b="1" dirty="0" smtClean="0"/>
              <a:t>technique</a:t>
            </a:r>
            <a:endParaRPr lang="en-US" sz="1400" b="1" dirty="0"/>
          </a:p>
          <a:p>
            <a:pPr marL="628650" lvl="1" indent="-171450">
              <a:buFont typeface="Wingdings" pitchFamily="2" charset="2"/>
              <a:buChar char="Ø"/>
              <a:defRPr/>
            </a:pPr>
            <a:endParaRPr lang="en-US" sz="1400" b="1" dirty="0"/>
          </a:p>
          <a:p>
            <a:pPr marL="171450" indent="-171450">
              <a:buFont typeface="Arial" pitchFamily="34" charset="0"/>
              <a:buChar char="•"/>
              <a:defRPr/>
            </a:pPr>
            <a:r>
              <a:rPr lang="en-US" sz="1400" b="1" dirty="0" smtClean="0"/>
              <a:t>For questions on your camera please tell us the </a:t>
            </a:r>
            <a:r>
              <a:rPr lang="en-US" sz="1400" b="1" dirty="0"/>
              <a:t>make and </a:t>
            </a:r>
            <a:r>
              <a:rPr lang="en-US" sz="1400" b="1" dirty="0" smtClean="0"/>
              <a:t>model number of your camera</a:t>
            </a:r>
          </a:p>
          <a:p>
            <a:pPr marL="171450" indent="-171450">
              <a:buFont typeface="Arial" pitchFamily="34" charset="0"/>
              <a:buChar char="•"/>
              <a:defRPr/>
            </a:pPr>
            <a:endParaRPr lang="en-US" sz="1400" b="1" dirty="0" smtClean="0"/>
          </a:p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 If you send a teleconsultation and </a:t>
            </a:r>
            <a:r>
              <a:rPr lang="en-US" sz="1400" b="1" u="sng" dirty="0" smtClean="0">
                <a:solidFill>
                  <a:srgbClr val="FF0000"/>
                </a:solidFill>
              </a:rPr>
              <a:t>DO NOT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smtClean="0"/>
              <a:t>receive a reply within 24 hours please contact</a:t>
            </a:r>
          </a:p>
          <a:p>
            <a:r>
              <a:rPr lang="en-US" sz="1400" b="1" dirty="0" smtClean="0"/>
              <a:t>  LTC (Ret) Lappan directly</a:t>
            </a:r>
          </a:p>
          <a:p>
            <a:endParaRPr lang="en-US" sz="1400" b="1" dirty="0" smtClean="0"/>
          </a:p>
          <a:p>
            <a:pPr lvl="1">
              <a:buFont typeface="Wingdings" pitchFamily="2" charset="2"/>
              <a:buChar char="Ø"/>
            </a:pPr>
            <a:r>
              <a:rPr lang="en-US" sz="1400" b="1" dirty="0" smtClean="0"/>
              <a:t>  Teleconsultations can get hung up in either the in-coming or out-going email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 smtClean="0"/>
              <a:t>  If the Consultant’s recommendation was sent but you did not receive it, we will resend it</a:t>
            </a:r>
          </a:p>
          <a:p>
            <a:pPr lvl="1">
              <a:buFont typeface="Wingdings" pitchFamily="2" charset="2"/>
              <a:buChar char="Ø"/>
            </a:pPr>
            <a:r>
              <a:rPr lang="en-US" sz="1400" b="1" dirty="0" smtClean="0"/>
              <a:t>  If we did not receive your teleconsultation we will expedite a recommendation to you 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KO Program for Deployed Providers Updated 18 Feb 10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3300</TotalTime>
  <Words>1026</Words>
  <Application>Microsoft Office PowerPoint</Application>
  <PresentationFormat>On-screen Show (4:3)</PresentationFormat>
  <Paragraphs>202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Default Design</vt:lpstr>
      <vt:lpstr>1_AKO Program for Deployed Providers Updated 18 Feb 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USAMITC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charles.lappan</dc:creator>
  <cp:lastModifiedBy>charles.lappan</cp:lastModifiedBy>
  <cp:revision>343</cp:revision>
  <dcterms:created xsi:type="dcterms:W3CDTF">2006-01-06T13:26:24Z</dcterms:created>
  <dcterms:modified xsi:type="dcterms:W3CDTF">2016-07-06T18:47:43Z</dcterms:modified>
</cp:coreProperties>
</file>