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11"/>
  </p:notesMasterIdLst>
  <p:sldIdLst>
    <p:sldId id="256" r:id="rId2"/>
    <p:sldId id="314" r:id="rId3"/>
    <p:sldId id="307" r:id="rId4"/>
    <p:sldId id="308" r:id="rId5"/>
    <p:sldId id="309" r:id="rId6"/>
    <p:sldId id="310" r:id="rId7"/>
    <p:sldId id="311" r:id="rId8"/>
    <p:sldId id="313" r:id="rId9"/>
    <p:sldId id="31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5" d="100"/>
          <a:sy n="75" d="100"/>
        </p:scale>
        <p:origin x="-2352"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9C3F8E-F049-9448-B8DF-B5EEB56F3200}" type="datetimeFigureOut">
              <a:rPr lang="en-US" smtClean="0"/>
              <a:t>7/25/15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1E575A-831B-B34C-820C-49D51440EA3C}" type="slidenum">
              <a:rPr lang="en-US" smtClean="0"/>
              <a:t>‹#›</a:t>
            </a:fld>
            <a:endParaRPr lang="en-US"/>
          </a:p>
        </p:txBody>
      </p:sp>
    </p:spTree>
    <p:extLst>
      <p:ext uri="{BB962C8B-B14F-4D97-AF65-F5344CB8AC3E}">
        <p14:creationId xmlns:p14="http://schemas.microsoft.com/office/powerpoint/2010/main" val="18663093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C04BC-198E-BB4F-A7D6-F8E2368F69BA}" type="slidenum">
              <a:rPr lang="en-US" smtClean="0"/>
              <a:t>2</a:t>
            </a:fld>
            <a:endParaRPr lang="en-US"/>
          </a:p>
        </p:txBody>
      </p:sp>
    </p:spTree>
    <p:extLst>
      <p:ext uri="{BB962C8B-B14F-4D97-AF65-F5344CB8AC3E}">
        <p14:creationId xmlns:p14="http://schemas.microsoft.com/office/powerpoint/2010/main" val="2569430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728701E-CAF4-4159-9B3E-41C86DFFA30D}" type="datetimeFigureOut">
              <a:rPr lang="en-US" smtClean="0"/>
              <a:t>7/25/15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8701E-CAF4-4159-9B3E-41C86DFFA30D}" type="datetimeFigureOut">
              <a:rPr lang="en-US" smtClean="0"/>
              <a:t>7/25/15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28701E-CAF4-4159-9B3E-41C86DFFA30D}" type="datetimeFigureOut">
              <a:rPr lang="en-US" smtClean="0"/>
              <a:t>7/25/15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28701E-CAF4-4159-9B3E-41C86DFFA30D}" type="datetimeFigureOut">
              <a:rPr lang="en-US" smtClean="0"/>
              <a:t>7/25/15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28701E-CAF4-4159-9B3E-41C86DFFA30D}" type="datetimeFigureOut">
              <a:rPr lang="en-US" smtClean="0"/>
              <a:t>7/25/15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28701E-CAF4-4159-9B3E-41C86DFFA30D}" type="datetimeFigureOut">
              <a:rPr lang="en-US" smtClean="0"/>
              <a:t>7/25/15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28701E-CAF4-4159-9B3E-41C86DFFA30D}" type="datetimeFigureOut">
              <a:rPr lang="en-US" smtClean="0"/>
              <a:t>7/25/15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7/25/15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D728701E-CAF4-4159-9B3E-41C86DFFA30D}" type="datetimeFigureOut">
              <a:rPr lang="en-US" smtClean="0"/>
              <a:t>7/25/15</a:t>
            </a:fld>
            <a:endParaRPr lang="en-US"/>
          </a:p>
        </p:txBody>
      </p:sp>
      <p:sp>
        <p:nvSpPr>
          <p:cNvPr id="9" name="Slide Number Placeholder 8"/>
          <p:cNvSpPr>
            <a:spLocks noGrp="1"/>
          </p:cNvSpPr>
          <p:nvPr>
            <p:ph type="sldNum" sz="quarter" idx="11"/>
          </p:nvPr>
        </p:nvSpPr>
        <p:spPr/>
        <p:txBody>
          <a:bodyPr/>
          <a:lstStyle/>
          <a:p>
            <a:fld id="{162F1D00-BD13-4404-86B0-79703945A0A7}"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8701E-CAF4-4159-9B3E-41C86DFFA30D}" type="datetimeFigureOut">
              <a:rPr lang="en-US" smtClean="0"/>
              <a:t>7/25/15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8701E-CAF4-4159-9B3E-41C86DFFA30D}" type="datetimeFigureOut">
              <a:rPr lang="en-US" smtClean="0"/>
              <a:t>7/25/15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62F1D00-BD13-4404-86B0-79703945A0A7}"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728701E-CAF4-4159-9B3E-41C86DFFA30D}" type="datetimeFigureOut">
              <a:rPr lang="en-US" smtClean="0"/>
              <a:t>7/25/15</a:t>
            </a:fld>
            <a:endParaRPr 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5350934"/>
            <a:ext cx="6461760" cy="1066800"/>
          </a:xfrm>
        </p:spPr>
        <p:txBody>
          <a:bodyPr>
            <a:noAutofit/>
          </a:bodyPr>
          <a:lstStyle/>
          <a:p>
            <a:r>
              <a:rPr lang="en-US" sz="3200" dirty="0" smtClean="0"/>
              <a:t>Joel Schofer, MD, MBA, CPE, FAAEM</a:t>
            </a:r>
          </a:p>
          <a:p>
            <a:r>
              <a:rPr lang="en-US" sz="3200" dirty="0" err="1" smtClean="0"/>
              <a:t>MCCareer.org</a:t>
            </a:r>
            <a:endParaRPr lang="en-US" sz="3200" dirty="0"/>
          </a:p>
        </p:txBody>
      </p:sp>
      <p:pic>
        <p:nvPicPr>
          <p:cNvPr id="4" name="Picture 3" descr="Wallpaper-moonlighting-32444125-1280-72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04299644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Content Placeholder 2"/>
          <p:cNvSpPr>
            <a:spLocks noGrp="1"/>
          </p:cNvSpPr>
          <p:nvPr>
            <p:ph idx="1"/>
          </p:nvPr>
        </p:nvSpPr>
        <p:spPr/>
        <p:txBody>
          <a:bodyPr>
            <a:normAutofit/>
          </a:bodyPr>
          <a:lstStyle/>
          <a:p>
            <a:r>
              <a:rPr lang="en-US" sz="3600" dirty="0"/>
              <a:t>T</a:t>
            </a:r>
            <a:r>
              <a:rPr lang="en-US" sz="3600" dirty="0" smtClean="0"/>
              <a:t>he </a:t>
            </a:r>
            <a:r>
              <a:rPr lang="en-US" sz="3600" dirty="0"/>
              <a:t>views expressed in this podcast are mine and do not necessarily reflect the official policy or position of the Department of the Navy, Department of Defense, or the United States Government. </a:t>
            </a:r>
          </a:p>
        </p:txBody>
      </p:sp>
    </p:spTree>
    <p:extLst>
      <p:ext uri="{BB962C8B-B14F-4D97-AF65-F5344CB8AC3E}">
        <p14:creationId xmlns:p14="http://schemas.microsoft.com/office/powerpoint/2010/main" val="47429567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Topics We’ll Cover</a:t>
            </a:r>
            <a:endParaRPr lang="en-US" dirty="0"/>
          </a:p>
        </p:txBody>
      </p:sp>
      <p:sp>
        <p:nvSpPr>
          <p:cNvPr id="5" name="Content Placeholder 4"/>
          <p:cNvSpPr>
            <a:spLocks noGrp="1"/>
          </p:cNvSpPr>
          <p:nvPr>
            <p:ph idx="1"/>
          </p:nvPr>
        </p:nvSpPr>
        <p:spPr/>
        <p:txBody>
          <a:bodyPr/>
          <a:lstStyle/>
          <a:p>
            <a:r>
              <a:rPr lang="en-US" sz="3600" dirty="0" smtClean="0"/>
              <a:t>Should you moonlight?</a:t>
            </a:r>
          </a:p>
          <a:p>
            <a:r>
              <a:rPr lang="en-US" sz="3600" dirty="0" smtClean="0"/>
              <a:t>How do you get permission?</a:t>
            </a:r>
          </a:p>
          <a:p>
            <a:r>
              <a:rPr lang="en-US" sz="3600" dirty="0" smtClean="0"/>
              <a:t>Where should you do it?</a:t>
            </a:r>
          </a:p>
          <a:p>
            <a:r>
              <a:rPr lang="en-US" sz="3600" dirty="0" smtClean="0"/>
              <a:t>Personal financial planning for moonlighters</a:t>
            </a:r>
          </a:p>
          <a:p>
            <a:r>
              <a:rPr lang="en-US" sz="3600" dirty="0" smtClean="0"/>
              <a:t>Contracts</a:t>
            </a:r>
          </a:p>
          <a:p>
            <a:endParaRPr lang="en-US" dirty="0" smtClean="0"/>
          </a:p>
          <a:p>
            <a:endParaRPr lang="en-US" dirty="0"/>
          </a:p>
        </p:txBody>
      </p:sp>
    </p:spTree>
    <p:extLst>
      <p:ext uri="{BB962C8B-B14F-4D97-AF65-F5344CB8AC3E}">
        <p14:creationId xmlns:p14="http://schemas.microsoft.com/office/powerpoint/2010/main" val="5128679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Should You Moonlight?</a:t>
            </a:r>
            <a:endParaRPr lang="en-US" dirty="0"/>
          </a:p>
        </p:txBody>
      </p:sp>
      <p:sp>
        <p:nvSpPr>
          <p:cNvPr id="8" name="Content Placeholder 7"/>
          <p:cNvSpPr>
            <a:spLocks noGrp="1"/>
          </p:cNvSpPr>
          <p:nvPr>
            <p:ph idx="1"/>
          </p:nvPr>
        </p:nvSpPr>
        <p:spPr/>
        <p:txBody>
          <a:bodyPr>
            <a:noAutofit/>
          </a:bodyPr>
          <a:lstStyle/>
          <a:p>
            <a:r>
              <a:rPr lang="en-US" sz="2400" dirty="0" smtClean="0"/>
              <a:t>It depends</a:t>
            </a:r>
          </a:p>
          <a:p>
            <a:r>
              <a:rPr lang="en-US" sz="2400" dirty="0" smtClean="0"/>
              <a:t>Do you envision yourself working clinically after you leave the Navy?  Where?</a:t>
            </a:r>
          </a:p>
          <a:p>
            <a:pPr lvl="1"/>
            <a:r>
              <a:rPr lang="en-US" sz="2400" dirty="0" smtClean="0"/>
              <a:t>VA </a:t>
            </a:r>
            <a:r>
              <a:rPr lang="en-US" sz="2400" dirty="0" err="1" smtClean="0"/>
              <a:t>vs</a:t>
            </a:r>
            <a:r>
              <a:rPr lang="en-US" sz="2400" dirty="0" smtClean="0"/>
              <a:t> civilian practice</a:t>
            </a:r>
          </a:p>
          <a:p>
            <a:r>
              <a:rPr lang="en-US" sz="2400" dirty="0" smtClean="0"/>
              <a:t>Where are you stationed?  What’s the patient mix like for </a:t>
            </a:r>
            <a:r>
              <a:rPr lang="en-US" sz="2400" dirty="0" smtClean="0"/>
              <a:t>your </a:t>
            </a:r>
            <a:r>
              <a:rPr lang="en-US" sz="2400" dirty="0" smtClean="0"/>
              <a:t>specialty?</a:t>
            </a:r>
          </a:p>
          <a:p>
            <a:r>
              <a:rPr lang="en-US" sz="2400" dirty="0" smtClean="0"/>
              <a:t>What is your motivation?</a:t>
            </a:r>
          </a:p>
          <a:p>
            <a:pPr lvl="1"/>
            <a:r>
              <a:rPr lang="en-US" sz="2400" dirty="0" smtClean="0"/>
              <a:t>Money</a:t>
            </a:r>
          </a:p>
          <a:p>
            <a:pPr lvl="1"/>
            <a:r>
              <a:rPr lang="en-US" sz="2400" dirty="0" smtClean="0"/>
              <a:t>Skill maintenance</a:t>
            </a:r>
          </a:p>
          <a:p>
            <a:pPr lvl="1"/>
            <a:r>
              <a:rPr lang="en-US" sz="2400" dirty="0" smtClean="0"/>
              <a:t>Travel</a:t>
            </a:r>
          </a:p>
          <a:p>
            <a:pPr lvl="1"/>
            <a:r>
              <a:rPr lang="en-US" sz="2400" dirty="0" smtClean="0"/>
              <a:t>Post-Navy employment</a:t>
            </a:r>
            <a:endParaRPr lang="en-US" sz="2400" dirty="0"/>
          </a:p>
        </p:txBody>
      </p:sp>
    </p:spTree>
    <p:extLst>
      <p:ext uri="{BB962C8B-B14F-4D97-AF65-F5344CB8AC3E}">
        <p14:creationId xmlns:p14="http://schemas.microsoft.com/office/powerpoint/2010/main" val="7234797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Permission to Moonlight</a:t>
            </a:r>
            <a:endParaRPr lang="en-US" dirty="0"/>
          </a:p>
        </p:txBody>
      </p:sp>
      <p:sp>
        <p:nvSpPr>
          <p:cNvPr id="3" name="Content Placeholder 2"/>
          <p:cNvSpPr>
            <a:spLocks noGrp="1"/>
          </p:cNvSpPr>
          <p:nvPr>
            <p:ph idx="1"/>
          </p:nvPr>
        </p:nvSpPr>
        <p:spPr/>
        <p:txBody>
          <a:bodyPr>
            <a:normAutofit fontScale="92500" lnSpcReduction="20000"/>
          </a:bodyPr>
          <a:lstStyle/>
          <a:p>
            <a:r>
              <a:rPr lang="en-US" sz="2800" dirty="0" smtClean="0"/>
              <a:t>Request permission from your command</a:t>
            </a:r>
          </a:p>
          <a:p>
            <a:r>
              <a:rPr lang="en-US" sz="2800" dirty="0" smtClean="0"/>
              <a:t>Not a right, a privilege that can be taken away!</a:t>
            </a:r>
          </a:p>
          <a:p>
            <a:pPr lvl="1"/>
            <a:r>
              <a:rPr lang="en-US" sz="2800" dirty="0" smtClean="0"/>
              <a:t>Poor Navy performance</a:t>
            </a:r>
          </a:p>
          <a:p>
            <a:pPr lvl="2"/>
            <a:r>
              <a:rPr lang="en-US" sz="2800" dirty="0" smtClean="0"/>
              <a:t>PFA failure</a:t>
            </a:r>
          </a:p>
          <a:p>
            <a:pPr lvl="2"/>
            <a:r>
              <a:rPr lang="en-US" sz="2800" dirty="0" smtClean="0"/>
              <a:t>Not up-to-date on readiness requirements</a:t>
            </a:r>
          </a:p>
          <a:p>
            <a:pPr lvl="2"/>
            <a:r>
              <a:rPr lang="en-US" sz="2800" dirty="0" smtClean="0"/>
              <a:t>Poor academic productivity</a:t>
            </a:r>
          </a:p>
          <a:p>
            <a:r>
              <a:rPr lang="en-US" sz="2800" dirty="0" smtClean="0"/>
              <a:t>Need to take leave outside of certain distances</a:t>
            </a:r>
          </a:p>
          <a:p>
            <a:pPr lvl="1"/>
            <a:r>
              <a:rPr lang="en-US" sz="2600" dirty="0" smtClean="0"/>
              <a:t>2 hour drive</a:t>
            </a:r>
          </a:p>
          <a:p>
            <a:pPr lvl="1"/>
            <a:r>
              <a:rPr lang="en-US" sz="2600" dirty="0" smtClean="0"/>
              <a:t>Flying = leave no matter the travel time</a:t>
            </a:r>
          </a:p>
          <a:p>
            <a:r>
              <a:rPr lang="en-US" sz="2800" dirty="0" smtClean="0"/>
              <a:t>Max of 16 hours/week of moonlighting</a:t>
            </a:r>
            <a:endParaRPr lang="en-US" sz="2600" dirty="0"/>
          </a:p>
          <a:p>
            <a:r>
              <a:rPr lang="en-US" sz="2800" dirty="0" smtClean="0"/>
              <a:t>Must have 6 hours off between clinical periods</a:t>
            </a:r>
          </a:p>
          <a:p>
            <a:r>
              <a:rPr lang="en-US" sz="2800" dirty="0" smtClean="0"/>
              <a:t>Annual attestation</a:t>
            </a:r>
          </a:p>
        </p:txBody>
      </p:sp>
    </p:spTree>
    <p:extLst>
      <p:ext uri="{BB962C8B-B14F-4D97-AF65-F5344CB8AC3E}">
        <p14:creationId xmlns:p14="http://schemas.microsoft.com/office/powerpoint/2010/main" val="258969710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Should You Moonlight?</a:t>
            </a:r>
            <a:endParaRPr lang="en-US" dirty="0"/>
          </a:p>
        </p:txBody>
      </p:sp>
      <p:sp>
        <p:nvSpPr>
          <p:cNvPr id="3" name="Content Placeholder 2"/>
          <p:cNvSpPr>
            <a:spLocks noGrp="1"/>
          </p:cNvSpPr>
          <p:nvPr>
            <p:ph idx="1"/>
          </p:nvPr>
        </p:nvSpPr>
        <p:spPr/>
        <p:txBody>
          <a:bodyPr>
            <a:noAutofit/>
          </a:bodyPr>
          <a:lstStyle/>
          <a:p>
            <a:r>
              <a:rPr lang="en-US" sz="2800" dirty="0" smtClean="0"/>
              <a:t>Local</a:t>
            </a:r>
          </a:p>
          <a:p>
            <a:pPr lvl="1"/>
            <a:r>
              <a:rPr lang="en-US" sz="2800" dirty="0" smtClean="0"/>
              <a:t>Can work toward post-Navy employment and </a:t>
            </a:r>
            <a:r>
              <a:rPr lang="en-US" sz="2800" dirty="0" smtClean="0"/>
              <a:t>partnership</a:t>
            </a:r>
          </a:p>
          <a:p>
            <a:pPr lvl="1"/>
            <a:r>
              <a:rPr lang="en-US" sz="2800" dirty="0" smtClean="0"/>
              <a:t>Don’t need to take leave</a:t>
            </a:r>
            <a:endParaRPr lang="en-US" sz="2800" dirty="0" smtClean="0"/>
          </a:p>
          <a:p>
            <a:r>
              <a:rPr lang="en-US" sz="2800" dirty="0" smtClean="0"/>
              <a:t>Locum tenens</a:t>
            </a:r>
          </a:p>
          <a:p>
            <a:pPr lvl="1"/>
            <a:r>
              <a:rPr lang="en-US" sz="2800" dirty="0" smtClean="0"/>
              <a:t>Travel – can chase big money</a:t>
            </a:r>
          </a:p>
          <a:p>
            <a:pPr lvl="1"/>
            <a:r>
              <a:rPr lang="en-US" sz="2800" dirty="0" smtClean="0"/>
              <a:t>All expenses (DEA, state licenses, hotel, food, travel)</a:t>
            </a:r>
          </a:p>
          <a:p>
            <a:pPr lvl="1"/>
            <a:r>
              <a:rPr lang="en-US" sz="2800" dirty="0" smtClean="0"/>
              <a:t>Provide malpractice</a:t>
            </a:r>
          </a:p>
          <a:p>
            <a:pPr lvl="1"/>
            <a:r>
              <a:rPr lang="en-US" sz="2800" dirty="0" smtClean="0"/>
              <a:t>Usually need to take leave</a:t>
            </a:r>
          </a:p>
        </p:txBody>
      </p:sp>
    </p:spTree>
    <p:extLst>
      <p:ext uri="{BB962C8B-B14F-4D97-AF65-F5344CB8AC3E}">
        <p14:creationId xmlns:p14="http://schemas.microsoft.com/office/powerpoint/2010/main" val="427966252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Planning for Moonlighters</a:t>
            </a:r>
            <a:endParaRPr lang="en-US" dirty="0"/>
          </a:p>
        </p:txBody>
      </p:sp>
      <p:sp>
        <p:nvSpPr>
          <p:cNvPr id="3" name="Content Placeholder 2"/>
          <p:cNvSpPr>
            <a:spLocks noGrp="1"/>
          </p:cNvSpPr>
          <p:nvPr>
            <p:ph idx="1"/>
          </p:nvPr>
        </p:nvSpPr>
        <p:spPr/>
        <p:txBody>
          <a:bodyPr>
            <a:normAutofit lnSpcReduction="10000"/>
          </a:bodyPr>
          <a:lstStyle/>
          <a:p>
            <a:r>
              <a:rPr lang="en-US" dirty="0"/>
              <a:t>A</a:t>
            </a:r>
            <a:r>
              <a:rPr lang="en-US" dirty="0" smtClean="0"/>
              <a:t>llows you to put more money in tax advantaged retirement accounts</a:t>
            </a:r>
          </a:p>
          <a:p>
            <a:r>
              <a:rPr lang="en-US" dirty="0" smtClean="0"/>
              <a:t>Non-moonlighter</a:t>
            </a:r>
          </a:p>
          <a:p>
            <a:pPr lvl="1"/>
            <a:r>
              <a:rPr lang="en-US" dirty="0" smtClean="0"/>
              <a:t>TSP - $18,000/year in 2015</a:t>
            </a:r>
          </a:p>
          <a:p>
            <a:pPr lvl="1"/>
            <a:r>
              <a:rPr lang="en-US" dirty="0" smtClean="0"/>
              <a:t>IRA - $5,500/year in 2015</a:t>
            </a:r>
          </a:p>
          <a:p>
            <a:r>
              <a:rPr lang="en-US" dirty="0" smtClean="0"/>
              <a:t>Moonlighter (form 1099/independent contractor – not W2/employee)</a:t>
            </a:r>
          </a:p>
          <a:p>
            <a:pPr lvl="1"/>
            <a:r>
              <a:rPr lang="en-US" dirty="0" smtClean="0"/>
              <a:t>SEP IRA or solo 401k – up to $53,000/year in 2015</a:t>
            </a:r>
          </a:p>
          <a:p>
            <a:pPr lvl="2"/>
            <a:r>
              <a:rPr lang="en-US" dirty="0"/>
              <a:t>Rare that you’ll hit these maximums because can’t earn </a:t>
            </a:r>
            <a:r>
              <a:rPr lang="en-US" dirty="0" smtClean="0"/>
              <a:t>enough</a:t>
            </a:r>
          </a:p>
          <a:p>
            <a:pPr lvl="1"/>
            <a:r>
              <a:rPr lang="en-US" dirty="0" smtClean="0"/>
              <a:t>SEP IRA easier to set up than solo 401k</a:t>
            </a:r>
          </a:p>
          <a:p>
            <a:pPr lvl="1"/>
            <a:r>
              <a:rPr lang="en-US" dirty="0" smtClean="0"/>
              <a:t>Solo 401k allows more money to be contributed at equivalent salary</a:t>
            </a:r>
          </a:p>
          <a:p>
            <a:pPr lvl="1"/>
            <a:r>
              <a:rPr lang="en-US" dirty="0"/>
              <a:t>http://</a:t>
            </a:r>
            <a:r>
              <a:rPr lang="en-US" dirty="0" err="1"/>
              <a:t>whitecoatinvestor.com</a:t>
            </a:r>
            <a:r>
              <a:rPr lang="en-US"/>
              <a:t>/sep-ira-vs-solo-401k/</a:t>
            </a:r>
            <a:endParaRPr lang="en-US" dirty="0"/>
          </a:p>
          <a:p>
            <a:r>
              <a:rPr lang="en-US" dirty="0" smtClean="0"/>
              <a:t>Incorporating offers no liability protection</a:t>
            </a:r>
          </a:p>
        </p:txBody>
      </p:sp>
    </p:spTree>
    <p:extLst>
      <p:ext uri="{BB962C8B-B14F-4D97-AF65-F5344CB8AC3E}">
        <p14:creationId xmlns:p14="http://schemas.microsoft.com/office/powerpoint/2010/main" val="355848905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Contract Pitfalls</a:t>
            </a:r>
            <a:endParaRPr lang="en-US" dirty="0"/>
          </a:p>
        </p:txBody>
      </p:sp>
      <p:sp>
        <p:nvSpPr>
          <p:cNvPr id="6" name="Content Placeholder 5"/>
          <p:cNvSpPr>
            <a:spLocks noGrp="1"/>
          </p:cNvSpPr>
          <p:nvPr>
            <p:ph idx="1"/>
          </p:nvPr>
        </p:nvSpPr>
        <p:spPr/>
        <p:txBody>
          <a:bodyPr/>
          <a:lstStyle/>
          <a:p>
            <a:r>
              <a:rPr lang="en-US" sz="3600" dirty="0" smtClean="0"/>
              <a:t>Due process or termination clauses</a:t>
            </a:r>
          </a:p>
          <a:p>
            <a:r>
              <a:rPr lang="en-US" sz="3600" dirty="0" smtClean="0"/>
              <a:t>Tail coverage</a:t>
            </a:r>
          </a:p>
          <a:p>
            <a:r>
              <a:rPr lang="en-US" sz="3600" dirty="0" smtClean="0"/>
              <a:t>Can’t bill TRICARE or VA eligible patients</a:t>
            </a:r>
          </a:p>
          <a:p>
            <a:pPr lvl="1"/>
            <a:r>
              <a:rPr lang="en-US" sz="3600" dirty="0" smtClean="0"/>
              <a:t>Often won’t be single coverage</a:t>
            </a:r>
          </a:p>
          <a:p>
            <a:r>
              <a:rPr lang="en-US" sz="3800" dirty="0" smtClean="0"/>
              <a:t>Hire an attorney to review any contract you are signing</a:t>
            </a:r>
          </a:p>
          <a:p>
            <a:endParaRPr lang="en-US" dirty="0"/>
          </a:p>
        </p:txBody>
      </p:sp>
    </p:spTree>
    <p:extLst>
      <p:ext uri="{BB962C8B-B14F-4D97-AF65-F5344CB8AC3E}">
        <p14:creationId xmlns:p14="http://schemas.microsoft.com/office/powerpoint/2010/main" val="67404120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 for Listening</a:t>
            </a:r>
            <a:endParaRPr lang="en-US" dirty="0"/>
          </a:p>
        </p:txBody>
      </p:sp>
      <p:sp>
        <p:nvSpPr>
          <p:cNvPr id="3" name="Content Placeholder 2"/>
          <p:cNvSpPr>
            <a:spLocks noGrp="1"/>
          </p:cNvSpPr>
          <p:nvPr>
            <p:ph idx="1"/>
          </p:nvPr>
        </p:nvSpPr>
        <p:spPr/>
        <p:txBody>
          <a:bodyPr>
            <a:normAutofit fontScale="92500" lnSpcReduction="20000"/>
          </a:bodyPr>
          <a:lstStyle/>
          <a:p>
            <a:r>
              <a:rPr lang="en-US" sz="3600" dirty="0" smtClean="0"/>
              <a:t>Consider rating </a:t>
            </a:r>
            <a:r>
              <a:rPr lang="en-US" sz="3600" dirty="0"/>
              <a:t>the podcast on </a:t>
            </a:r>
            <a:r>
              <a:rPr lang="en-US" sz="3600" dirty="0" smtClean="0"/>
              <a:t>iTunes</a:t>
            </a:r>
          </a:p>
          <a:p>
            <a:r>
              <a:rPr lang="en-US" sz="3600" dirty="0" smtClean="0"/>
              <a:t>Go to </a:t>
            </a:r>
            <a:r>
              <a:rPr lang="en-US" sz="3600" dirty="0" err="1" smtClean="0"/>
              <a:t>MCCareer.org</a:t>
            </a:r>
            <a:r>
              <a:rPr lang="en-US" sz="3600" dirty="0" smtClean="0"/>
              <a:t> website</a:t>
            </a:r>
          </a:p>
          <a:p>
            <a:pPr lvl="1"/>
            <a:r>
              <a:rPr lang="en-US" sz="3600" dirty="0" smtClean="0"/>
              <a:t>Facebook page</a:t>
            </a:r>
            <a:endParaRPr lang="en-US" sz="3600" dirty="0"/>
          </a:p>
          <a:p>
            <a:pPr lvl="1"/>
            <a:r>
              <a:rPr lang="en-US" sz="3600" dirty="0" smtClean="0"/>
              <a:t>Twitter feed</a:t>
            </a:r>
            <a:endParaRPr lang="en-US" sz="3600" dirty="0"/>
          </a:p>
          <a:p>
            <a:pPr lvl="1"/>
            <a:r>
              <a:rPr lang="en-US" sz="3600" dirty="0" smtClean="0"/>
              <a:t>Blog posts</a:t>
            </a:r>
            <a:endParaRPr lang="en-US" sz="3600" dirty="0"/>
          </a:p>
          <a:p>
            <a:pPr lvl="1"/>
            <a:r>
              <a:rPr lang="en-US" sz="3600" dirty="0"/>
              <a:t>E</a:t>
            </a:r>
            <a:r>
              <a:rPr lang="en-US" sz="3600" dirty="0" smtClean="0"/>
              <a:t>-</a:t>
            </a:r>
            <a:r>
              <a:rPr lang="en-US" sz="3600" dirty="0"/>
              <a:t>mail subscription </a:t>
            </a:r>
            <a:r>
              <a:rPr lang="en-US" sz="3600" dirty="0" smtClean="0"/>
              <a:t>link</a:t>
            </a:r>
            <a:endParaRPr lang="en-US" sz="3600" dirty="0"/>
          </a:p>
          <a:p>
            <a:r>
              <a:rPr lang="en-US" sz="3600" dirty="0" smtClean="0"/>
              <a:t>“</a:t>
            </a:r>
            <a:r>
              <a:rPr lang="en-US" sz="3600" dirty="0"/>
              <a:t>Contact Me” tab on the </a:t>
            </a:r>
            <a:r>
              <a:rPr lang="en-US" sz="3600" dirty="0" smtClean="0"/>
              <a:t>website</a:t>
            </a:r>
          </a:p>
          <a:p>
            <a:r>
              <a:rPr lang="en-US" sz="3600" dirty="0"/>
              <a:t>R</a:t>
            </a:r>
            <a:r>
              <a:rPr lang="en-US" sz="3600" dirty="0" smtClean="0"/>
              <a:t>emember </a:t>
            </a:r>
            <a:r>
              <a:rPr lang="en-US" sz="3600" dirty="0"/>
              <a:t>that it’s your career, so get help planning it.</a:t>
            </a:r>
          </a:p>
          <a:p>
            <a:endParaRPr lang="en-US" dirty="0"/>
          </a:p>
        </p:txBody>
      </p:sp>
    </p:spTree>
    <p:extLst>
      <p:ext uri="{BB962C8B-B14F-4D97-AF65-F5344CB8AC3E}">
        <p14:creationId xmlns:p14="http://schemas.microsoft.com/office/powerpoint/2010/main" val="25896435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1665</TotalTime>
  <Words>434</Words>
  <Application>Microsoft Macintosh PowerPoint</Application>
  <PresentationFormat>On-screen Show (4:3)</PresentationFormat>
  <Paragraphs>70</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Adjacency</vt:lpstr>
      <vt:lpstr>PowerPoint Presentation</vt:lpstr>
      <vt:lpstr>Disclaimer</vt:lpstr>
      <vt:lpstr>Topics We’ll Cover</vt:lpstr>
      <vt:lpstr>Should You Moonlight?</vt:lpstr>
      <vt:lpstr>Permission to Moonlight</vt:lpstr>
      <vt:lpstr>Where Should You Moonlight?</vt:lpstr>
      <vt:lpstr>Financial Planning for Moonlighters</vt:lpstr>
      <vt:lpstr>Contract Pitfalls</vt:lpstr>
      <vt:lpstr>Thanks for Listening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M&amp;M: Medicolegal Processes in the Navy</dc:title>
  <dc:creator>Joel Schofer</dc:creator>
  <cp:lastModifiedBy>Joel Schofer</cp:lastModifiedBy>
  <cp:revision>152</cp:revision>
  <dcterms:created xsi:type="dcterms:W3CDTF">2014-06-22T23:51:56Z</dcterms:created>
  <dcterms:modified xsi:type="dcterms:W3CDTF">2015-07-25T23:31:07Z</dcterms:modified>
</cp:coreProperties>
</file>