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81" r:id="rId2"/>
    <p:sldMasterId id="2147483791" r:id="rId3"/>
  </p:sldMasterIdLst>
  <p:notesMasterIdLst>
    <p:notesMasterId r:id="rId52"/>
  </p:notesMasterIdLst>
  <p:sldIdLst>
    <p:sldId id="256" r:id="rId4"/>
    <p:sldId id="420" r:id="rId5"/>
    <p:sldId id="326" r:id="rId6"/>
    <p:sldId id="421" r:id="rId7"/>
    <p:sldId id="431" r:id="rId8"/>
    <p:sldId id="364" r:id="rId9"/>
    <p:sldId id="366" r:id="rId10"/>
    <p:sldId id="367" r:id="rId11"/>
    <p:sldId id="332" r:id="rId12"/>
    <p:sldId id="370" r:id="rId13"/>
    <p:sldId id="331" r:id="rId14"/>
    <p:sldId id="371" r:id="rId15"/>
    <p:sldId id="373" r:id="rId16"/>
    <p:sldId id="327" r:id="rId17"/>
    <p:sldId id="380" r:id="rId18"/>
    <p:sldId id="422" r:id="rId19"/>
    <p:sldId id="338" r:id="rId20"/>
    <p:sldId id="381" r:id="rId21"/>
    <p:sldId id="382" r:id="rId22"/>
    <p:sldId id="333" r:id="rId23"/>
    <p:sldId id="302" r:id="rId24"/>
    <p:sldId id="430" r:id="rId25"/>
    <p:sldId id="423" r:id="rId26"/>
    <p:sldId id="328" r:id="rId27"/>
    <p:sldId id="398" r:id="rId28"/>
    <p:sldId id="432" r:id="rId29"/>
    <p:sldId id="425" r:id="rId30"/>
    <p:sldId id="429" r:id="rId31"/>
    <p:sldId id="426" r:id="rId32"/>
    <p:sldId id="433" r:id="rId33"/>
    <p:sldId id="424" r:id="rId34"/>
    <p:sldId id="434" r:id="rId35"/>
    <p:sldId id="428" r:id="rId36"/>
    <p:sldId id="427" r:id="rId37"/>
    <p:sldId id="399" r:id="rId38"/>
    <p:sldId id="337" r:id="rId39"/>
    <p:sldId id="303" r:id="rId40"/>
    <p:sldId id="304" r:id="rId41"/>
    <p:sldId id="390" r:id="rId42"/>
    <p:sldId id="354" r:id="rId43"/>
    <p:sldId id="393" r:id="rId44"/>
    <p:sldId id="435" r:id="rId45"/>
    <p:sldId id="395" r:id="rId46"/>
    <p:sldId id="356" r:id="rId47"/>
    <p:sldId id="396" r:id="rId48"/>
    <p:sldId id="397" r:id="rId49"/>
    <p:sldId id="419" r:id="rId50"/>
    <p:sldId id="33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616"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2FA45-00B4-FA4B-A34A-875B74B804DC}" type="datetimeFigureOut">
              <a:rPr lang="en-US" smtClean="0"/>
              <a:t>7/21/15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0C04BC-198E-BB4F-A7D6-F8E2368F69BA}" type="slidenum">
              <a:rPr lang="en-US" smtClean="0"/>
              <a:t>‹#›</a:t>
            </a:fld>
            <a:endParaRPr lang="en-US"/>
          </a:p>
        </p:txBody>
      </p:sp>
    </p:spTree>
    <p:extLst>
      <p:ext uri="{BB962C8B-B14F-4D97-AF65-F5344CB8AC3E}">
        <p14:creationId xmlns:p14="http://schemas.microsoft.com/office/powerpoint/2010/main" val="29475956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a:t>
            </a:fld>
            <a:endParaRPr lang="en-US"/>
          </a:p>
        </p:txBody>
      </p:sp>
    </p:spTree>
    <p:extLst>
      <p:ext uri="{BB962C8B-B14F-4D97-AF65-F5344CB8AC3E}">
        <p14:creationId xmlns:p14="http://schemas.microsoft.com/office/powerpoint/2010/main" val="182774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a:t>
            </a:fld>
            <a:endParaRPr lang="en-US"/>
          </a:p>
        </p:txBody>
      </p:sp>
    </p:spTree>
    <p:extLst>
      <p:ext uri="{BB962C8B-B14F-4D97-AF65-F5344CB8AC3E}">
        <p14:creationId xmlns:p14="http://schemas.microsoft.com/office/powerpoint/2010/main" val="256943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a:t>
            </a:fld>
            <a:endParaRPr lang="en-US"/>
          </a:p>
        </p:txBody>
      </p:sp>
    </p:spTree>
    <p:extLst>
      <p:ext uri="{BB962C8B-B14F-4D97-AF65-F5344CB8AC3E}">
        <p14:creationId xmlns:p14="http://schemas.microsoft.com/office/powerpoint/2010/main" val="722991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a:t>
            </a:fld>
            <a:endParaRPr lang="en-US"/>
          </a:p>
        </p:txBody>
      </p:sp>
    </p:spTree>
    <p:extLst>
      <p:ext uri="{BB962C8B-B14F-4D97-AF65-F5344CB8AC3E}">
        <p14:creationId xmlns:p14="http://schemas.microsoft.com/office/powerpoint/2010/main" val="2390336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5</a:t>
            </a:fld>
            <a:endParaRPr lang="en-US"/>
          </a:p>
        </p:txBody>
      </p:sp>
    </p:spTree>
    <p:extLst>
      <p:ext uri="{BB962C8B-B14F-4D97-AF65-F5344CB8AC3E}">
        <p14:creationId xmlns:p14="http://schemas.microsoft.com/office/powerpoint/2010/main" val="2056767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6</a:t>
            </a:fld>
            <a:endParaRPr lang="en-US"/>
          </a:p>
        </p:txBody>
      </p:sp>
    </p:spTree>
    <p:extLst>
      <p:ext uri="{BB962C8B-B14F-4D97-AF65-F5344CB8AC3E}">
        <p14:creationId xmlns:p14="http://schemas.microsoft.com/office/powerpoint/2010/main" val="826736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7</a:t>
            </a:fld>
            <a:endParaRPr lang="en-US"/>
          </a:p>
        </p:txBody>
      </p:sp>
    </p:spTree>
    <p:extLst>
      <p:ext uri="{BB962C8B-B14F-4D97-AF65-F5344CB8AC3E}">
        <p14:creationId xmlns:p14="http://schemas.microsoft.com/office/powerpoint/2010/main" val="1152062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8</a:t>
            </a:fld>
            <a:endParaRPr lang="en-US"/>
          </a:p>
        </p:txBody>
      </p:sp>
    </p:spTree>
    <p:extLst>
      <p:ext uri="{BB962C8B-B14F-4D97-AF65-F5344CB8AC3E}">
        <p14:creationId xmlns:p14="http://schemas.microsoft.com/office/powerpoint/2010/main" val="760079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9</a:t>
            </a:fld>
            <a:endParaRPr lang="en-US"/>
          </a:p>
        </p:txBody>
      </p:sp>
    </p:spTree>
    <p:extLst>
      <p:ext uri="{BB962C8B-B14F-4D97-AF65-F5344CB8AC3E}">
        <p14:creationId xmlns:p14="http://schemas.microsoft.com/office/powerpoint/2010/main" val="402325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10</a:t>
            </a:fld>
            <a:endParaRPr lang="en-US"/>
          </a:p>
        </p:txBody>
      </p:sp>
    </p:spTree>
    <p:extLst>
      <p:ext uri="{BB962C8B-B14F-4D97-AF65-F5344CB8AC3E}">
        <p14:creationId xmlns:p14="http://schemas.microsoft.com/office/powerpoint/2010/main" val="138308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11</a:t>
            </a:fld>
            <a:endParaRPr lang="en-US"/>
          </a:p>
        </p:txBody>
      </p:sp>
    </p:spTree>
    <p:extLst>
      <p:ext uri="{BB962C8B-B14F-4D97-AF65-F5344CB8AC3E}">
        <p14:creationId xmlns:p14="http://schemas.microsoft.com/office/powerpoint/2010/main" val="2708934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12</a:t>
            </a:fld>
            <a:endParaRPr lang="en-US"/>
          </a:p>
        </p:txBody>
      </p:sp>
    </p:spTree>
    <p:extLst>
      <p:ext uri="{BB962C8B-B14F-4D97-AF65-F5344CB8AC3E}">
        <p14:creationId xmlns:p14="http://schemas.microsoft.com/office/powerpoint/2010/main" val="3530518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13</a:t>
            </a:fld>
            <a:endParaRPr lang="en-US"/>
          </a:p>
        </p:txBody>
      </p:sp>
    </p:spTree>
    <p:extLst>
      <p:ext uri="{BB962C8B-B14F-4D97-AF65-F5344CB8AC3E}">
        <p14:creationId xmlns:p14="http://schemas.microsoft.com/office/powerpoint/2010/main" val="668692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14</a:t>
            </a:fld>
            <a:endParaRPr lang="en-US"/>
          </a:p>
        </p:txBody>
      </p:sp>
    </p:spTree>
    <p:extLst>
      <p:ext uri="{BB962C8B-B14F-4D97-AF65-F5344CB8AC3E}">
        <p14:creationId xmlns:p14="http://schemas.microsoft.com/office/powerpoint/2010/main" val="3512547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15</a:t>
            </a:fld>
            <a:endParaRPr lang="en-US"/>
          </a:p>
        </p:txBody>
      </p:sp>
    </p:spTree>
    <p:extLst>
      <p:ext uri="{BB962C8B-B14F-4D97-AF65-F5344CB8AC3E}">
        <p14:creationId xmlns:p14="http://schemas.microsoft.com/office/powerpoint/2010/main" val="372281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16</a:t>
            </a:fld>
            <a:endParaRPr lang="en-US"/>
          </a:p>
        </p:txBody>
      </p:sp>
    </p:spTree>
    <p:extLst>
      <p:ext uri="{BB962C8B-B14F-4D97-AF65-F5344CB8AC3E}">
        <p14:creationId xmlns:p14="http://schemas.microsoft.com/office/powerpoint/2010/main" val="1961470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17</a:t>
            </a:fld>
            <a:endParaRPr lang="en-US"/>
          </a:p>
        </p:txBody>
      </p:sp>
    </p:spTree>
    <p:extLst>
      <p:ext uri="{BB962C8B-B14F-4D97-AF65-F5344CB8AC3E}">
        <p14:creationId xmlns:p14="http://schemas.microsoft.com/office/powerpoint/2010/main" val="1538601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18</a:t>
            </a:fld>
            <a:endParaRPr lang="en-US"/>
          </a:p>
        </p:txBody>
      </p:sp>
    </p:spTree>
    <p:extLst>
      <p:ext uri="{BB962C8B-B14F-4D97-AF65-F5344CB8AC3E}">
        <p14:creationId xmlns:p14="http://schemas.microsoft.com/office/powerpoint/2010/main" val="2287716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19</a:t>
            </a:fld>
            <a:endParaRPr lang="en-US"/>
          </a:p>
        </p:txBody>
      </p:sp>
    </p:spTree>
    <p:extLst>
      <p:ext uri="{BB962C8B-B14F-4D97-AF65-F5344CB8AC3E}">
        <p14:creationId xmlns:p14="http://schemas.microsoft.com/office/powerpoint/2010/main" val="745392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20</a:t>
            </a:fld>
            <a:endParaRPr lang="en-US"/>
          </a:p>
        </p:txBody>
      </p:sp>
    </p:spTree>
    <p:extLst>
      <p:ext uri="{BB962C8B-B14F-4D97-AF65-F5344CB8AC3E}">
        <p14:creationId xmlns:p14="http://schemas.microsoft.com/office/powerpoint/2010/main" val="3058792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TextEdit="1"/>
          </p:cNvSpPr>
          <p:nvPr>
            <p:ph type="sldImg"/>
          </p:nvPr>
        </p:nvSpPr>
        <p:spPr bwMode="auto">
          <a:xfrm>
            <a:off x="1141413" y="685800"/>
            <a:ext cx="4572000" cy="3429000"/>
          </a:xfrm>
          <a:noFill/>
          <a:ln>
            <a:solidFill>
              <a:srgbClr val="000000"/>
            </a:solidFill>
            <a:miter lim="800000"/>
            <a:headEnd/>
            <a:tailEnd/>
          </a:ln>
        </p:spPr>
      </p:sp>
      <p:sp>
        <p:nvSpPr>
          <p:cNvPr id="15462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22</a:t>
            </a:fld>
            <a:endParaRPr lang="en-US"/>
          </a:p>
        </p:txBody>
      </p:sp>
    </p:spTree>
    <p:extLst>
      <p:ext uri="{BB962C8B-B14F-4D97-AF65-F5344CB8AC3E}">
        <p14:creationId xmlns:p14="http://schemas.microsoft.com/office/powerpoint/2010/main" val="855773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23</a:t>
            </a:fld>
            <a:endParaRPr lang="en-US"/>
          </a:p>
        </p:txBody>
      </p:sp>
    </p:spTree>
    <p:extLst>
      <p:ext uri="{BB962C8B-B14F-4D97-AF65-F5344CB8AC3E}">
        <p14:creationId xmlns:p14="http://schemas.microsoft.com/office/powerpoint/2010/main" val="9705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24</a:t>
            </a:fld>
            <a:endParaRPr lang="en-US"/>
          </a:p>
        </p:txBody>
      </p:sp>
    </p:spTree>
    <p:extLst>
      <p:ext uri="{BB962C8B-B14F-4D97-AF65-F5344CB8AC3E}">
        <p14:creationId xmlns:p14="http://schemas.microsoft.com/office/powerpoint/2010/main" val="280532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25</a:t>
            </a:fld>
            <a:endParaRPr lang="en-US"/>
          </a:p>
        </p:txBody>
      </p:sp>
    </p:spTree>
    <p:extLst>
      <p:ext uri="{BB962C8B-B14F-4D97-AF65-F5344CB8AC3E}">
        <p14:creationId xmlns:p14="http://schemas.microsoft.com/office/powerpoint/2010/main" val="1162104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26</a:t>
            </a:fld>
            <a:endParaRPr lang="en-US"/>
          </a:p>
        </p:txBody>
      </p:sp>
    </p:spTree>
    <p:extLst>
      <p:ext uri="{BB962C8B-B14F-4D97-AF65-F5344CB8AC3E}">
        <p14:creationId xmlns:p14="http://schemas.microsoft.com/office/powerpoint/2010/main" val="3061032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27</a:t>
            </a:fld>
            <a:endParaRPr lang="en-US"/>
          </a:p>
        </p:txBody>
      </p:sp>
    </p:spTree>
    <p:extLst>
      <p:ext uri="{BB962C8B-B14F-4D97-AF65-F5344CB8AC3E}">
        <p14:creationId xmlns:p14="http://schemas.microsoft.com/office/powerpoint/2010/main" val="2653650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28</a:t>
            </a:fld>
            <a:endParaRPr lang="en-US"/>
          </a:p>
        </p:txBody>
      </p:sp>
    </p:spTree>
    <p:extLst>
      <p:ext uri="{BB962C8B-B14F-4D97-AF65-F5344CB8AC3E}">
        <p14:creationId xmlns:p14="http://schemas.microsoft.com/office/powerpoint/2010/main" val="173776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29</a:t>
            </a:fld>
            <a:endParaRPr lang="en-US"/>
          </a:p>
        </p:txBody>
      </p:sp>
    </p:spTree>
    <p:extLst>
      <p:ext uri="{BB962C8B-B14F-4D97-AF65-F5344CB8AC3E}">
        <p14:creationId xmlns:p14="http://schemas.microsoft.com/office/powerpoint/2010/main" val="2079543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30</a:t>
            </a:fld>
            <a:endParaRPr lang="en-US"/>
          </a:p>
        </p:txBody>
      </p:sp>
    </p:spTree>
    <p:extLst>
      <p:ext uri="{BB962C8B-B14F-4D97-AF65-F5344CB8AC3E}">
        <p14:creationId xmlns:p14="http://schemas.microsoft.com/office/powerpoint/2010/main" val="2170690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31</a:t>
            </a:fld>
            <a:endParaRPr lang="en-US"/>
          </a:p>
        </p:txBody>
      </p:sp>
    </p:spTree>
    <p:extLst>
      <p:ext uri="{BB962C8B-B14F-4D97-AF65-F5344CB8AC3E}">
        <p14:creationId xmlns:p14="http://schemas.microsoft.com/office/powerpoint/2010/main" val="4111121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32</a:t>
            </a:fld>
            <a:endParaRPr lang="en-US"/>
          </a:p>
        </p:txBody>
      </p:sp>
    </p:spTree>
    <p:extLst>
      <p:ext uri="{BB962C8B-B14F-4D97-AF65-F5344CB8AC3E}">
        <p14:creationId xmlns:p14="http://schemas.microsoft.com/office/powerpoint/2010/main" val="1393539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33</a:t>
            </a:fld>
            <a:endParaRPr lang="en-US"/>
          </a:p>
        </p:txBody>
      </p:sp>
    </p:spTree>
    <p:extLst>
      <p:ext uri="{BB962C8B-B14F-4D97-AF65-F5344CB8AC3E}">
        <p14:creationId xmlns:p14="http://schemas.microsoft.com/office/powerpoint/2010/main" val="631541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34</a:t>
            </a:fld>
            <a:endParaRPr lang="en-US"/>
          </a:p>
        </p:txBody>
      </p:sp>
    </p:spTree>
    <p:extLst>
      <p:ext uri="{BB962C8B-B14F-4D97-AF65-F5344CB8AC3E}">
        <p14:creationId xmlns:p14="http://schemas.microsoft.com/office/powerpoint/2010/main" val="3037589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35</a:t>
            </a:fld>
            <a:endParaRPr lang="en-US"/>
          </a:p>
        </p:txBody>
      </p:sp>
    </p:spTree>
    <p:extLst>
      <p:ext uri="{BB962C8B-B14F-4D97-AF65-F5344CB8AC3E}">
        <p14:creationId xmlns:p14="http://schemas.microsoft.com/office/powerpoint/2010/main" val="38911795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36</a:t>
            </a:fld>
            <a:endParaRPr lang="en-US"/>
          </a:p>
        </p:txBody>
      </p:sp>
    </p:spTree>
    <p:extLst>
      <p:ext uri="{BB962C8B-B14F-4D97-AF65-F5344CB8AC3E}">
        <p14:creationId xmlns:p14="http://schemas.microsoft.com/office/powerpoint/2010/main" val="15212956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37</a:t>
            </a:fld>
            <a:endParaRPr lang="en-US"/>
          </a:p>
        </p:txBody>
      </p:sp>
    </p:spTree>
    <p:extLst>
      <p:ext uri="{BB962C8B-B14F-4D97-AF65-F5344CB8AC3E}">
        <p14:creationId xmlns:p14="http://schemas.microsoft.com/office/powerpoint/2010/main" val="1903819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38</a:t>
            </a:fld>
            <a:endParaRPr lang="en-US"/>
          </a:p>
        </p:txBody>
      </p:sp>
    </p:spTree>
    <p:extLst>
      <p:ext uri="{BB962C8B-B14F-4D97-AF65-F5344CB8AC3E}">
        <p14:creationId xmlns:p14="http://schemas.microsoft.com/office/powerpoint/2010/main" val="1286833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39</a:t>
            </a:fld>
            <a:endParaRPr lang="en-US"/>
          </a:p>
        </p:txBody>
      </p:sp>
    </p:spTree>
    <p:extLst>
      <p:ext uri="{BB962C8B-B14F-4D97-AF65-F5344CB8AC3E}">
        <p14:creationId xmlns:p14="http://schemas.microsoft.com/office/powerpoint/2010/main" val="2858644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40</a:t>
            </a:fld>
            <a:endParaRPr lang="en-US"/>
          </a:p>
        </p:txBody>
      </p:sp>
    </p:spTree>
    <p:extLst>
      <p:ext uri="{BB962C8B-B14F-4D97-AF65-F5344CB8AC3E}">
        <p14:creationId xmlns:p14="http://schemas.microsoft.com/office/powerpoint/2010/main" val="1241919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41</a:t>
            </a:fld>
            <a:endParaRPr lang="en-US"/>
          </a:p>
        </p:txBody>
      </p:sp>
    </p:spTree>
    <p:extLst>
      <p:ext uri="{BB962C8B-B14F-4D97-AF65-F5344CB8AC3E}">
        <p14:creationId xmlns:p14="http://schemas.microsoft.com/office/powerpoint/2010/main" val="369238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42</a:t>
            </a:fld>
            <a:endParaRPr lang="en-US"/>
          </a:p>
        </p:txBody>
      </p:sp>
    </p:spTree>
    <p:extLst>
      <p:ext uri="{BB962C8B-B14F-4D97-AF65-F5344CB8AC3E}">
        <p14:creationId xmlns:p14="http://schemas.microsoft.com/office/powerpoint/2010/main" val="22922505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43</a:t>
            </a:fld>
            <a:endParaRPr lang="en-US"/>
          </a:p>
        </p:txBody>
      </p:sp>
    </p:spTree>
    <p:extLst>
      <p:ext uri="{BB962C8B-B14F-4D97-AF65-F5344CB8AC3E}">
        <p14:creationId xmlns:p14="http://schemas.microsoft.com/office/powerpoint/2010/main" val="4216578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44</a:t>
            </a:fld>
            <a:endParaRPr lang="en-US"/>
          </a:p>
        </p:txBody>
      </p:sp>
    </p:spTree>
    <p:extLst>
      <p:ext uri="{BB962C8B-B14F-4D97-AF65-F5344CB8AC3E}">
        <p14:creationId xmlns:p14="http://schemas.microsoft.com/office/powerpoint/2010/main" val="751555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45</a:t>
            </a:fld>
            <a:endParaRPr lang="en-US"/>
          </a:p>
        </p:txBody>
      </p:sp>
    </p:spTree>
    <p:extLst>
      <p:ext uri="{BB962C8B-B14F-4D97-AF65-F5344CB8AC3E}">
        <p14:creationId xmlns:p14="http://schemas.microsoft.com/office/powerpoint/2010/main" val="8651290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46</a:t>
            </a:fld>
            <a:endParaRPr lang="en-US"/>
          </a:p>
        </p:txBody>
      </p:sp>
    </p:spTree>
    <p:extLst>
      <p:ext uri="{BB962C8B-B14F-4D97-AF65-F5344CB8AC3E}">
        <p14:creationId xmlns:p14="http://schemas.microsoft.com/office/powerpoint/2010/main" val="39382572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47</a:t>
            </a:fld>
            <a:endParaRPr lang="en-US"/>
          </a:p>
        </p:txBody>
      </p:sp>
    </p:spTree>
    <p:extLst>
      <p:ext uri="{BB962C8B-B14F-4D97-AF65-F5344CB8AC3E}">
        <p14:creationId xmlns:p14="http://schemas.microsoft.com/office/powerpoint/2010/main" val="17548634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48</a:t>
            </a:fld>
            <a:endParaRPr lang="en-US"/>
          </a:p>
        </p:txBody>
      </p:sp>
    </p:spTree>
    <p:extLst>
      <p:ext uri="{BB962C8B-B14F-4D97-AF65-F5344CB8AC3E}">
        <p14:creationId xmlns:p14="http://schemas.microsoft.com/office/powerpoint/2010/main" val="85210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Master" Target="../slideMasters/slideMaster3.xml"/><Relationship Id="rId3" Type="http://schemas.openxmlformats.org/officeDocument/2006/relationships/image" Target="../media/image6.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28701E-CAF4-4159-9B3E-41C86DFFA30D}" type="datetimeFigureOut">
              <a:rPr lang="en-US" smtClean="0"/>
              <a:t>7/21/15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28701E-CAF4-4159-9B3E-41C86DFFA30D}" type="datetimeFigureOut">
              <a:rPr lang="en-US" smtClean="0"/>
              <a:t>7/21/15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28701E-CAF4-4159-9B3E-41C86DFFA30D}" type="datetimeFigureOut">
              <a:rPr lang="en-US" smtClean="0"/>
              <a:t>7/21/15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28701E-CAF4-4159-9B3E-41C86DFFA30D}" type="datetimeFigureOut">
              <a:rPr lang="en-US" smtClean="0"/>
              <a:t>7/21/15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28701E-CAF4-4159-9B3E-41C86DFFA30D}" type="datetimeFigureOut">
              <a:rPr lang="en-US" smtClean="0"/>
              <a:t>7/21/15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28701E-CAF4-4159-9B3E-41C86DFFA30D}" type="datetimeFigureOut">
              <a:rPr lang="en-US" smtClean="0"/>
              <a:t>7/21/15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7/21/15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728701E-CAF4-4159-9B3E-41C86DFFA30D}" type="datetimeFigureOut">
              <a:rPr lang="en-US" smtClean="0"/>
              <a:t>7/21/15</a:t>
            </a:fld>
            <a:endParaRPr lang="en-US"/>
          </a:p>
        </p:txBody>
      </p:sp>
      <p:sp>
        <p:nvSpPr>
          <p:cNvPr id="9" name="Slide Number Placeholder 8"/>
          <p:cNvSpPr>
            <a:spLocks noGrp="1"/>
          </p:cNvSpPr>
          <p:nvPr>
            <p:ph type="sldNum" sz="quarter" idx="11"/>
          </p:nvPr>
        </p:nvSpPr>
        <p:spPr/>
        <p:txBody>
          <a:bodyPr/>
          <a:lstStyle/>
          <a:p>
            <a:fld id="{162F1D00-BD13-4404-86B0-79703945A0A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90260797"/>
      </p:ext>
    </p:extLst>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75915551"/>
      </p:ext>
    </p:extLst>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68015238"/>
      </p:ext>
    </p:extLst>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7157525"/>
      </p:ext>
    </p:extLst>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0966684"/>
      </p:ext>
    </p:extLst>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875273262"/>
      </p:ext>
    </p:extLst>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1096026"/>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28613"/>
            <a:ext cx="82296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14338" y="1371600"/>
            <a:ext cx="4038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05338" y="1371600"/>
            <a:ext cx="4038600" cy="5105400"/>
          </a:xfrm>
        </p:spPr>
        <p:txBody>
          <a:bodyPr rtlCol="0"/>
          <a:lstStyle/>
          <a:p>
            <a:pPr lvl="0"/>
            <a:endParaRPr lang="en-US" noProof="0" dirty="0" smtClean="0"/>
          </a:p>
        </p:txBody>
      </p:sp>
    </p:spTree>
    <p:extLst>
      <p:ext uri="{BB962C8B-B14F-4D97-AF65-F5344CB8AC3E}">
        <p14:creationId xmlns:p14="http://schemas.microsoft.com/office/powerpoint/2010/main" val="3416952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28613"/>
            <a:ext cx="8229600" cy="8382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14338" y="1371600"/>
            <a:ext cx="4038600" cy="5105400"/>
          </a:xfrm>
        </p:spPr>
        <p:txBody>
          <a:bodyPr rtlCol="0"/>
          <a:lstStyle/>
          <a:p>
            <a:pPr lvl="0"/>
            <a:endParaRPr lang="en-US" noProof="0" dirty="0" smtClean="0"/>
          </a:p>
        </p:txBody>
      </p:sp>
      <p:sp>
        <p:nvSpPr>
          <p:cNvPr id="4" name="Text Placeholder 3"/>
          <p:cNvSpPr>
            <a:spLocks noGrp="1"/>
          </p:cNvSpPr>
          <p:nvPr>
            <p:ph type="body" sz="half" idx="2"/>
          </p:nvPr>
        </p:nvSpPr>
        <p:spPr>
          <a:xfrm>
            <a:off x="4605338" y="1371600"/>
            <a:ext cx="40386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6090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latin typeface="Lucida Sans Unicode"/>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fontAlgn="base" hangingPunct="0">
                <a:spcBef>
                  <a:spcPct val="0"/>
                </a:spcBef>
                <a:spcAft>
                  <a:spcPct val="0"/>
                </a:spcAft>
                <a:defRPr/>
              </a:pPr>
              <a:endParaRPr lang="en-US">
                <a:solidFill>
                  <a:prstClr val="black"/>
                </a:solidFill>
                <a:latin typeface="Arial" pitchFamily="34" charset="0"/>
                <a:ea typeface="ＭＳ Ｐゴシック" pitchFamily="-84" charset="-128"/>
                <a:cs typeface="ＭＳ Ｐゴシック" charset="0"/>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smtClean="0">
                <a:solidFill>
                  <a:prstClr val="black"/>
                </a:solidFill>
                <a:latin typeface="Arial" charset="0"/>
                <a:ea typeface="ＭＳ Ｐゴシック" charset="0"/>
                <a:cs typeface="ＭＳ Ｐゴシック" charset="0"/>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latin typeface="Lucida Sans Unicode"/>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D24847EC-56BE-444E-BBDF-AB3D283740A7}" type="slidenum">
              <a:rPr lang="en-US">
                <a:latin typeface="Lucida Sans Unicode"/>
              </a:rPr>
              <a:pPr/>
              <a:t>‹#›</a:t>
            </a:fld>
            <a:endParaRPr lang="en-US">
              <a:latin typeface="Lucida Sans Unicode"/>
            </a:endParaRPr>
          </a:p>
        </p:txBody>
      </p:sp>
    </p:spTree>
    <p:extLst>
      <p:ext uri="{BB962C8B-B14F-4D97-AF65-F5344CB8AC3E}">
        <p14:creationId xmlns:p14="http://schemas.microsoft.com/office/powerpoint/2010/main" val="2838474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BB2D8C26-25C3-C84D-B822-4B9B74C8E1C6}"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2386614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a:spLocks noChangeArrowheads="1"/>
          </p:cNvSpPr>
          <p:nvPr/>
        </p:nvSpPr>
        <p:spPr bwMode="auto">
          <a:xfrm>
            <a:off x="3636963" y="3005138"/>
            <a:ext cx="182562"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extLst/>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5" name="Chevron 4"/>
          <p:cNvSpPr>
            <a:spLocks noChangeArrowheads="1"/>
          </p:cNvSpPr>
          <p:nvPr/>
        </p:nvSpPr>
        <p:spPr bwMode="auto">
          <a:xfrm>
            <a:off x="3449638" y="3005138"/>
            <a:ext cx="184150"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extLst/>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lstStyle>
          <a:p>
            <a:fld id="{F62837C9-497D-B440-A17B-E238F608FD27}" type="slidenum">
              <a:rPr lang="en-US">
                <a:solidFill>
                  <a:prstClr val="white"/>
                </a:solidFill>
                <a:latin typeface="Lucida Sans Unicode"/>
              </a:rPr>
              <a:pPr/>
              <a:t>‹#›</a:t>
            </a:fld>
            <a:endParaRPr lang="en-US">
              <a:solidFill>
                <a:prstClr val="white"/>
              </a:solidFill>
              <a:latin typeface="Lucida Sans Unicode"/>
            </a:endParaRPr>
          </a:p>
        </p:txBody>
      </p:sp>
    </p:spTree>
    <p:extLst>
      <p:ext uri="{BB962C8B-B14F-4D97-AF65-F5344CB8AC3E}">
        <p14:creationId xmlns:p14="http://schemas.microsoft.com/office/powerpoint/2010/main" val="216384627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lstStyle>
          <a:p>
            <a:fld id="{939BA008-1525-624C-9ABF-0A35BE6278FC}" type="slidenum">
              <a:rPr lang="en-US">
                <a:solidFill>
                  <a:prstClr val="white"/>
                </a:solidFill>
                <a:latin typeface="Lucida Sans Unicode"/>
              </a:rPr>
              <a:pPr/>
              <a:t>‹#›</a:t>
            </a:fld>
            <a:endParaRPr lang="en-US">
              <a:solidFill>
                <a:prstClr val="white"/>
              </a:solidFill>
              <a:latin typeface="Lucida Sans Unicode"/>
            </a:endParaRPr>
          </a:p>
        </p:txBody>
      </p:sp>
    </p:spTree>
    <p:extLst>
      <p:ext uri="{BB962C8B-B14F-4D97-AF65-F5344CB8AC3E}">
        <p14:creationId xmlns:p14="http://schemas.microsoft.com/office/powerpoint/2010/main" val="223535584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lstStyle>
          <a:p>
            <a:fld id="{7BB8A878-6555-2143-887B-1160E559B8FA}"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313955853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lstStyle>
          <a:p>
            <a:fld id="{48F0068F-616E-BE4C-96A7-796A34E3DC9F}" type="slidenum">
              <a:rPr lang="en-US">
                <a:solidFill>
                  <a:prstClr val="white"/>
                </a:solidFill>
                <a:latin typeface="Lucida Sans Unicode"/>
              </a:rPr>
              <a:pPr/>
              <a:t>‹#›</a:t>
            </a:fld>
            <a:endParaRPr lang="en-US">
              <a:solidFill>
                <a:prstClr val="white"/>
              </a:solidFill>
              <a:latin typeface="Lucida Sans Unicode"/>
            </a:endParaRPr>
          </a:p>
        </p:txBody>
      </p:sp>
    </p:spTree>
    <p:extLst>
      <p:ext uri="{BB962C8B-B14F-4D97-AF65-F5344CB8AC3E}">
        <p14:creationId xmlns:p14="http://schemas.microsoft.com/office/powerpoint/2010/main" val="237964605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fld id="{680D36BC-363E-054C-9351-2B586F8E56D4}"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20619325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lstStyle>
          <a:p>
            <a:fld id="{C621A526-686A-7641-A60D-951B1C042441}"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2280622502"/>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fontAlgn="base" hangingPunct="0">
              <a:spcBef>
                <a:spcPct val="0"/>
              </a:spcBef>
              <a:spcAft>
                <a:spcPct val="0"/>
              </a:spcAft>
              <a:defRPr/>
            </a:pPr>
            <a:endParaRPr lang="en-US">
              <a:solidFill>
                <a:prstClr val="white"/>
              </a:solidFill>
              <a:latin typeface="Arial" pitchFamily="34" charset="0"/>
              <a:ea typeface="ＭＳ Ｐゴシック" pitchFamily="-84" charset="-128"/>
              <a:cs typeface="ＭＳ Ｐゴシック"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smtClean="0">
              <a:solidFill>
                <a:prstClr val="white"/>
              </a:solidFill>
              <a:latin typeface="Arial" charset="0"/>
              <a:ea typeface="ＭＳ Ｐゴシック" charset="0"/>
              <a:cs typeface="ＭＳ Ｐゴシック" charset="0"/>
            </a:endParaRPr>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latin typeface="Lucida Sans Unicode"/>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extLst/>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lstStyle>
            <a:extLst/>
          </a:lstStyle>
          <a:p>
            <a:pPr fontAlgn="base">
              <a:spcBef>
                <a:spcPct val="0"/>
              </a:spcBef>
              <a:spcAft>
                <a:spcPct val="0"/>
              </a:spcAft>
              <a:defRPr/>
            </a:pPr>
            <a:endParaRPr lang="en-US">
              <a:solidFill>
                <a:prstClr val="white"/>
              </a:solidFill>
              <a:latin typeface="Lucida Sans Unicode"/>
              <a:ea typeface="ＭＳ Ｐゴシック" charset="0"/>
              <a:cs typeface="ＭＳ Ｐゴシック"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lvl1pPr>
          </a:lstStyle>
          <a:p>
            <a:fld id="{77A61812-140D-ED46-8D45-20F8777A202E}" type="slidenum">
              <a:rPr lang="en-US">
                <a:solidFill>
                  <a:prstClr val="white"/>
                </a:solidFill>
                <a:latin typeface="Lucida Sans Unicode"/>
              </a:rPr>
              <a:pPr/>
              <a:t>‹#›</a:t>
            </a:fld>
            <a:endParaRPr lang="en-US">
              <a:solidFill>
                <a:prstClr val="white"/>
              </a:solidFill>
              <a:latin typeface="Lucida Sans Unicode"/>
            </a:endParaRPr>
          </a:p>
        </p:txBody>
      </p:sp>
    </p:spTree>
    <p:extLst>
      <p:ext uri="{BB962C8B-B14F-4D97-AF65-F5344CB8AC3E}">
        <p14:creationId xmlns:p14="http://schemas.microsoft.com/office/powerpoint/2010/main" val="298411331"/>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84514560-CBB7-6F42-86E4-F55FD3798180}"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15019183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fld id="{C1E8F287-97EE-2C4C-8596-B7806814C550}" type="slidenum">
              <a:rPr lang="en-US">
                <a:solidFill>
                  <a:prstClr val="black"/>
                </a:solidFill>
                <a:latin typeface="Lucida Sans Unicode"/>
              </a:rPr>
              <a:pPr/>
              <a:t>‹#›</a:t>
            </a:fld>
            <a:endParaRPr lang="en-US">
              <a:solidFill>
                <a:prstClr val="black"/>
              </a:solidFill>
              <a:latin typeface="Lucida Sans Unicode"/>
            </a:endParaRPr>
          </a:p>
        </p:txBody>
      </p:sp>
    </p:spTree>
    <p:extLst>
      <p:ext uri="{BB962C8B-B14F-4D97-AF65-F5344CB8AC3E}">
        <p14:creationId xmlns:p14="http://schemas.microsoft.com/office/powerpoint/2010/main" val="2161943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7855692"/>
      </p:ext>
    </p:extLst>
  </p:cSld>
  <p:clrMapOvr>
    <a:masterClrMapping/>
  </p:clrMapOvr>
  <p:transition xmlns:p14="http://schemas.microsoft.com/office/powerpoint/2010/mai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ection_Title_custom">
    <p:spTree>
      <p:nvGrpSpPr>
        <p:cNvPr id="1" name=""/>
        <p:cNvGrpSpPr/>
        <p:nvPr/>
      </p:nvGrpSpPr>
      <p:grpSpPr>
        <a:xfrm>
          <a:off x="0" y="0"/>
          <a:ext cx="0" cy="0"/>
          <a:chOff x="0" y="0"/>
          <a:chExt cx="0" cy="0"/>
        </a:xfrm>
      </p:grpSpPr>
      <p:sp>
        <p:nvSpPr>
          <p:cNvPr id="6" name="AutoShape 7"/>
          <p:cNvSpPr>
            <a:spLocks noChangeArrowheads="1"/>
          </p:cNvSpPr>
          <p:nvPr userDrawn="1"/>
        </p:nvSpPr>
        <p:spPr bwMode="auto">
          <a:xfrm>
            <a:off x="0" y="0"/>
            <a:ext cx="9144000" cy="6858000"/>
          </a:xfrm>
          <a:prstGeom prst="bevel">
            <a:avLst>
              <a:gd name="adj" fmla="val 1852"/>
            </a:avLst>
          </a:prstGeom>
          <a:gradFill rotWithShape="1">
            <a:gsLst>
              <a:gs pos="0">
                <a:srgbClr val="EA0A0A"/>
              </a:gs>
              <a:gs pos="100000">
                <a:srgbClr val="00007E"/>
              </a:gs>
            </a:gsLst>
            <a:lin ang="2700000" scaled="1"/>
          </a:gradFill>
          <a:ln w="9525">
            <a:solidFill>
              <a:schemeClr val="tx1"/>
            </a:solidFill>
            <a:miter lim="800000"/>
            <a:headEnd/>
            <a:tailEnd/>
          </a:ln>
          <a:effectLst/>
        </p:spPr>
        <p:txBody>
          <a:bodyPr wrap="none" anchor="ctr"/>
          <a:lstStyle/>
          <a:p>
            <a:endParaRPr lang="en-US">
              <a:solidFill>
                <a:prstClr val="black"/>
              </a:solidFill>
              <a:latin typeface="Calibri"/>
            </a:endParaRPr>
          </a:p>
        </p:txBody>
      </p:sp>
      <p:sp>
        <p:nvSpPr>
          <p:cNvPr id="9" name="Rectangle 8"/>
          <p:cNvSpPr/>
          <p:nvPr userDrawn="1"/>
        </p:nvSpPr>
        <p:spPr>
          <a:xfrm>
            <a:off x="152400" y="152400"/>
            <a:ext cx="8839200" cy="655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Title 1"/>
          <p:cNvSpPr>
            <a:spLocks noGrp="1"/>
          </p:cNvSpPr>
          <p:nvPr>
            <p:ph type="title"/>
          </p:nvPr>
        </p:nvSpPr>
        <p:spPr>
          <a:xfrm>
            <a:off x="457200" y="2438400"/>
            <a:ext cx="8229600" cy="1143000"/>
          </a:xfrm>
        </p:spPr>
        <p:txBody>
          <a:bodyPr>
            <a:normAutofit/>
          </a:bodyPr>
          <a:lstStyle>
            <a:lvl1pPr>
              <a:defRPr sz="4800"/>
            </a:lvl1pPr>
          </a:lstStyle>
          <a:p>
            <a:r>
              <a:rPr lang="en-US" dirty="0" smtClean="0"/>
              <a:t>Click to edit Master title style</a:t>
            </a:r>
            <a:endParaRPr lang="en-US" dirty="0"/>
          </a:p>
        </p:txBody>
      </p:sp>
      <p:sp>
        <p:nvSpPr>
          <p:cNvPr id="11" name="Slide Number Placeholder 5"/>
          <p:cNvSpPr>
            <a:spLocks noGrp="1"/>
          </p:cNvSpPr>
          <p:nvPr>
            <p:ph type="sldNum" sz="quarter" idx="12"/>
          </p:nvPr>
        </p:nvSpPr>
        <p:spPr>
          <a:xfrm>
            <a:off x="8534400" y="6324600"/>
            <a:ext cx="457200" cy="365125"/>
          </a:xfrm>
        </p:spPr>
        <p:txBody>
          <a:bodyPr/>
          <a:lstStyle/>
          <a:p>
            <a:fld id="{0CA5A7A3-4F0E-40F6-B762-78FFBF9EAB9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grpSp>
        <p:nvGrpSpPr>
          <p:cNvPr id="2" name="Group 11"/>
          <p:cNvGrpSpPr/>
          <p:nvPr userDrawn="1"/>
        </p:nvGrpSpPr>
        <p:grpSpPr>
          <a:xfrm>
            <a:off x="685800" y="6324600"/>
            <a:ext cx="7772400" cy="457200"/>
            <a:chOff x="685800" y="6324600"/>
            <a:chExt cx="7772400" cy="457200"/>
          </a:xfrm>
        </p:grpSpPr>
        <p:cxnSp>
          <p:nvCxnSpPr>
            <p:cNvPr id="13" name="Straight Connector 12"/>
            <p:cNvCxnSpPr/>
            <p:nvPr userDrawn="1"/>
          </p:nvCxnSpPr>
          <p:spPr>
            <a:xfrm>
              <a:off x="685800" y="6553200"/>
              <a:ext cx="2819400"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5638800" y="6553200"/>
              <a:ext cx="2819400" cy="0"/>
            </a:xfrm>
            <a:prstGeom prst="line">
              <a:avLst/>
            </a:prstGeom>
            <a:ln w="28575">
              <a:solidFill>
                <a:schemeClr val="accent2"/>
              </a:solidFill>
            </a:ln>
          </p:spPr>
          <p:style>
            <a:lnRef idx="2">
              <a:schemeClr val="accent2"/>
            </a:lnRef>
            <a:fillRef idx="0">
              <a:schemeClr val="accent2"/>
            </a:fillRef>
            <a:effectRef idx="1">
              <a:schemeClr val="accent2"/>
            </a:effectRef>
            <a:fontRef idx="minor">
              <a:schemeClr val="tx1"/>
            </a:fontRef>
          </p:style>
        </p:cxnSp>
        <p:sp>
          <p:nvSpPr>
            <p:cNvPr id="15" name="Rectangle 14"/>
            <p:cNvSpPr/>
            <p:nvPr userDrawn="1"/>
          </p:nvSpPr>
          <p:spPr>
            <a:xfrm>
              <a:off x="3429000" y="6324600"/>
              <a:ext cx="2209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400" dirty="0">
                  <a:solidFill>
                    <a:srgbClr val="000099"/>
                  </a:solidFill>
                  <a:latin typeface="Monotype Corsiva" pitchFamily="66" charset="0"/>
                </a:rPr>
                <a:t>Wounded, Ill, and Injured (M9)</a:t>
              </a:r>
            </a:p>
          </p:txBody>
        </p:sp>
      </p:grpSp>
    </p:spTree>
    <p:extLst>
      <p:ext uri="{BB962C8B-B14F-4D97-AF65-F5344CB8AC3E}">
        <p14:creationId xmlns:p14="http://schemas.microsoft.com/office/powerpoint/2010/main" val="32612677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2.jpeg"/><Relationship Id="rId12" Type="http://schemas.openxmlformats.org/officeDocument/2006/relationships/image" Target="../media/image3.png"/><Relationship Id="rId13" Type="http://schemas.openxmlformats.org/officeDocument/2006/relationships/image" Target="../media/image4.png"/><Relationship Id="rId14"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slideLayout" Target="../slideLayouts/slideLayout32.xml"/><Relationship Id="rId13" Type="http://schemas.openxmlformats.org/officeDocument/2006/relationships/slideLayout" Target="../slideLayouts/slideLayout33.xml"/><Relationship Id="rId14" Type="http://schemas.openxmlformats.org/officeDocument/2006/relationships/theme" Target="../theme/theme3.xml"/><Relationship Id="rId15" Type="http://schemas.openxmlformats.org/officeDocument/2006/relationships/image" Target="../media/image6.jpeg"/><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62F1D00-BD13-4404-86B0-79703945A0A7}"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728701E-CAF4-4159-9B3E-41C86DFFA30D}" type="datetimeFigureOut">
              <a:rPr lang="en-US" smtClean="0"/>
              <a:t>7/21/15</a:t>
            </a:fld>
            <a:endParaRPr lang="en-US"/>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6629400" cy="66516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12" descr="3D NPC Logo"/>
          <p:cNvPicPr>
            <a:picLocks noChangeAspect="1" noChangeArrowheads="1"/>
          </p:cNvPicPr>
          <p:nvPr/>
        </p:nvPicPr>
        <p:blipFill>
          <a:blip r:embed="rId11" cstate="screen">
            <a:clrChange>
              <a:clrFrom>
                <a:srgbClr val="FFFFFF"/>
              </a:clrFrom>
              <a:clrTo>
                <a:srgbClr val="FFFFFF">
                  <a:alpha val="0"/>
                </a:srgbClr>
              </a:clrTo>
            </a:clrChange>
          </a:blip>
          <a:srcRect/>
          <a:stretch>
            <a:fillRect/>
          </a:stretch>
        </p:blipFill>
        <p:spPr bwMode="auto">
          <a:xfrm>
            <a:off x="7086600" y="223838"/>
            <a:ext cx="1905000" cy="1223962"/>
          </a:xfrm>
          <a:prstGeom prst="rect">
            <a:avLst/>
          </a:prstGeom>
          <a:noFill/>
          <a:ln w="9525">
            <a:noFill/>
            <a:miter lim="800000"/>
            <a:headEnd/>
            <a:tailEnd/>
          </a:ln>
        </p:spPr>
      </p:pic>
      <p:sp>
        <p:nvSpPr>
          <p:cNvPr id="8" name="Line 11"/>
          <p:cNvSpPr>
            <a:spLocks noChangeShapeType="1"/>
          </p:cNvSpPr>
          <p:nvPr/>
        </p:nvSpPr>
        <p:spPr bwMode="auto">
          <a:xfrm>
            <a:off x="381000" y="990600"/>
            <a:ext cx="6172200" cy="0"/>
          </a:xfrm>
          <a:prstGeom prst="line">
            <a:avLst/>
          </a:prstGeom>
          <a:noFill/>
          <a:ln w="38100">
            <a:solidFill>
              <a:srgbClr val="003366"/>
            </a:solidFill>
            <a:round/>
            <a:headEnd/>
            <a:tailEnd/>
          </a:ln>
          <a:effectLst/>
        </p:spPr>
        <p:txBody>
          <a:bodyPr/>
          <a:lstStyle/>
          <a:p>
            <a:pPr fontAlgn="base">
              <a:spcBef>
                <a:spcPct val="0"/>
              </a:spcBef>
              <a:spcAft>
                <a:spcPct val="0"/>
              </a:spcAft>
              <a:defRPr/>
            </a:pPr>
            <a:endParaRPr lang="en-US" dirty="0">
              <a:solidFill>
                <a:srgbClr val="000000"/>
              </a:solidFill>
              <a:latin typeface="Arial" charset="0"/>
            </a:endParaRPr>
          </a:p>
        </p:txBody>
      </p:sp>
      <p:sp>
        <p:nvSpPr>
          <p:cNvPr id="9" name="Line 12"/>
          <p:cNvSpPr>
            <a:spLocks noChangeShapeType="1"/>
          </p:cNvSpPr>
          <p:nvPr/>
        </p:nvSpPr>
        <p:spPr bwMode="auto">
          <a:xfrm>
            <a:off x="838200" y="1066800"/>
            <a:ext cx="6172200" cy="0"/>
          </a:xfrm>
          <a:prstGeom prst="line">
            <a:avLst/>
          </a:prstGeom>
          <a:noFill/>
          <a:ln w="38100">
            <a:solidFill>
              <a:srgbClr val="990000"/>
            </a:solidFill>
            <a:round/>
            <a:headEnd/>
            <a:tailEnd/>
          </a:ln>
          <a:effectLst/>
        </p:spPr>
        <p:txBody>
          <a:bodyPr/>
          <a:lstStyle/>
          <a:p>
            <a:pPr fontAlgn="base">
              <a:spcBef>
                <a:spcPct val="0"/>
              </a:spcBef>
              <a:spcAft>
                <a:spcPct val="0"/>
              </a:spcAft>
              <a:defRPr/>
            </a:pPr>
            <a:endParaRPr lang="en-US" dirty="0">
              <a:solidFill>
                <a:srgbClr val="000000"/>
              </a:solidFill>
              <a:latin typeface="Arial" charset="0"/>
            </a:endParaRPr>
          </a:p>
        </p:txBody>
      </p:sp>
      <p:sp>
        <p:nvSpPr>
          <p:cNvPr id="11" name="Rectangle 10"/>
          <p:cNvSpPr/>
          <p:nvPr/>
        </p:nvSpPr>
        <p:spPr bwMode="auto">
          <a:xfrm>
            <a:off x="0" y="6400800"/>
            <a:ext cx="9144000" cy="45720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162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fontAlgn="base">
              <a:spcBef>
                <a:spcPct val="0"/>
              </a:spcBef>
              <a:spcAft>
                <a:spcPct val="0"/>
              </a:spcAft>
              <a:defRPr/>
            </a:pPr>
            <a:endParaRPr lang="en-US" sz="2300" dirty="0">
              <a:solidFill>
                <a:srgbClr val="000000"/>
              </a:solidFill>
              <a:latin typeface="Segoe" pitchFamily="34" charset="0"/>
            </a:endParaRPr>
          </a:p>
        </p:txBody>
      </p:sp>
      <p:sp>
        <p:nvSpPr>
          <p:cNvPr id="12" name="TextBox 11"/>
          <p:cNvSpPr txBox="1"/>
          <p:nvPr/>
        </p:nvSpPr>
        <p:spPr>
          <a:xfrm>
            <a:off x="3124200" y="6488113"/>
            <a:ext cx="2895600" cy="277812"/>
          </a:xfrm>
          <a:prstGeom prst="rect">
            <a:avLst/>
          </a:prstGeom>
          <a:noFill/>
        </p:spPr>
        <p:txBody>
          <a:bodyPr>
            <a:spAutoFit/>
          </a:bodyPr>
          <a:lstStyle/>
          <a:p>
            <a:pPr algn="ctr" fontAlgn="base">
              <a:spcBef>
                <a:spcPct val="0"/>
              </a:spcBef>
              <a:spcAft>
                <a:spcPct val="0"/>
              </a:spcAft>
              <a:defRPr/>
            </a:pPr>
            <a:r>
              <a:rPr lang="en-US" sz="1200" i="1" u="sng" dirty="0">
                <a:solidFill>
                  <a:srgbClr val="FFFFFF"/>
                </a:solidFill>
                <a:latin typeface="Arial" charset="0"/>
              </a:rPr>
              <a:t>www.npc.navy.mil</a:t>
            </a:r>
          </a:p>
        </p:txBody>
      </p:sp>
      <p:pic>
        <p:nvPicPr>
          <p:cNvPr id="13" name="Picture 10" descr="NPC_Seal"/>
          <p:cNvPicPr>
            <a:picLocks noChangeAspect="1" noChangeArrowheads="1"/>
          </p:cNvPicPr>
          <p:nvPr/>
        </p:nvPicPr>
        <p:blipFill>
          <a:blip r:embed="rId12" cstate="screen">
            <a:duotone>
              <a:schemeClr val="accent2">
                <a:shade val="45000"/>
                <a:satMod val="135000"/>
              </a:schemeClr>
              <a:prstClr val="white"/>
            </a:duotone>
            <a:lum bright="-4000" contrast="-33000"/>
          </a:blip>
          <a:srcRect/>
          <a:stretch>
            <a:fillRect/>
          </a:stretch>
        </p:blipFill>
        <p:spPr bwMode="auto">
          <a:xfrm>
            <a:off x="152400" y="6477000"/>
            <a:ext cx="304800" cy="304800"/>
          </a:xfrm>
          <a:prstGeom prst="rect">
            <a:avLst/>
          </a:prstGeom>
          <a:noFill/>
          <a:ln w="9525">
            <a:noFill/>
            <a:miter lim="800000"/>
            <a:headEnd/>
            <a:tailEnd/>
          </a:ln>
          <a:effectLst>
            <a:outerShdw blurRad="50800" dist="50800" dir="5400000" algn="ctr" rotWithShape="0">
              <a:srgbClr val="000000">
                <a:alpha val="18000"/>
              </a:srgbClr>
            </a:outerShdw>
          </a:effectLst>
        </p:spPr>
      </p:pic>
      <p:sp>
        <p:nvSpPr>
          <p:cNvPr id="14" name="Slide Number Placeholder 13"/>
          <p:cNvSpPr>
            <a:spLocks noGrp="1"/>
          </p:cNvSpPr>
          <p:nvPr>
            <p:ph type="sldNum" sz="quarter" idx="4"/>
          </p:nvPr>
        </p:nvSpPr>
        <p:spPr>
          <a:xfrm>
            <a:off x="6858000" y="6416675"/>
            <a:ext cx="2133600" cy="365125"/>
          </a:xfrm>
          <a:prstGeom prst="rect">
            <a:avLst/>
          </a:prstGeom>
        </p:spPr>
        <p:txBody>
          <a:bodyPr vert="horz" lIns="91440" tIns="45720" rIns="91440" bIns="45720" rtlCol="0" anchor="ctr"/>
          <a:lstStyle>
            <a:lvl1pPr algn="r">
              <a:defRPr sz="1200">
                <a:solidFill>
                  <a:schemeClr val="bg1"/>
                </a:solidFill>
                <a:latin typeface="Arial" charset="0"/>
              </a:defRPr>
            </a:lvl1pPr>
          </a:lstStyle>
          <a:p>
            <a:pPr fontAlgn="base">
              <a:spcBef>
                <a:spcPct val="0"/>
              </a:spcBef>
              <a:spcAft>
                <a:spcPct val="0"/>
              </a:spcAft>
              <a:defRPr/>
            </a:pPr>
            <a:fld id="{6ACA3AAF-5D8F-4E5F-84D9-092A2AF09864}"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131691072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Lst>
  <p:transition xmlns:p14="http://schemas.microsoft.com/office/powerpoint/2010/mai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3"/>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4"/>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4"/>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4"/>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fontAlgn="base" hangingPunct="0">
              <a:spcBef>
                <a:spcPct val="0"/>
              </a:spcBef>
              <a:spcAft>
                <a:spcPct val="0"/>
              </a:spcAft>
              <a:defRPr/>
            </a:pPr>
            <a:endParaRPr lang="en-US">
              <a:solidFill>
                <a:prstClr val="black"/>
              </a:solidFill>
              <a:latin typeface="Arial" pitchFamily="34" charset="0"/>
              <a:ea typeface="ＭＳ Ｐゴシック" pitchFamily="-84" charset="-128"/>
              <a:cs typeface="ＭＳ Ｐゴシック"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eaLnBrk="0" fontAlgn="base" hangingPunct="0">
              <a:spcBef>
                <a:spcPct val="0"/>
              </a:spcBef>
              <a:spcAft>
                <a:spcPct val="0"/>
              </a:spcAft>
            </a:pPr>
            <a:endParaRPr lang="en-US" smtClean="0">
              <a:solidFill>
                <a:prstClr val="black"/>
              </a:solidFill>
              <a:latin typeface="Arial" charset="0"/>
              <a:ea typeface="ＭＳ Ｐゴシック" charset="0"/>
              <a:cs typeface="ＭＳ Ｐゴシック" charset="0"/>
            </a:endParaRPr>
          </a:p>
        </p:txBody>
      </p:sp>
      <p:sp>
        <p:nvSpPr>
          <p:cNvPr id="14" name="Right Triangle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latin typeface="Lucida Sans Unicode"/>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pitchFamily="34" charset="0"/>
                <a:ea typeface="ＭＳ Ｐゴシック" pitchFamily="-84" charset="-128"/>
                <a:cs typeface="+mn-cs"/>
              </a:defRPr>
            </a:lvl1pPr>
            <a:extLst/>
          </a:lstStyle>
          <a:p>
            <a:pPr fontAlgn="base">
              <a:spcBef>
                <a:spcPct val="0"/>
              </a:spcBef>
              <a:spcAft>
                <a:spcPct val="0"/>
              </a:spcAft>
              <a:defRPr/>
            </a:pPr>
            <a:endParaRPr lang="en-US">
              <a:solidFill>
                <a:prstClr val="black"/>
              </a:solidFill>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pitchFamily="34" charset="0"/>
                <a:ea typeface="ＭＳ Ｐゴシック" pitchFamily="-84" charset="-128"/>
                <a:cs typeface="+mn-cs"/>
              </a:defRPr>
            </a:lvl1pPr>
            <a:extLst/>
          </a:lstStyle>
          <a:p>
            <a:pPr fontAlgn="base">
              <a:spcBef>
                <a:spcPct val="0"/>
              </a:spcBef>
              <a:spcAft>
                <a:spcPct val="0"/>
              </a:spcAft>
              <a:defRPr/>
            </a:pPr>
            <a:endParaRPr lang="en-US">
              <a:solidFill>
                <a:prstClr val="black"/>
              </a:solidFill>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fontAlgn="base">
              <a:spcBef>
                <a:spcPct val="0"/>
              </a:spcBef>
              <a:spcAft>
                <a:spcPct val="0"/>
              </a:spcAft>
            </a:pPr>
            <a:fld id="{242CB57C-F8A4-A64C-A400-7A412893F2A6}" type="slidenum">
              <a:rPr lang="en-US" smtClean="0">
                <a:solidFill>
                  <a:prstClr val="black"/>
                </a:solidFill>
                <a:latin typeface="Arial" charset="0"/>
                <a:ea typeface="ＭＳ Ｐゴシック" charset="0"/>
                <a:cs typeface="ＭＳ Ｐゴシック" charset="0"/>
              </a:rPr>
              <a:pPr fontAlgn="base">
                <a:spcBef>
                  <a:spcPct val="0"/>
                </a:spcBef>
                <a:spcAft>
                  <a:spcPct val="0"/>
                </a:spcAft>
              </a:pPr>
              <a:t>‹#›</a:t>
            </a:fld>
            <a:endParaRPr lang="en-US" smtClean="0">
              <a:solidFill>
                <a:prstClr val="black"/>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2681490"/>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ＭＳ Ｐゴシック" charset="0"/>
          <a:cs typeface="+mj-cs"/>
        </a:defRPr>
      </a:lvl1pPr>
      <a:lvl2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2pPr>
      <a:lvl3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3pPr>
      <a:lvl4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4pPr>
      <a:lvl5pPr algn="l" rtl="0" eaLnBrk="0" fontAlgn="base" hangingPunct="0">
        <a:spcBef>
          <a:spcPct val="0"/>
        </a:spcBef>
        <a:spcAft>
          <a:spcPct val="0"/>
        </a:spcAft>
        <a:defRPr sz="4100" b="1">
          <a:solidFill>
            <a:schemeClr val="tx2"/>
          </a:solidFill>
          <a:latin typeface="Lucida Sans Unicode" pitchFamily="34" charset="0"/>
          <a:ea typeface="ＭＳ Ｐゴシック"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charset="0"/>
        <a:buChar char=""/>
        <a:defRPr sz="2700" kern="1200">
          <a:solidFill>
            <a:schemeClr val="tx1"/>
          </a:solidFill>
          <a:latin typeface="+mn-lt"/>
          <a:ea typeface="ＭＳ Ｐゴシック" charset="0"/>
          <a:cs typeface="+mn-cs"/>
        </a:defRPr>
      </a:lvl1pPr>
      <a:lvl2pPr marL="620713" indent="-228600" algn="l" rtl="0" eaLnBrk="0" fontAlgn="base" hangingPunct="0">
        <a:spcBef>
          <a:spcPts val="325"/>
        </a:spcBef>
        <a:spcAft>
          <a:spcPct val="0"/>
        </a:spcAft>
        <a:buClr>
          <a:schemeClr val="accent1"/>
        </a:buClr>
        <a:buFont typeface="Verdana" charset="0"/>
        <a:buChar char="◦"/>
        <a:defRPr sz="2300" kern="1200">
          <a:solidFill>
            <a:schemeClr val="tx1"/>
          </a:solidFill>
          <a:latin typeface="+mn-lt"/>
          <a:ea typeface="ＭＳ Ｐゴシック" charset="0"/>
          <a:cs typeface="+mn-cs"/>
        </a:defRPr>
      </a:lvl2pPr>
      <a:lvl3pPr marL="858838" indent="-228600" algn="l" rtl="0" eaLnBrk="0" fontAlgn="base" hangingPunct="0">
        <a:spcBef>
          <a:spcPts val="350"/>
        </a:spcBef>
        <a:spcAft>
          <a:spcPct val="0"/>
        </a:spcAft>
        <a:buClr>
          <a:schemeClr val="accent2"/>
        </a:buClr>
        <a:buSzPct val="100000"/>
        <a:buFont typeface="Wingdings 2" charset="0"/>
        <a:buChar char=""/>
        <a:defRPr sz="2100" kern="1200">
          <a:solidFill>
            <a:schemeClr val="tx1"/>
          </a:solidFill>
          <a:latin typeface="+mn-lt"/>
          <a:ea typeface="ＭＳ Ｐゴシック" charset="0"/>
          <a:cs typeface="+mn-cs"/>
        </a:defRPr>
      </a:lvl3pPr>
      <a:lvl4pPr marL="1143000" indent="-228600" algn="l" rtl="0" eaLnBrk="0" fontAlgn="base" hangingPunct="0">
        <a:spcBef>
          <a:spcPts val="350"/>
        </a:spcBef>
        <a:spcAft>
          <a:spcPct val="0"/>
        </a:spcAft>
        <a:buClr>
          <a:schemeClr val="accent2"/>
        </a:buClr>
        <a:buFont typeface="Wingdings 2" charset="0"/>
        <a:buChar char=""/>
        <a:defRPr sz="1900" kern="1200">
          <a:solidFill>
            <a:schemeClr val="tx1"/>
          </a:solidFill>
          <a:latin typeface="+mn-lt"/>
          <a:ea typeface="ＭＳ Ｐゴシック" charset="0"/>
          <a:cs typeface="+mn-cs"/>
        </a:defRPr>
      </a:lvl4pPr>
      <a:lvl5pPr marL="1371600" indent="-228600" algn="l" rtl="0" eaLnBrk="0" fontAlgn="base" hangingPunct="0">
        <a:spcBef>
          <a:spcPts val="350"/>
        </a:spcBef>
        <a:spcAft>
          <a:spcPct val="0"/>
        </a:spcAft>
        <a:buClr>
          <a:schemeClr val="accent2"/>
        </a:buClr>
        <a:buFont typeface="Wingdings 2" charset="0"/>
        <a:buChar char=""/>
        <a:defRPr kern="1200">
          <a:solidFill>
            <a:schemeClr val="tx1"/>
          </a:solidFill>
          <a:latin typeface="+mn-lt"/>
          <a:ea typeface="ＭＳ Ｐゴシック" charset="0"/>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timeanddate.com/date/duration.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Microsoft_Word_97_-_2004_Document1.doc"/><Relationship Id="rId5" Type="http://schemas.openxmlformats.org/officeDocument/2006/relationships/image" Target="../media/image11.w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Episode 8 - Basic </a:t>
            </a:r>
            <a:r>
              <a:rPr lang="en-US" dirty="0" smtClean="0"/>
              <a:t>Anatomy of a FITREP</a:t>
            </a:r>
            <a:endParaRPr lang="en-US" dirty="0"/>
          </a:p>
        </p:txBody>
      </p:sp>
      <p:sp>
        <p:nvSpPr>
          <p:cNvPr id="3" name="Subtitle 2"/>
          <p:cNvSpPr>
            <a:spLocks noGrp="1"/>
          </p:cNvSpPr>
          <p:nvPr>
            <p:ph type="subTitle" idx="1"/>
          </p:nvPr>
        </p:nvSpPr>
        <p:spPr/>
        <p:txBody>
          <a:bodyPr/>
          <a:lstStyle/>
          <a:p>
            <a:r>
              <a:rPr lang="en-US" dirty="0" smtClean="0"/>
              <a:t>Joel M. Schofer, MD, MBA, CPE, FAAEM</a:t>
            </a:r>
          </a:p>
          <a:p>
            <a:r>
              <a:rPr lang="en-US" dirty="0" err="1" smtClean="0"/>
              <a:t>MCCareer.org</a:t>
            </a:r>
            <a:endParaRPr lang="en-US" dirty="0"/>
          </a:p>
        </p:txBody>
      </p:sp>
    </p:spTree>
    <p:extLst>
      <p:ext uri="{BB962C8B-B14F-4D97-AF65-F5344CB8AC3E}">
        <p14:creationId xmlns:p14="http://schemas.microsoft.com/office/powerpoint/2010/main" val="282670027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p:txBody>
          <a:bodyPr>
            <a:normAutofit/>
          </a:bodyPr>
          <a:lstStyle/>
          <a:p>
            <a:r>
              <a:rPr lang="en-US" sz="3600" dirty="0"/>
              <a:t>T</a:t>
            </a:r>
            <a:r>
              <a:rPr lang="en-US" sz="3600" dirty="0" smtClean="0"/>
              <a:t>he </a:t>
            </a:r>
            <a:r>
              <a:rPr lang="en-US" sz="3600" dirty="0"/>
              <a:t>views expressed in this podcast are mine and do not necessarily reflect the official policy or position of the Department of the Navy, Department of Defense, or the United States Government. </a:t>
            </a:r>
          </a:p>
        </p:txBody>
      </p:sp>
    </p:spTree>
    <p:extLst>
      <p:ext uri="{BB962C8B-B14F-4D97-AF65-F5344CB8AC3E}">
        <p14:creationId xmlns:p14="http://schemas.microsoft.com/office/powerpoint/2010/main" val="7344693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Your FITREP</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Most important tool for documenting your achievements and potential for promotion</a:t>
            </a:r>
          </a:p>
          <a:p>
            <a:r>
              <a:rPr lang="en-US" sz="3600" dirty="0" smtClean="0"/>
              <a:t>Physicians get very little education on how to write them.</a:t>
            </a:r>
          </a:p>
          <a:p>
            <a:r>
              <a:rPr lang="en-US" sz="3600" dirty="0" smtClean="0"/>
              <a:t>FITREP instruction updated in 2015.</a:t>
            </a:r>
          </a:p>
          <a:p>
            <a:r>
              <a:rPr lang="en-US" sz="3600" dirty="0" smtClean="0"/>
              <a:t>Grab your FITREP or get on NAVFIT98 and let’s go.</a:t>
            </a:r>
            <a:endParaRPr lang="en-US" sz="3600" dirty="0"/>
          </a:p>
        </p:txBody>
      </p:sp>
    </p:spTree>
    <p:extLst>
      <p:ext uri="{BB962C8B-B14F-4D97-AF65-F5344CB8AC3E}">
        <p14:creationId xmlns:p14="http://schemas.microsoft.com/office/powerpoint/2010/main" val="358203590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1-4</a:t>
            </a:r>
            <a:endParaRPr lang="en-US" dirty="0"/>
          </a:p>
        </p:txBody>
      </p:sp>
      <p:sp>
        <p:nvSpPr>
          <p:cNvPr id="3" name="Content Placeholder 2"/>
          <p:cNvSpPr>
            <a:spLocks noGrp="1"/>
          </p:cNvSpPr>
          <p:nvPr>
            <p:ph idx="1"/>
          </p:nvPr>
        </p:nvSpPr>
        <p:spPr/>
        <p:txBody>
          <a:bodyPr>
            <a:normAutofit fontScale="92500"/>
          </a:bodyPr>
          <a:lstStyle/>
          <a:p>
            <a:r>
              <a:rPr lang="en-US" sz="3600" dirty="0" smtClean="0"/>
              <a:t>Block 1 – Make sure your name is spelled correctly.</a:t>
            </a:r>
          </a:p>
          <a:p>
            <a:r>
              <a:rPr lang="en-US" sz="3600" dirty="0" smtClean="0"/>
              <a:t>Block 2 - </a:t>
            </a:r>
            <a:r>
              <a:rPr lang="en-US" sz="3600" dirty="0"/>
              <a:t>Use the standard abbreviations of CAPT, CDR, LCDR, </a:t>
            </a:r>
            <a:r>
              <a:rPr lang="en-US" sz="3600" dirty="0" smtClean="0"/>
              <a:t>or LT.</a:t>
            </a:r>
          </a:p>
          <a:p>
            <a:r>
              <a:rPr lang="en-US" sz="3600" dirty="0" smtClean="0"/>
              <a:t>Block 3 – Enter your designator, likely 2100.</a:t>
            </a:r>
          </a:p>
          <a:p>
            <a:r>
              <a:rPr lang="en-US" sz="3600" dirty="0" smtClean="0"/>
              <a:t>Block 4 – Make sure your SS# is accurate.</a:t>
            </a:r>
          </a:p>
          <a:p>
            <a:endParaRPr lang="en-US" dirty="0" smtClean="0"/>
          </a:p>
          <a:p>
            <a:endParaRPr lang="en-US" dirty="0"/>
          </a:p>
          <a:p>
            <a:endParaRPr lang="en-US" dirty="0"/>
          </a:p>
          <a:p>
            <a:endParaRPr lang="en-US" dirty="0" smtClean="0"/>
          </a:p>
          <a:p>
            <a:endParaRPr lang="en-US" dirty="0"/>
          </a:p>
        </p:txBody>
      </p:sp>
    </p:spTree>
    <p:extLst>
      <p:ext uri="{BB962C8B-B14F-4D97-AF65-F5344CB8AC3E}">
        <p14:creationId xmlns:p14="http://schemas.microsoft.com/office/powerpoint/2010/main" val="14532673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5-8</a:t>
            </a:r>
            <a:endParaRPr lang="en-US" dirty="0"/>
          </a:p>
        </p:txBody>
      </p:sp>
      <p:sp>
        <p:nvSpPr>
          <p:cNvPr id="3" name="Content Placeholder 2"/>
          <p:cNvSpPr>
            <a:spLocks noGrp="1"/>
          </p:cNvSpPr>
          <p:nvPr>
            <p:ph idx="1"/>
          </p:nvPr>
        </p:nvSpPr>
        <p:spPr/>
        <p:txBody>
          <a:bodyPr>
            <a:normAutofit fontScale="92500" lnSpcReduction="20000"/>
          </a:bodyPr>
          <a:lstStyle/>
          <a:p>
            <a:r>
              <a:rPr lang="en-US" sz="3600" dirty="0" smtClean="0"/>
              <a:t>Block 5 – All Active Duty will check “ACT.”</a:t>
            </a:r>
          </a:p>
          <a:p>
            <a:r>
              <a:rPr lang="en-US" sz="3600" dirty="0" smtClean="0"/>
              <a:t>Block 6 – Enter your Unit Identification Code or UIC, which you can get from your Officer Data Card or orders on NSIPS.</a:t>
            </a:r>
          </a:p>
          <a:p>
            <a:r>
              <a:rPr lang="en-US" sz="3600" dirty="0" smtClean="0"/>
              <a:t>Block 7 – Get the abbreviated name of your command from an old FITREP.</a:t>
            </a:r>
          </a:p>
          <a:p>
            <a:r>
              <a:rPr lang="en-US" sz="3600" dirty="0" smtClean="0"/>
              <a:t>Block 8 – Put “SELECTED” if you’ve already been selected for promotion to your next rank, otherwise put “REGULAR.”</a:t>
            </a:r>
          </a:p>
          <a:p>
            <a:endParaRPr lang="en-US" dirty="0" smtClean="0"/>
          </a:p>
          <a:p>
            <a:endParaRPr lang="en-US" dirty="0" smtClean="0"/>
          </a:p>
          <a:p>
            <a:endParaRPr lang="en-US" dirty="0"/>
          </a:p>
          <a:p>
            <a:endParaRPr lang="en-US" dirty="0"/>
          </a:p>
          <a:p>
            <a:endParaRPr lang="en-US" dirty="0" smtClean="0"/>
          </a:p>
          <a:p>
            <a:endParaRPr lang="en-US" dirty="0"/>
          </a:p>
        </p:txBody>
      </p:sp>
    </p:spTree>
    <p:extLst>
      <p:ext uri="{BB962C8B-B14F-4D97-AF65-F5344CB8AC3E}">
        <p14:creationId xmlns:p14="http://schemas.microsoft.com/office/powerpoint/2010/main" val="23452766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9-13</a:t>
            </a:r>
            <a:endParaRPr lang="en-US" dirty="0"/>
          </a:p>
        </p:txBody>
      </p:sp>
      <p:sp>
        <p:nvSpPr>
          <p:cNvPr id="3" name="Content Placeholder 2"/>
          <p:cNvSpPr>
            <a:spLocks noGrp="1"/>
          </p:cNvSpPr>
          <p:nvPr>
            <p:ph idx="1"/>
          </p:nvPr>
        </p:nvSpPr>
        <p:spPr/>
        <p:txBody>
          <a:bodyPr>
            <a:normAutofit fontScale="62500" lnSpcReduction="20000"/>
          </a:bodyPr>
          <a:lstStyle/>
          <a:p>
            <a:r>
              <a:rPr lang="en-US" sz="4000" dirty="0" smtClean="0"/>
              <a:t>Block 9 - In </a:t>
            </a:r>
            <a:r>
              <a:rPr lang="en-US" sz="4000" dirty="0"/>
              <a:t>YYMMMDD format, enter the date </a:t>
            </a:r>
            <a:r>
              <a:rPr lang="en-US" sz="4000" dirty="0" smtClean="0"/>
              <a:t>you </a:t>
            </a:r>
            <a:r>
              <a:rPr lang="en-US" sz="4000" dirty="0"/>
              <a:t>reported to </a:t>
            </a:r>
            <a:r>
              <a:rPr lang="en-US" sz="4000" dirty="0" smtClean="0"/>
              <a:t>your command. Example</a:t>
            </a:r>
            <a:r>
              <a:rPr lang="en-US" sz="4000" dirty="0"/>
              <a:t>: </a:t>
            </a:r>
            <a:r>
              <a:rPr lang="en-US" sz="4000" dirty="0" smtClean="0"/>
              <a:t>96OCT17</a:t>
            </a:r>
          </a:p>
          <a:p>
            <a:r>
              <a:rPr lang="en-US" sz="4000" dirty="0" smtClean="0"/>
              <a:t>Blocks 10-13 – Place an X in each box that applies to this FITREP:</a:t>
            </a:r>
          </a:p>
          <a:p>
            <a:pPr lvl="1"/>
            <a:r>
              <a:rPr lang="en-US" sz="4000" dirty="0" smtClean="0"/>
              <a:t>“Periodic” – It is time for your regularly scheduled FITREP.</a:t>
            </a:r>
          </a:p>
          <a:p>
            <a:pPr lvl="1"/>
            <a:r>
              <a:rPr lang="en-US" sz="4000" dirty="0" smtClean="0"/>
              <a:t>“Detachment of Individual” – You are getting a FITREP because you are detaching from a command.</a:t>
            </a:r>
          </a:p>
          <a:p>
            <a:pPr lvl="1"/>
            <a:r>
              <a:rPr lang="en-US" sz="4000" dirty="0" smtClean="0"/>
              <a:t>“Detachment of Reporting Senior” – You are getting a FITREP because your reporting senior is detaching.</a:t>
            </a:r>
          </a:p>
          <a:p>
            <a:pPr lvl="1"/>
            <a:r>
              <a:rPr lang="en-US" sz="4000" dirty="0" smtClean="0"/>
              <a:t>“Special” – You are getting a FITREP for a special reason/circumstance.</a:t>
            </a:r>
          </a:p>
          <a:p>
            <a:endParaRPr lang="en-US" dirty="0"/>
          </a:p>
          <a:p>
            <a:endParaRPr lang="en-US" dirty="0" smtClean="0"/>
          </a:p>
        </p:txBody>
      </p:sp>
    </p:spTree>
    <p:extLst>
      <p:ext uri="{BB962C8B-B14F-4D97-AF65-F5344CB8AC3E}">
        <p14:creationId xmlns:p14="http://schemas.microsoft.com/office/powerpoint/2010/main" val="352705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14-15</a:t>
            </a:r>
            <a:endParaRPr lang="en-US" dirty="0"/>
          </a:p>
        </p:txBody>
      </p:sp>
      <p:sp>
        <p:nvSpPr>
          <p:cNvPr id="3" name="Content Placeholder 2"/>
          <p:cNvSpPr>
            <a:spLocks noGrp="1"/>
          </p:cNvSpPr>
          <p:nvPr>
            <p:ph idx="1"/>
          </p:nvPr>
        </p:nvSpPr>
        <p:spPr/>
        <p:txBody>
          <a:bodyPr>
            <a:noAutofit/>
          </a:bodyPr>
          <a:lstStyle/>
          <a:p>
            <a:r>
              <a:rPr lang="en-US" sz="3200" dirty="0"/>
              <a:t>In YYMMMDD format, enter the beginning (FROM) and ending (TO) dates of the report </a:t>
            </a:r>
            <a:r>
              <a:rPr lang="en-US" sz="3200" dirty="0" smtClean="0"/>
              <a:t>period.</a:t>
            </a:r>
          </a:p>
          <a:p>
            <a:pPr lvl="1"/>
            <a:r>
              <a:rPr lang="en-US" sz="3200" dirty="0" smtClean="0"/>
              <a:t>Example</a:t>
            </a:r>
            <a:r>
              <a:rPr lang="en-US" sz="3200" dirty="0"/>
              <a:t>: </a:t>
            </a:r>
            <a:r>
              <a:rPr lang="en-US" sz="3200" dirty="0" smtClean="0"/>
              <a:t>96OCT17.</a:t>
            </a:r>
          </a:p>
          <a:p>
            <a:r>
              <a:rPr lang="en-US" sz="3200" dirty="0" smtClean="0"/>
              <a:t>Regular </a:t>
            </a:r>
            <a:r>
              <a:rPr lang="en-US" sz="3200" dirty="0"/>
              <a:t>reports: The FROM date must be the day following the TO date of the last Regular report. It can be earlier than block 9 if en route leave, travel, or </a:t>
            </a:r>
            <a:r>
              <a:rPr lang="en-US" sz="3200" dirty="0" smtClean="0"/>
              <a:t>TAD are included.</a:t>
            </a:r>
            <a:endParaRPr lang="en-US" sz="3200" dirty="0"/>
          </a:p>
        </p:txBody>
      </p:sp>
    </p:spTree>
    <p:extLst>
      <p:ext uri="{BB962C8B-B14F-4D97-AF65-F5344CB8AC3E}">
        <p14:creationId xmlns:p14="http://schemas.microsoft.com/office/powerpoint/2010/main" val="18641983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16-19</a:t>
            </a:r>
            <a:endParaRPr lang="en-US" dirty="0"/>
          </a:p>
        </p:txBody>
      </p:sp>
      <p:sp>
        <p:nvSpPr>
          <p:cNvPr id="3" name="Content Placeholder 2"/>
          <p:cNvSpPr>
            <a:spLocks noGrp="1"/>
          </p:cNvSpPr>
          <p:nvPr>
            <p:ph idx="1"/>
          </p:nvPr>
        </p:nvSpPr>
        <p:spPr/>
        <p:txBody>
          <a:bodyPr>
            <a:normAutofit fontScale="70000" lnSpcReduction="20000"/>
          </a:bodyPr>
          <a:lstStyle/>
          <a:p>
            <a:r>
              <a:rPr lang="en-US" sz="3600" dirty="0" smtClean="0"/>
              <a:t>Block 16 - If </a:t>
            </a:r>
            <a:r>
              <a:rPr lang="en-US" sz="3600" dirty="0"/>
              <a:t>this is a wholly Not Observed (NOB) report, enter an “X” in block 16</a:t>
            </a:r>
            <a:r>
              <a:rPr lang="en-US" sz="3600" dirty="0" smtClean="0"/>
              <a:t>.</a:t>
            </a:r>
          </a:p>
          <a:p>
            <a:pPr lvl="1"/>
            <a:r>
              <a:rPr lang="en-US" sz="3600" dirty="0" smtClean="0"/>
              <a:t>The </a:t>
            </a:r>
            <a:r>
              <a:rPr lang="en-US" sz="3600" dirty="0"/>
              <a:t>trait grades must be left blank, no </a:t>
            </a:r>
            <a:r>
              <a:rPr lang="en-US" sz="3600" dirty="0" smtClean="0"/>
              <a:t>career recommendation </a:t>
            </a:r>
            <a:r>
              <a:rPr lang="en-US" sz="3600" dirty="0"/>
              <a:t>is permitted, the promotion recommendation must be NOB, and the promotion recommendation summary must be left blank. In addition, the Member Trait Average and Summary Group Average </a:t>
            </a:r>
            <a:r>
              <a:rPr lang="en-US" sz="3600" dirty="0" smtClean="0"/>
              <a:t>blocks must </a:t>
            </a:r>
            <a:r>
              <a:rPr lang="en-US" sz="3600" dirty="0"/>
              <a:t>be left </a:t>
            </a:r>
            <a:r>
              <a:rPr lang="en-US" sz="3600" dirty="0" smtClean="0"/>
              <a:t>blank. Comments </a:t>
            </a:r>
            <a:r>
              <a:rPr lang="en-US" sz="3600" dirty="0"/>
              <a:t>are limited primarily to administrative and training information</a:t>
            </a:r>
            <a:r>
              <a:rPr lang="en-US" sz="3600" dirty="0" smtClean="0"/>
              <a:t>.</a:t>
            </a:r>
          </a:p>
          <a:p>
            <a:r>
              <a:rPr lang="en-US" sz="3600" dirty="0" smtClean="0"/>
              <a:t>Blocks 17-19 - </a:t>
            </a:r>
            <a:r>
              <a:rPr lang="en-US" sz="3600" dirty="0"/>
              <a:t>Place an “X” in the block that applies.</a:t>
            </a:r>
          </a:p>
          <a:p>
            <a:pPr lvl="1"/>
            <a:r>
              <a:rPr lang="en-US" sz="3600" dirty="0" smtClean="0"/>
              <a:t>Most of the time it’ll be a Regular FITREP, unless you are deployed and then it’ll be Concurrent.</a:t>
            </a:r>
            <a:endParaRPr lang="en-US" sz="3600" dirty="0"/>
          </a:p>
          <a:p>
            <a:endParaRPr lang="en-US" dirty="0"/>
          </a:p>
          <a:p>
            <a:endParaRPr lang="en-US" dirty="0"/>
          </a:p>
        </p:txBody>
      </p:sp>
    </p:spTree>
    <p:extLst>
      <p:ext uri="{BB962C8B-B14F-4D97-AF65-F5344CB8AC3E}">
        <p14:creationId xmlns:p14="http://schemas.microsoft.com/office/powerpoint/2010/main" val="23623426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20</a:t>
            </a:r>
            <a:endParaRPr lang="en-US" dirty="0"/>
          </a:p>
        </p:txBody>
      </p:sp>
      <p:sp>
        <p:nvSpPr>
          <p:cNvPr id="3" name="Content Placeholder 2"/>
          <p:cNvSpPr>
            <a:spLocks noGrp="1"/>
          </p:cNvSpPr>
          <p:nvPr>
            <p:ph idx="1"/>
          </p:nvPr>
        </p:nvSpPr>
        <p:spPr/>
        <p:txBody>
          <a:bodyPr>
            <a:normAutofit fontScale="47500" lnSpcReduction="20000"/>
          </a:bodyPr>
          <a:lstStyle/>
          <a:p>
            <a:r>
              <a:rPr lang="en-US" sz="5100" dirty="0"/>
              <a:t>Enter the one-letter code for the result of each official physical fitness assessment (PFA) conducted in the reporting </a:t>
            </a:r>
            <a:r>
              <a:rPr lang="en-US" sz="5100" dirty="0" smtClean="0"/>
              <a:t>period.</a:t>
            </a:r>
          </a:p>
          <a:p>
            <a:r>
              <a:rPr lang="en-US" sz="5100" dirty="0" smtClean="0"/>
              <a:t>Document </a:t>
            </a:r>
            <a:r>
              <a:rPr lang="en-US" sz="5100" dirty="0"/>
              <a:t>all official PFAs in block 20 using the following format: PPP. This indicates the individual passed three official PFAs during the reporting period. Do not enter spaces or slashes between the </a:t>
            </a:r>
            <a:r>
              <a:rPr lang="en-US" sz="5100" dirty="0" smtClean="0"/>
              <a:t>characters.</a:t>
            </a:r>
          </a:p>
          <a:p>
            <a:r>
              <a:rPr lang="en-US" sz="5100" dirty="0" smtClean="0"/>
              <a:t>Format </a:t>
            </a:r>
            <a:r>
              <a:rPr lang="en-US" sz="5100" dirty="0"/>
              <a:t>for block 20 shall be from oldest to most recent PFA performed during the reporting </a:t>
            </a:r>
            <a:r>
              <a:rPr lang="en-US" sz="5100" dirty="0" smtClean="0"/>
              <a:t>period.</a:t>
            </a:r>
          </a:p>
          <a:p>
            <a:pPr lvl="1"/>
            <a:r>
              <a:rPr lang="en-US" sz="5100" dirty="0" smtClean="0"/>
              <a:t>For </a:t>
            </a:r>
            <a:r>
              <a:rPr lang="en-US" sz="5100" dirty="0"/>
              <a:t>example, PBF in block 20 and PFA: 10-1/10-2/11-1 in block 29 indicates that the member passed 2010 cycle 1, did not participate in the PRT portion of 2010 cycle 2, and failed 2011 cycle 1. </a:t>
            </a:r>
          </a:p>
          <a:p>
            <a:endParaRPr lang="en-US" dirty="0" smtClean="0"/>
          </a:p>
          <a:p>
            <a:endParaRPr lang="en-US" dirty="0"/>
          </a:p>
          <a:p>
            <a:endParaRPr lang="en-US" dirty="0"/>
          </a:p>
        </p:txBody>
      </p:sp>
    </p:spTree>
    <p:extLst>
      <p:ext uri="{BB962C8B-B14F-4D97-AF65-F5344CB8AC3E}">
        <p14:creationId xmlns:p14="http://schemas.microsoft.com/office/powerpoint/2010/main" val="22953710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20 Codes</a:t>
            </a:r>
            <a:endParaRPr lang="en-US" dirty="0"/>
          </a:p>
        </p:txBody>
      </p:sp>
      <p:pic>
        <p:nvPicPr>
          <p:cNvPr id="4" name="Content Placeholder 3"/>
          <p:cNvPicPr>
            <a:picLocks noGrp="1" noChangeAspect="1"/>
          </p:cNvPicPr>
          <p:nvPr>
            <p:ph idx="1"/>
          </p:nvPr>
        </p:nvPicPr>
        <p:blipFill>
          <a:blip r:embed="rId3"/>
          <a:srcRect l="256" r="256"/>
          <a:stretch>
            <a:fillRect/>
          </a:stretch>
        </p:blipFill>
        <p:spPr/>
      </p:pic>
    </p:spTree>
    <p:extLst>
      <p:ext uri="{BB962C8B-B14F-4D97-AF65-F5344CB8AC3E}">
        <p14:creationId xmlns:p14="http://schemas.microsoft.com/office/powerpoint/2010/main" val="8420359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21</a:t>
            </a:r>
            <a:endParaRPr lang="en-US" dirty="0"/>
          </a:p>
        </p:txBody>
      </p:sp>
      <p:sp>
        <p:nvSpPr>
          <p:cNvPr id="3" name="Content Placeholder 2"/>
          <p:cNvSpPr>
            <a:spLocks noGrp="1"/>
          </p:cNvSpPr>
          <p:nvPr>
            <p:ph idx="1"/>
          </p:nvPr>
        </p:nvSpPr>
        <p:spPr/>
        <p:txBody>
          <a:bodyPr>
            <a:normAutofit fontScale="77500" lnSpcReduction="20000"/>
          </a:bodyPr>
          <a:lstStyle/>
          <a:p>
            <a:r>
              <a:rPr lang="en-US" sz="3100" dirty="0" smtClean="0"/>
              <a:t>A very confusing block</a:t>
            </a:r>
          </a:p>
          <a:p>
            <a:r>
              <a:rPr lang="en-US" sz="3100" dirty="0" smtClean="0"/>
              <a:t>Do </a:t>
            </a:r>
            <a:r>
              <a:rPr lang="en-US" sz="3100" dirty="0"/>
              <a:t>not leave </a:t>
            </a:r>
            <a:r>
              <a:rPr lang="en-US" sz="3100" dirty="0" smtClean="0"/>
              <a:t>blank.</a:t>
            </a:r>
          </a:p>
          <a:p>
            <a:r>
              <a:rPr lang="en-US" sz="3100" dirty="0" smtClean="0"/>
              <a:t>If you are an intern, put “Intern.”</a:t>
            </a:r>
          </a:p>
          <a:p>
            <a:r>
              <a:rPr lang="en-US" sz="3100" dirty="0" smtClean="0"/>
              <a:t>If you are a resident, put “Resident.”</a:t>
            </a:r>
          </a:p>
          <a:p>
            <a:r>
              <a:rPr lang="en-US" sz="3100" dirty="0" smtClean="0"/>
              <a:t>If you have RELEASED resignation or retirement orders, put “Approved.”</a:t>
            </a:r>
          </a:p>
          <a:p>
            <a:r>
              <a:rPr lang="en-US" sz="3100" dirty="0" smtClean="0"/>
              <a:t>If you have been deployed in the last year or are currently deployed, look at the next slide to see if you meet the criteria to enter “</a:t>
            </a:r>
            <a:r>
              <a:rPr lang="en-US" sz="3100" dirty="0" err="1" smtClean="0"/>
              <a:t>Indiv</a:t>
            </a:r>
            <a:r>
              <a:rPr lang="en-US" sz="3100" dirty="0" smtClean="0"/>
              <a:t> Aug.”</a:t>
            </a:r>
          </a:p>
          <a:p>
            <a:pPr lvl="1"/>
            <a:r>
              <a:rPr lang="en-US" sz="3100" dirty="0">
                <a:hlinkClick r:id="rId3"/>
              </a:rPr>
              <a:t>http://www.timeanddate.com/date/</a:t>
            </a:r>
            <a:r>
              <a:rPr lang="en-US" sz="3100" dirty="0" smtClean="0">
                <a:hlinkClick r:id="rId3"/>
              </a:rPr>
              <a:t>duration.html</a:t>
            </a:r>
            <a:r>
              <a:rPr lang="en-US" sz="3100" dirty="0" smtClean="0"/>
              <a:t> can help calculate the duration in days between two dates</a:t>
            </a:r>
          </a:p>
          <a:p>
            <a:r>
              <a:rPr lang="en-US" sz="3100" dirty="0" smtClean="0"/>
              <a:t>Otherwise put “NA” and leave your leadership decide if they need to change it to “Basic.”</a:t>
            </a:r>
          </a:p>
          <a:p>
            <a:endParaRPr lang="en-US" dirty="0" smtClean="0"/>
          </a:p>
          <a:p>
            <a:endParaRPr lang="en-US" dirty="0" smtClean="0"/>
          </a:p>
          <a:p>
            <a:endParaRPr lang="en-US" dirty="0"/>
          </a:p>
        </p:txBody>
      </p:sp>
    </p:spTree>
    <p:extLst>
      <p:ext uri="{BB962C8B-B14F-4D97-AF65-F5344CB8AC3E}">
        <p14:creationId xmlns:p14="http://schemas.microsoft.com/office/powerpoint/2010/main" val="2074986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21 Entries</a:t>
            </a:r>
            <a:endParaRPr lang="en-US" dirty="0"/>
          </a:p>
        </p:txBody>
      </p:sp>
      <p:pic>
        <p:nvPicPr>
          <p:cNvPr id="4" name="Content Placeholder 3"/>
          <p:cNvPicPr>
            <a:picLocks noGrp="1" noChangeAspect="1"/>
          </p:cNvPicPr>
          <p:nvPr>
            <p:ph idx="1"/>
          </p:nvPr>
        </p:nvPicPr>
        <p:blipFill>
          <a:blip r:embed="rId3"/>
          <a:srcRect l="-32854" r="-32854"/>
          <a:stretch>
            <a:fillRect/>
          </a:stretch>
        </p:blipFill>
        <p:spPr/>
      </p:pic>
    </p:spTree>
    <p:extLst>
      <p:ext uri="{BB962C8B-B14F-4D97-AF65-F5344CB8AC3E}">
        <p14:creationId xmlns:p14="http://schemas.microsoft.com/office/powerpoint/2010/main" val="105532310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22-28</a:t>
            </a:r>
            <a:endParaRPr lang="en-US" dirty="0"/>
          </a:p>
        </p:txBody>
      </p:sp>
      <p:sp>
        <p:nvSpPr>
          <p:cNvPr id="3" name="Content Placeholder 2"/>
          <p:cNvSpPr>
            <a:spLocks noGrp="1"/>
          </p:cNvSpPr>
          <p:nvPr>
            <p:ph idx="1"/>
          </p:nvPr>
        </p:nvSpPr>
        <p:spPr/>
        <p:txBody>
          <a:bodyPr/>
          <a:lstStyle/>
          <a:p>
            <a:r>
              <a:rPr lang="en-US" sz="3600" dirty="0" smtClean="0"/>
              <a:t>Get all of this info from old FITREPS or your chain of command</a:t>
            </a:r>
            <a:endParaRPr lang="en-US" sz="3600" dirty="0"/>
          </a:p>
          <a:p>
            <a:endParaRPr lang="en-US" dirty="0"/>
          </a:p>
        </p:txBody>
      </p:sp>
    </p:spTree>
    <p:extLst>
      <p:ext uri="{BB962C8B-B14F-4D97-AF65-F5344CB8AC3E}">
        <p14:creationId xmlns:p14="http://schemas.microsoft.com/office/powerpoint/2010/main" val="31410427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 29 – Primary Duty Box</a:t>
            </a:r>
            <a:endParaRPr lang="en-US" dirty="0"/>
          </a:p>
        </p:txBody>
      </p:sp>
      <p:sp>
        <p:nvSpPr>
          <p:cNvPr id="3" name="Content Placeholder 2"/>
          <p:cNvSpPr>
            <a:spLocks noGrp="1"/>
          </p:cNvSpPr>
          <p:nvPr>
            <p:ph idx="1"/>
          </p:nvPr>
        </p:nvSpPr>
        <p:spPr/>
        <p:txBody>
          <a:bodyPr>
            <a:normAutofit/>
          </a:bodyPr>
          <a:lstStyle/>
          <a:p>
            <a:r>
              <a:rPr lang="en-US" sz="2800" dirty="0" smtClean="0"/>
              <a:t>THIS IS AN IMPORTANT BLOCK!</a:t>
            </a:r>
          </a:p>
          <a:p>
            <a:r>
              <a:rPr lang="en-US" sz="2800" dirty="0" smtClean="0"/>
              <a:t>What you put here is displayed on your Performance Summary Record (PSR) and therefore at the promotion board.</a:t>
            </a:r>
          </a:p>
          <a:p>
            <a:r>
              <a:rPr lang="en-US" sz="2800" dirty="0" smtClean="0"/>
              <a:t>In </a:t>
            </a:r>
            <a:r>
              <a:rPr lang="en-US" sz="2800" dirty="0"/>
              <a:t>the small box </a:t>
            </a:r>
            <a:r>
              <a:rPr lang="en-US" sz="2800" dirty="0" smtClean="0"/>
              <a:t>enter </a:t>
            </a:r>
            <a:r>
              <a:rPr lang="en-US" sz="2800" dirty="0"/>
              <a:t>an abbreviation of 14 or fewer characters and spaces for the </a:t>
            </a:r>
            <a:r>
              <a:rPr lang="en-US" sz="2800" dirty="0" smtClean="0"/>
              <a:t>MOST SIGNIFICANT DUTY for </a:t>
            </a:r>
            <a:r>
              <a:rPr lang="en-US" sz="2800" dirty="0"/>
              <a:t>the period reported </a:t>
            </a:r>
            <a:r>
              <a:rPr lang="en-US" sz="2800" dirty="0" smtClean="0"/>
              <a:t>on.</a:t>
            </a:r>
            <a:endParaRPr lang="en-US" sz="2800" dirty="0"/>
          </a:p>
        </p:txBody>
      </p:sp>
      <p:pic>
        <p:nvPicPr>
          <p:cNvPr id="4" name="Picture 3"/>
          <p:cNvPicPr>
            <a:picLocks noChangeAspect="1"/>
          </p:cNvPicPr>
          <p:nvPr/>
        </p:nvPicPr>
        <p:blipFill>
          <a:blip r:embed="rId3"/>
          <a:stretch>
            <a:fillRect/>
          </a:stretch>
        </p:blipFill>
        <p:spPr>
          <a:xfrm>
            <a:off x="0" y="4965566"/>
            <a:ext cx="9144000" cy="635267"/>
          </a:xfrm>
          <a:prstGeom prst="rect">
            <a:avLst/>
          </a:prstGeom>
        </p:spPr>
      </p:pic>
      <p:pic>
        <p:nvPicPr>
          <p:cNvPr id="5" name="Picture 4"/>
          <p:cNvPicPr>
            <a:picLocks noChangeAspect="1"/>
          </p:cNvPicPr>
          <p:nvPr/>
        </p:nvPicPr>
        <p:blipFill>
          <a:blip r:embed="rId4"/>
          <a:stretch>
            <a:fillRect/>
          </a:stretch>
        </p:blipFill>
        <p:spPr>
          <a:xfrm>
            <a:off x="0" y="5964766"/>
            <a:ext cx="4711700" cy="838200"/>
          </a:xfrm>
          <a:prstGeom prst="rect">
            <a:avLst/>
          </a:prstGeom>
        </p:spPr>
      </p:pic>
      <p:cxnSp>
        <p:nvCxnSpPr>
          <p:cNvPr id="7" name="Straight Arrow Connector 6"/>
          <p:cNvCxnSpPr/>
          <p:nvPr/>
        </p:nvCxnSpPr>
        <p:spPr>
          <a:xfrm>
            <a:off x="863600" y="5418668"/>
            <a:ext cx="1574800" cy="677332"/>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2665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 29</a:t>
            </a:r>
            <a:endParaRPr lang="en-US" dirty="0"/>
          </a:p>
        </p:txBody>
      </p:sp>
      <p:sp>
        <p:nvSpPr>
          <p:cNvPr id="3" name="Content Placeholder 2"/>
          <p:cNvSpPr>
            <a:spLocks noGrp="1"/>
          </p:cNvSpPr>
          <p:nvPr>
            <p:ph idx="1"/>
          </p:nvPr>
        </p:nvSpPr>
        <p:spPr/>
        <p:txBody>
          <a:bodyPr>
            <a:normAutofit/>
          </a:bodyPr>
          <a:lstStyle/>
          <a:p>
            <a:r>
              <a:rPr lang="en-US" sz="2800" dirty="0" smtClean="0"/>
              <a:t>The remainder of block 29 consists of one to four elements, as follows:</a:t>
            </a:r>
            <a:endParaRPr lang="en-US" sz="2800" dirty="0"/>
          </a:p>
          <a:p>
            <a:pPr lvl="1"/>
            <a:r>
              <a:rPr lang="en-US" sz="2400" b="1" dirty="0" smtClean="0"/>
              <a:t>Duty </a:t>
            </a:r>
            <a:r>
              <a:rPr lang="en-US" sz="2400" b="1" dirty="0"/>
              <a:t>Titles</a:t>
            </a:r>
            <a:r>
              <a:rPr lang="en-US" sz="2400" dirty="0"/>
              <a:t>: Beginning to the right of the abbreviation box, enter duty titles and number of months each duty was assigned during this report </a:t>
            </a:r>
            <a:r>
              <a:rPr lang="en-US" sz="2400" dirty="0" smtClean="0"/>
              <a:t>period.  </a:t>
            </a:r>
            <a:r>
              <a:rPr lang="en-US" sz="2400" b="1" dirty="0" smtClean="0"/>
              <a:t>Example</a:t>
            </a:r>
            <a:r>
              <a:rPr lang="en-US" sz="2400" dirty="0"/>
              <a:t>: </a:t>
            </a:r>
            <a:r>
              <a:rPr lang="en-US" sz="2400" dirty="0" smtClean="0"/>
              <a:t>SENIOR MEDICAL OFFICER-</a:t>
            </a:r>
            <a:r>
              <a:rPr lang="en-US" sz="2400" dirty="0"/>
              <a:t>7; </a:t>
            </a:r>
            <a:r>
              <a:rPr lang="en-US" sz="2400" dirty="0" smtClean="0"/>
              <a:t>EMERGENCY PHYSICIAN-</a:t>
            </a:r>
            <a:r>
              <a:rPr lang="en-US" sz="2400" dirty="0"/>
              <a:t>7</a:t>
            </a:r>
            <a:r>
              <a:rPr lang="en-US" sz="2400" dirty="0" smtClean="0"/>
              <a:t>; CHAIR, CREDENTIALS COMMITTEE-3.</a:t>
            </a:r>
            <a:endParaRPr lang="en-US" sz="2400" dirty="0"/>
          </a:p>
          <a:p>
            <a:pPr lvl="1"/>
            <a:r>
              <a:rPr lang="en-US" sz="2400" b="1" dirty="0"/>
              <a:t>Job Scope Statement</a:t>
            </a:r>
            <a:r>
              <a:rPr lang="en-US" sz="2400" dirty="0"/>
              <a:t>: Briefly state the scope of primary duty responsibilities.  </a:t>
            </a:r>
            <a:r>
              <a:rPr lang="en-US" sz="2400" b="1" dirty="0" smtClean="0"/>
              <a:t>Example</a:t>
            </a:r>
            <a:r>
              <a:rPr lang="en-US" sz="2400" dirty="0"/>
              <a:t>: </a:t>
            </a:r>
            <a:r>
              <a:rPr lang="en-US" sz="2400" dirty="0" smtClean="0"/>
              <a:t>Provides bedside and didactic teaching for residents, interns, and medical students; maintains active clinical practice.</a:t>
            </a:r>
            <a:endParaRPr lang="en-US" sz="2400" dirty="0"/>
          </a:p>
          <a:p>
            <a:endParaRPr lang="en-US" dirty="0"/>
          </a:p>
        </p:txBody>
      </p:sp>
    </p:spTree>
    <p:extLst>
      <p:ext uri="{BB962C8B-B14F-4D97-AF65-F5344CB8AC3E}">
        <p14:creationId xmlns:p14="http://schemas.microsoft.com/office/powerpoint/2010/main" val="9672523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 29 (continued)</a:t>
            </a:r>
            <a:endParaRPr lang="en-US" dirty="0"/>
          </a:p>
        </p:txBody>
      </p:sp>
      <p:sp>
        <p:nvSpPr>
          <p:cNvPr id="3" name="Content Placeholder 2"/>
          <p:cNvSpPr>
            <a:spLocks noGrp="1"/>
          </p:cNvSpPr>
          <p:nvPr>
            <p:ph idx="1"/>
          </p:nvPr>
        </p:nvSpPr>
        <p:spPr/>
        <p:txBody>
          <a:bodyPr>
            <a:normAutofit/>
          </a:bodyPr>
          <a:lstStyle/>
          <a:p>
            <a:r>
              <a:rPr lang="en-US" sz="2400" b="1" dirty="0" smtClean="0"/>
              <a:t>Periods </a:t>
            </a:r>
            <a:r>
              <a:rPr lang="en-US" sz="2400" b="1" dirty="0"/>
              <a:t>Not Available for Duty</a:t>
            </a:r>
            <a:r>
              <a:rPr lang="en-US" sz="2400" dirty="0"/>
              <a:t>: Identify any periods no duties were assigned. Such periods may include en route time prior to reporting, </a:t>
            </a:r>
            <a:r>
              <a:rPr lang="en-US" sz="2400" dirty="0" smtClean="0"/>
              <a:t>TAD</a:t>
            </a:r>
            <a:r>
              <a:rPr lang="en-US" sz="2400" dirty="0"/>
              <a:t>, unusually long leave, </a:t>
            </a:r>
            <a:r>
              <a:rPr lang="en-US" sz="2400" dirty="0" smtClean="0"/>
              <a:t>deployments, etc</a:t>
            </a:r>
            <a:r>
              <a:rPr lang="en-US" sz="2400" dirty="0"/>
              <a:t>. (If necessary to include maternity leave, identify only as "Leave.") </a:t>
            </a:r>
            <a:r>
              <a:rPr lang="en-US" sz="2400" b="1" dirty="0"/>
              <a:t>Example</a:t>
            </a:r>
            <a:r>
              <a:rPr lang="en-US" sz="2400" dirty="0"/>
              <a:t>: </a:t>
            </a:r>
            <a:r>
              <a:rPr lang="en-US" sz="2400" dirty="0" smtClean="0"/>
              <a:t>TAD </a:t>
            </a:r>
            <a:r>
              <a:rPr lang="en-US" sz="2400" dirty="0"/>
              <a:t>13OCT18-13NOV30; LEAVE/TRANSIT: 13JUN18-13JUL30. </a:t>
            </a:r>
          </a:p>
          <a:p>
            <a:r>
              <a:rPr lang="en-US" sz="2400" b="1" dirty="0"/>
              <a:t>PFA: </a:t>
            </a:r>
            <a:r>
              <a:rPr lang="en-US" sz="2400" dirty="0"/>
              <a:t>Document specific PFA cycle(s) reported in block 20 utilizing the following format: </a:t>
            </a:r>
            <a:r>
              <a:rPr lang="en-US" sz="2400" b="1" dirty="0"/>
              <a:t>PFA: 14-1/14-2/15-1</a:t>
            </a:r>
            <a:r>
              <a:rPr lang="en-US" sz="2400" dirty="0"/>
              <a:t>. This indicates the PFA results listed in block 20 were attained during the 2014 cycle 1, 2014 cycle 2, and the 2015 cycle 1 official PFAs. No entry is required if no official PFA was conducted during the period</a:t>
            </a:r>
            <a:r>
              <a:rPr lang="en-US" sz="2400" dirty="0" smtClean="0"/>
              <a:t>.</a:t>
            </a:r>
            <a:endParaRPr lang="en-US" sz="2400" dirty="0"/>
          </a:p>
          <a:p>
            <a:pPr lvl="1"/>
            <a:endParaRPr lang="en-US" dirty="0"/>
          </a:p>
          <a:p>
            <a:endParaRPr lang="en-US" dirty="0"/>
          </a:p>
        </p:txBody>
      </p:sp>
    </p:spTree>
    <p:extLst>
      <p:ext uri="{BB962C8B-B14F-4D97-AF65-F5344CB8AC3E}">
        <p14:creationId xmlns:p14="http://schemas.microsoft.com/office/powerpoint/2010/main" val="148917765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30</a:t>
            </a:r>
            <a:endParaRPr lang="en-US" dirty="0"/>
          </a:p>
        </p:txBody>
      </p:sp>
      <p:sp>
        <p:nvSpPr>
          <p:cNvPr id="3" name="Content Placeholder 2"/>
          <p:cNvSpPr>
            <a:spLocks noGrp="1"/>
          </p:cNvSpPr>
          <p:nvPr>
            <p:ph idx="1"/>
          </p:nvPr>
        </p:nvSpPr>
        <p:spPr/>
        <p:txBody>
          <a:bodyPr>
            <a:normAutofit fontScale="92500" lnSpcReduction="20000"/>
          </a:bodyPr>
          <a:lstStyle/>
          <a:p>
            <a:r>
              <a:rPr lang="en-US" sz="3600" dirty="0"/>
              <a:t>If mid-term counseling was received during the report period, enter the date </a:t>
            </a:r>
            <a:r>
              <a:rPr lang="en-US" sz="3600" dirty="0" smtClean="0"/>
              <a:t>counseled. </a:t>
            </a:r>
            <a:r>
              <a:rPr lang="en-US" sz="3600" dirty="0"/>
              <a:t>Use YYMMMDD format. </a:t>
            </a:r>
            <a:r>
              <a:rPr lang="en-US" sz="3600" b="1" dirty="0"/>
              <a:t>Example: 14FEB20</a:t>
            </a:r>
            <a:r>
              <a:rPr lang="en-US" sz="3600" dirty="0"/>
              <a:t>. </a:t>
            </a:r>
          </a:p>
          <a:p>
            <a:r>
              <a:rPr lang="en-US" sz="3600" dirty="0" smtClean="0"/>
              <a:t>If </a:t>
            </a:r>
            <a:r>
              <a:rPr lang="en-US" sz="3600" dirty="0"/>
              <a:t>counseling was not performed because the counseling date did not fall within the report period, enter “NOT REQ” in block 30</a:t>
            </a:r>
            <a:r>
              <a:rPr lang="en-US" sz="3600" dirty="0" smtClean="0"/>
              <a:t>.</a:t>
            </a:r>
          </a:p>
          <a:p>
            <a:r>
              <a:rPr lang="en-US" sz="3600" dirty="0" smtClean="0"/>
              <a:t>If </a:t>
            </a:r>
            <a:r>
              <a:rPr lang="en-US" sz="3600" dirty="0"/>
              <a:t>counseling was not performed for any other reason, enter “NOT PERF,” and </a:t>
            </a:r>
            <a:r>
              <a:rPr lang="en-US" sz="3600" b="1" dirty="0"/>
              <a:t>provide a brief explanation in block 31</a:t>
            </a:r>
            <a:r>
              <a:rPr lang="en-US" sz="3600" dirty="0"/>
              <a:t>. </a:t>
            </a:r>
          </a:p>
          <a:p>
            <a:endParaRPr lang="en-US" dirty="0"/>
          </a:p>
        </p:txBody>
      </p:sp>
    </p:spTree>
    <p:extLst>
      <p:ext uri="{BB962C8B-B14F-4D97-AF65-F5344CB8AC3E}">
        <p14:creationId xmlns:p14="http://schemas.microsoft.com/office/powerpoint/2010/main" val="28534235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31</a:t>
            </a:r>
            <a:endParaRPr lang="en-US" dirty="0"/>
          </a:p>
        </p:txBody>
      </p:sp>
      <p:sp>
        <p:nvSpPr>
          <p:cNvPr id="3" name="Content Placeholder 2"/>
          <p:cNvSpPr>
            <a:spLocks noGrp="1"/>
          </p:cNvSpPr>
          <p:nvPr>
            <p:ph idx="1"/>
          </p:nvPr>
        </p:nvSpPr>
        <p:spPr/>
        <p:txBody>
          <a:bodyPr/>
          <a:lstStyle/>
          <a:p>
            <a:r>
              <a:rPr lang="en-US" sz="3600" dirty="0" smtClean="0"/>
              <a:t>Type the </a:t>
            </a:r>
            <a:r>
              <a:rPr lang="en-US" sz="3600" dirty="0"/>
              <a:t>name of the counselor from the counseling </a:t>
            </a:r>
            <a:r>
              <a:rPr lang="en-US" sz="3600" dirty="0" smtClean="0"/>
              <a:t>worksheet.</a:t>
            </a:r>
          </a:p>
          <a:p>
            <a:r>
              <a:rPr lang="en-US" sz="3600" dirty="0" smtClean="0"/>
              <a:t>If </a:t>
            </a:r>
            <a:r>
              <a:rPr lang="en-US" sz="3600" dirty="0"/>
              <a:t>the entry in block 30 is NOT PERF, enter a brief explanation in block 31 (e.g., </a:t>
            </a:r>
            <a:r>
              <a:rPr lang="en-US" sz="3600" dirty="0" smtClean="0"/>
              <a:t>TAD </a:t>
            </a:r>
            <a:r>
              <a:rPr lang="en-US" sz="3600" dirty="0"/>
              <a:t>or ILLNESS)</a:t>
            </a:r>
            <a:r>
              <a:rPr lang="en-US" sz="3600" dirty="0" smtClean="0"/>
              <a:t>.</a:t>
            </a:r>
          </a:p>
          <a:p>
            <a:pPr lvl="1"/>
            <a:r>
              <a:rPr lang="en-US" sz="3600" dirty="0" smtClean="0"/>
              <a:t>If </a:t>
            </a:r>
            <a:r>
              <a:rPr lang="en-US" sz="3600" dirty="0"/>
              <a:t>a longer explanation is needed, enter “SEE COMMENT” and provide an explanation in the </a:t>
            </a:r>
            <a:r>
              <a:rPr lang="en-US" sz="3600" dirty="0" smtClean="0"/>
              <a:t>block 41.</a:t>
            </a:r>
            <a:endParaRPr lang="en-US" sz="3600" dirty="0"/>
          </a:p>
          <a:p>
            <a:endParaRPr lang="en-US" dirty="0"/>
          </a:p>
        </p:txBody>
      </p:sp>
    </p:spTree>
    <p:extLst>
      <p:ext uri="{BB962C8B-B14F-4D97-AF65-F5344CB8AC3E}">
        <p14:creationId xmlns:p14="http://schemas.microsoft.com/office/powerpoint/2010/main" val="2464069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32</a:t>
            </a:r>
            <a:endParaRPr lang="en-US" dirty="0"/>
          </a:p>
        </p:txBody>
      </p:sp>
      <p:sp>
        <p:nvSpPr>
          <p:cNvPr id="3" name="Content Placeholder 2"/>
          <p:cNvSpPr>
            <a:spLocks noGrp="1"/>
          </p:cNvSpPr>
          <p:nvPr>
            <p:ph idx="1"/>
          </p:nvPr>
        </p:nvSpPr>
        <p:spPr/>
        <p:txBody>
          <a:bodyPr>
            <a:normAutofit fontScale="92500" lnSpcReduction="20000"/>
          </a:bodyPr>
          <a:lstStyle/>
          <a:p>
            <a:r>
              <a:rPr lang="en-US" sz="3600" dirty="0" smtClean="0"/>
              <a:t>You will sign this</a:t>
            </a:r>
            <a:r>
              <a:rPr lang="en-US" sz="3600" dirty="0"/>
              <a:t> </a:t>
            </a:r>
            <a:r>
              <a:rPr lang="en-US" sz="3600" dirty="0" smtClean="0"/>
              <a:t>once your FITREP is done and sent back to you for review/signature.</a:t>
            </a:r>
          </a:p>
          <a:p>
            <a:r>
              <a:rPr lang="en-US" sz="3600" dirty="0" smtClean="0"/>
              <a:t>The </a:t>
            </a:r>
            <a:r>
              <a:rPr lang="en-US" sz="3600" dirty="0"/>
              <a:t>signature verifies that blocks 30 and 31 are accurate, but does not necessarily mean that the counseling was considered </a:t>
            </a:r>
            <a:r>
              <a:rPr lang="en-US" sz="3600" dirty="0" smtClean="0"/>
              <a:t>adequate.</a:t>
            </a:r>
          </a:p>
          <a:p>
            <a:r>
              <a:rPr lang="en-US" sz="3600" dirty="0" smtClean="0"/>
              <a:t>An </a:t>
            </a:r>
            <a:r>
              <a:rPr lang="en-US" sz="3600" dirty="0"/>
              <a:t>individual who believes that the counseling was inadequate may submit a statement to the record</a:t>
            </a:r>
            <a:r>
              <a:rPr lang="en-US" sz="3600" dirty="0" smtClean="0"/>
              <a:t>.</a:t>
            </a:r>
            <a:endParaRPr lang="en-US" sz="3600" dirty="0"/>
          </a:p>
          <a:p>
            <a:endParaRPr lang="en-US" dirty="0"/>
          </a:p>
        </p:txBody>
      </p:sp>
    </p:spTree>
    <p:extLst>
      <p:ext uri="{BB962C8B-B14F-4D97-AF65-F5344CB8AC3E}">
        <p14:creationId xmlns:p14="http://schemas.microsoft.com/office/powerpoint/2010/main" val="2897817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33-39</a:t>
            </a:r>
            <a:endParaRPr lang="en-US" dirty="0"/>
          </a:p>
        </p:txBody>
      </p:sp>
      <p:sp>
        <p:nvSpPr>
          <p:cNvPr id="3" name="Content Placeholder 2"/>
          <p:cNvSpPr>
            <a:spLocks noGrp="1"/>
          </p:cNvSpPr>
          <p:nvPr>
            <p:ph idx="1"/>
          </p:nvPr>
        </p:nvSpPr>
        <p:spPr/>
        <p:txBody>
          <a:bodyPr>
            <a:normAutofit/>
          </a:bodyPr>
          <a:lstStyle/>
          <a:p>
            <a:r>
              <a:rPr lang="en-US" sz="3600" dirty="0" smtClean="0"/>
              <a:t>Try and find out what your reporting senior’s trait average is for your rank.</a:t>
            </a:r>
          </a:p>
          <a:p>
            <a:r>
              <a:rPr lang="en-US" sz="3600" dirty="0" smtClean="0"/>
              <a:t>Your chain of command either knows or can probably find out.</a:t>
            </a:r>
          </a:p>
          <a:p>
            <a:r>
              <a:rPr lang="en-US" sz="3600" dirty="0" smtClean="0"/>
              <a:t>Reporting seniors can look it up on BOL.</a:t>
            </a:r>
          </a:p>
        </p:txBody>
      </p:sp>
    </p:spTree>
    <p:extLst>
      <p:ext uri="{BB962C8B-B14F-4D97-AF65-F5344CB8AC3E}">
        <p14:creationId xmlns:p14="http://schemas.microsoft.com/office/powerpoint/2010/main" val="164351875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0" y="1828800"/>
            <a:ext cx="8231188" cy="4496370"/>
            <a:chOff x="48" y="1104"/>
            <a:chExt cx="5185" cy="2567"/>
          </a:xfrm>
        </p:grpSpPr>
        <p:graphicFrame>
          <p:nvGraphicFramePr>
            <p:cNvPr id="153604" name="Object 4"/>
            <p:cNvGraphicFramePr>
              <a:graphicFrameLocks/>
            </p:cNvGraphicFramePr>
            <p:nvPr>
              <p:extLst>
                <p:ext uri="{D42A27DB-BD31-4B8C-83A1-F6EECF244321}">
                  <p14:modId xmlns:p14="http://schemas.microsoft.com/office/powerpoint/2010/main" val="3885939437"/>
                </p:ext>
              </p:extLst>
            </p:nvPr>
          </p:nvGraphicFramePr>
          <p:xfrm>
            <a:off x="48" y="1104"/>
            <a:ext cx="5185" cy="2353"/>
          </p:xfrm>
          <a:graphic>
            <a:graphicData uri="http://schemas.openxmlformats.org/presentationml/2006/ole">
              <mc:AlternateContent xmlns:mc="http://schemas.openxmlformats.org/markup-compatibility/2006">
                <mc:Choice xmlns:v="urn:schemas-microsoft-com:vml" Requires="v">
                  <p:oleObj spid="_x0000_s74079" name="Document" r:id="rId4" imgW="8045280" imgH="3506760" progId="Word.Document.8">
                    <p:embed/>
                  </p:oleObj>
                </mc:Choice>
                <mc:Fallback>
                  <p:oleObj name="Document" r:id="rId4" imgW="8045280" imgH="3506760"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1104"/>
                          <a:ext cx="5185" cy="235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10" name="Rectangle 5"/>
            <p:cNvSpPr>
              <a:spLocks noChangeArrowheads="1"/>
            </p:cNvSpPr>
            <p:nvPr/>
          </p:nvSpPr>
          <p:spPr bwMode="auto">
            <a:xfrm>
              <a:off x="1152" y="3408"/>
              <a:ext cx="1001" cy="261"/>
            </a:xfrm>
            <a:prstGeom prst="rect">
              <a:avLst/>
            </a:prstGeom>
            <a:noFill/>
            <a:ln w="9525">
              <a:noFill/>
              <a:miter lim="800000"/>
              <a:headEnd/>
              <a:tailEnd/>
            </a:ln>
          </p:spPr>
          <p:txBody>
            <a:bodyPr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INDIVIDUAL TRAIT </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AVERAGE</a:t>
              </a:r>
            </a:p>
          </p:txBody>
        </p:sp>
        <p:sp>
          <p:nvSpPr>
            <p:cNvPr id="153611" name="Rectangle 6"/>
            <p:cNvSpPr>
              <a:spLocks noChangeArrowheads="1"/>
            </p:cNvSpPr>
            <p:nvPr/>
          </p:nvSpPr>
          <p:spPr bwMode="auto">
            <a:xfrm>
              <a:off x="2386" y="3410"/>
              <a:ext cx="990" cy="261"/>
            </a:xfrm>
            <a:prstGeom prst="rect">
              <a:avLst/>
            </a:prstGeom>
            <a:noFill/>
            <a:ln w="9525">
              <a:noFill/>
              <a:miter lim="800000"/>
              <a:headEnd/>
              <a:tailEnd/>
            </a:ln>
          </p:spPr>
          <p:txBody>
            <a:bodyPr wrap="none" lIns="92075" tIns="46038" rIns="92075" bIns="46038">
              <a:spAutoFit/>
            </a:bodyPr>
            <a:lstStyle/>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SUMMARY GROUP</a:t>
              </a:r>
            </a:p>
            <a:p>
              <a:pPr eaLnBrk="0" fontAlgn="base" hangingPunct="0">
                <a:spcBef>
                  <a:spcPct val="0"/>
                </a:spcBef>
                <a:spcAft>
                  <a:spcPct val="0"/>
                </a:spcAft>
              </a:pPr>
              <a:r>
                <a:rPr lang="en-US" sz="1200" b="1" dirty="0">
                  <a:solidFill>
                    <a:srgbClr val="FF0000"/>
                  </a:solidFill>
                  <a:latin typeface="Arial" pitchFamily="34" charset="0"/>
                  <a:cs typeface="Times New Roman" pitchFamily="18" charset="0"/>
                </a:rPr>
                <a:t> TRAIT AVERAGE</a:t>
              </a:r>
            </a:p>
          </p:txBody>
        </p:sp>
        <p:sp>
          <p:nvSpPr>
            <p:cNvPr id="153612" name="Line 7"/>
            <p:cNvSpPr>
              <a:spLocks noChangeShapeType="1"/>
            </p:cNvSpPr>
            <p:nvPr/>
          </p:nvSpPr>
          <p:spPr bwMode="auto">
            <a:xfrm flipV="1">
              <a:off x="2112" y="2161"/>
              <a:ext cx="1552" cy="1343"/>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3" name="Line 8"/>
            <p:cNvSpPr>
              <a:spLocks noChangeShapeType="1"/>
            </p:cNvSpPr>
            <p:nvPr/>
          </p:nvSpPr>
          <p:spPr bwMode="auto">
            <a:xfrm flipV="1">
              <a:off x="2976" y="2305"/>
              <a:ext cx="768" cy="1055"/>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sp>
          <p:nvSpPr>
            <p:cNvPr id="153614" name="Line 9"/>
            <p:cNvSpPr>
              <a:spLocks noChangeShapeType="1"/>
            </p:cNvSpPr>
            <p:nvPr/>
          </p:nvSpPr>
          <p:spPr bwMode="auto">
            <a:xfrm flipH="1" flipV="1">
              <a:off x="4080" y="2305"/>
              <a:ext cx="384" cy="982"/>
            </a:xfrm>
            <a:prstGeom prst="line">
              <a:avLst/>
            </a:prstGeom>
            <a:noFill/>
            <a:ln w="12700">
              <a:solidFill>
                <a:srgbClr val="FF3300"/>
              </a:solidFill>
              <a:round/>
              <a:headEnd type="none" w="sm" len="sm"/>
              <a:tailEnd type="stealth" w="med" len="lg"/>
            </a:ln>
          </p:spPr>
          <p:txBody>
            <a:bodyPr wrap="none" anchor="ctr"/>
            <a:lstStyle/>
            <a:p>
              <a:pPr fontAlgn="base">
                <a:spcBef>
                  <a:spcPct val="0"/>
                </a:spcBef>
                <a:spcAft>
                  <a:spcPct val="0"/>
                </a:spcAft>
              </a:pPr>
              <a:endParaRPr lang="en-US" dirty="0">
                <a:solidFill>
                  <a:srgbClr val="000000"/>
                </a:solidFill>
                <a:latin typeface="Arial" pitchFamily="34" charset="0"/>
              </a:endParaRPr>
            </a:p>
          </p:txBody>
        </p:sp>
      </p:grpSp>
      <p:sp>
        <p:nvSpPr>
          <p:cNvPr id="153607" name="Text Box 10"/>
          <p:cNvSpPr txBox="1">
            <a:spLocks noChangeArrowheads="1"/>
          </p:cNvSpPr>
          <p:nvPr/>
        </p:nvSpPr>
        <p:spPr bwMode="auto">
          <a:xfrm>
            <a:off x="5867400" y="5651777"/>
            <a:ext cx="3200400" cy="761747"/>
          </a:xfrm>
          <a:prstGeom prst="rect">
            <a:avLst/>
          </a:prstGeom>
          <a:noFill/>
          <a:ln w="9525">
            <a:noFill/>
            <a:miter lim="800000"/>
            <a:headEnd/>
            <a:tailEnd/>
          </a:ln>
        </p:spPr>
        <p:txBody>
          <a:bodyPr wrap="square">
            <a:spAutoFit/>
          </a:bodyPr>
          <a:lstStyle/>
          <a:p>
            <a:pPr eaLnBrk="0" fontAlgn="base" hangingPunct="0">
              <a:spcBef>
                <a:spcPct val="0"/>
              </a:spcBef>
              <a:spcAft>
                <a:spcPct val="0"/>
              </a:spcAft>
            </a:pPr>
            <a:r>
              <a:rPr lang="en-US" sz="1050" b="1" dirty="0" smtClean="0">
                <a:solidFill>
                  <a:srgbClr val="3497AE"/>
                </a:solidFill>
                <a:latin typeface="Arial" pitchFamily="34" charset="0"/>
                <a:cs typeface="Times New Roman" pitchFamily="18" charset="0"/>
              </a:rPr>
              <a:t>REPORTING </a:t>
            </a:r>
            <a:r>
              <a:rPr lang="en-US" sz="1050" b="1" dirty="0">
                <a:solidFill>
                  <a:srgbClr val="3497AE"/>
                </a:solidFill>
                <a:latin typeface="Arial" pitchFamily="34" charset="0"/>
                <a:cs typeface="Times New Roman" pitchFamily="18" charset="0"/>
              </a:rPr>
              <a:t>SENIOR</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CUMULATIVE AVERAGE</a:t>
            </a:r>
          </a:p>
          <a:p>
            <a:pPr eaLnBrk="0" fontAlgn="base" hangingPunct="0">
              <a:spcBef>
                <a:spcPct val="0"/>
              </a:spcBef>
              <a:spcAft>
                <a:spcPct val="0"/>
              </a:spcAft>
            </a:pPr>
            <a:r>
              <a:rPr lang="en-US" sz="1050" b="1" dirty="0">
                <a:solidFill>
                  <a:srgbClr val="3497AE"/>
                </a:solidFill>
                <a:latin typeface="Arial" pitchFamily="34" charset="0"/>
                <a:cs typeface="Times New Roman" pitchFamily="18" charset="0"/>
              </a:rPr>
              <a:t>All officers of that grade (regardless of designator) that the reporting senior has rated.</a:t>
            </a:r>
          </a:p>
        </p:txBody>
      </p:sp>
      <p:sp>
        <p:nvSpPr>
          <p:cNvPr id="3" name="Title 2"/>
          <p:cNvSpPr>
            <a:spLocks noGrp="1"/>
          </p:cNvSpPr>
          <p:nvPr>
            <p:ph type="title"/>
          </p:nvPr>
        </p:nvSpPr>
        <p:spPr/>
        <p:txBody>
          <a:bodyPr/>
          <a:lstStyle/>
          <a:p>
            <a:r>
              <a:rPr lang="en-US" dirty="0" smtClean="0"/>
              <a:t>PSR &amp; Promotion Boards</a:t>
            </a:r>
            <a:endParaRPr lang="en-US" dirty="0"/>
          </a:p>
        </p:txBody>
      </p:sp>
    </p:spTree>
    <p:extLst>
      <p:ext uri="{BB962C8B-B14F-4D97-AF65-F5344CB8AC3E}">
        <p14:creationId xmlns:p14="http://schemas.microsoft.com/office/powerpoint/2010/main" val="3005793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33-39</a:t>
            </a:r>
            <a:endParaRPr lang="en-US" dirty="0"/>
          </a:p>
        </p:txBody>
      </p:sp>
      <p:sp>
        <p:nvSpPr>
          <p:cNvPr id="3" name="Content Placeholder 2"/>
          <p:cNvSpPr>
            <a:spLocks noGrp="1"/>
          </p:cNvSpPr>
          <p:nvPr>
            <p:ph idx="1"/>
          </p:nvPr>
        </p:nvSpPr>
        <p:spPr/>
        <p:txBody>
          <a:bodyPr>
            <a:noAutofit/>
          </a:bodyPr>
          <a:lstStyle/>
          <a:p>
            <a:r>
              <a:rPr lang="en-US" sz="3200" dirty="0" smtClean="0"/>
              <a:t>Block 33 Professional Expertise – You generally get a 4.0 if you are board-eligible and 5.0 if you are board-certified.</a:t>
            </a:r>
          </a:p>
          <a:p>
            <a:r>
              <a:rPr lang="en-US" sz="3200" dirty="0" smtClean="0"/>
              <a:t>Blocks 34-37 – Balance these out to give yourself the overall trait average you are looking for.</a:t>
            </a:r>
          </a:p>
          <a:p>
            <a:r>
              <a:rPr lang="en-US" sz="3200" dirty="0" smtClean="0"/>
              <a:t>Block 38 Leadership – If there was any block you were going to give yourself a 5.0, THIS IS IT!</a:t>
            </a:r>
          </a:p>
        </p:txBody>
      </p:sp>
    </p:spTree>
    <p:extLst>
      <p:ext uri="{BB962C8B-B14F-4D97-AF65-F5344CB8AC3E}">
        <p14:creationId xmlns:p14="http://schemas.microsoft.com/office/powerpoint/2010/main" val="46889010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33-39 (continued)</a:t>
            </a:r>
            <a:endParaRPr lang="en-US" dirty="0"/>
          </a:p>
        </p:txBody>
      </p:sp>
      <p:sp>
        <p:nvSpPr>
          <p:cNvPr id="3" name="Content Placeholder 2"/>
          <p:cNvSpPr>
            <a:spLocks noGrp="1"/>
          </p:cNvSpPr>
          <p:nvPr>
            <p:ph idx="1"/>
          </p:nvPr>
        </p:nvSpPr>
        <p:spPr/>
        <p:txBody>
          <a:bodyPr>
            <a:noAutofit/>
          </a:bodyPr>
          <a:lstStyle/>
          <a:p>
            <a:r>
              <a:rPr lang="en-US" sz="2400" dirty="0"/>
              <a:t>Grade block 39 NOB as it is likely not applicable to you.</a:t>
            </a:r>
          </a:p>
          <a:p>
            <a:r>
              <a:rPr lang="en-US" sz="2400" dirty="0"/>
              <a:t>Make sure you do not decrease in any of these from your last FITREP </a:t>
            </a:r>
            <a:r>
              <a:rPr lang="en-US" sz="2400" dirty="0" smtClean="0"/>
              <a:t>unless:</a:t>
            </a:r>
            <a:endParaRPr lang="en-US" sz="2400" dirty="0"/>
          </a:p>
          <a:p>
            <a:pPr lvl="1"/>
            <a:r>
              <a:rPr lang="en-US" sz="2400" dirty="0"/>
              <a:t>You were selected for promotion.</a:t>
            </a:r>
          </a:p>
          <a:p>
            <a:pPr lvl="1"/>
            <a:r>
              <a:rPr lang="en-US" sz="2400" dirty="0"/>
              <a:t>You were promoted.</a:t>
            </a:r>
          </a:p>
          <a:p>
            <a:pPr lvl="1"/>
            <a:r>
              <a:rPr lang="en-US" sz="2400" dirty="0"/>
              <a:t>Your reporting senior or command changed</a:t>
            </a:r>
            <a:r>
              <a:rPr lang="en-US" sz="2400" dirty="0" smtClean="0"/>
              <a:t>.</a:t>
            </a:r>
          </a:p>
          <a:p>
            <a:r>
              <a:rPr lang="en-US" sz="2400" dirty="0" smtClean="0"/>
              <a:t>You should still try not to decrease in any, but if the above situations are applicable it may be unavoidable.</a:t>
            </a:r>
          </a:p>
          <a:p>
            <a:r>
              <a:rPr lang="en-US" sz="2400" dirty="0" smtClean="0"/>
              <a:t>Expect that your chain of command will alter whatever you give yourself, so my advice is to round up!</a:t>
            </a:r>
            <a:endParaRPr lang="en-US" sz="2400" dirty="0"/>
          </a:p>
        </p:txBody>
      </p:sp>
    </p:spTree>
    <p:extLst>
      <p:ext uri="{BB962C8B-B14F-4D97-AF65-F5344CB8AC3E}">
        <p14:creationId xmlns:p14="http://schemas.microsoft.com/office/powerpoint/2010/main" val="37274847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40</a:t>
            </a:r>
            <a:endParaRPr lang="en-US" dirty="0"/>
          </a:p>
        </p:txBody>
      </p:sp>
      <p:sp>
        <p:nvSpPr>
          <p:cNvPr id="3" name="Content Placeholder 2"/>
          <p:cNvSpPr>
            <a:spLocks noGrp="1"/>
          </p:cNvSpPr>
          <p:nvPr>
            <p:ph idx="1"/>
          </p:nvPr>
        </p:nvSpPr>
        <p:spPr/>
        <p:txBody>
          <a:bodyPr>
            <a:normAutofit lnSpcReduction="10000"/>
          </a:bodyPr>
          <a:lstStyle/>
          <a:p>
            <a:r>
              <a:rPr lang="en-US" sz="3600" dirty="0"/>
              <a:t>Enter one or two career </a:t>
            </a:r>
            <a:r>
              <a:rPr lang="en-US" sz="3600" dirty="0" smtClean="0"/>
              <a:t>recommendations that are consistent with your rank and specialty.</a:t>
            </a:r>
          </a:p>
          <a:p>
            <a:r>
              <a:rPr lang="en-US" sz="3600" dirty="0" smtClean="0"/>
              <a:t>Enter the next 2 jobs you want!</a:t>
            </a:r>
          </a:p>
          <a:p>
            <a:r>
              <a:rPr lang="en-US" sz="3600" dirty="0" smtClean="0"/>
              <a:t>Do </a:t>
            </a:r>
            <a:r>
              <a:rPr lang="en-US" sz="3600" dirty="0"/>
              <a:t>not leave </a:t>
            </a:r>
            <a:r>
              <a:rPr lang="en-US" sz="3600" dirty="0" smtClean="0"/>
              <a:t>blank.</a:t>
            </a:r>
          </a:p>
          <a:p>
            <a:r>
              <a:rPr lang="en-US" sz="3600" dirty="0" smtClean="0"/>
              <a:t>Do </a:t>
            </a:r>
            <a:r>
              <a:rPr lang="en-US" sz="3600" dirty="0"/>
              <a:t>not enter very long-range </a:t>
            </a:r>
            <a:r>
              <a:rPr lang="en-US" sz="3600" dirty="0" smtClean="0"/>
              <a:t>goals</a:t>
            </a:r>
            <a:r>
              <a:rPr lang="en-US" sz="3600" dirty="0"/>
              <a:t> </a:t>
            </a:r>
            <a:r>
              <a:rPr lang="en-US" sz="3600" dirty="0" smtClean="0"/>
              <a:t>(</a:t>
            </a:r>
            <a:r>
              <a:rPr lang="en-US" sz="3600" dirty="0"/>
              <a:t>e.g., do not recommend </a:t>
            </a:r>
            <a:r>
              <a:rPr lang="en-US" sz="3600" dirty="0" smtClean="0"/>
              <a:t>yourself for XO when you are a LT)</a:t>
            </a:r>
            <a:r>
              <a:rPr lang="en-US" sz="3600" dirty="0"/>
              <a:t>. </a:t>
            </a:r>
          </a:p>
          <a:p>
            <a:endParaRPr lang="en-US" dirty="0"/>
          </a:p>
        </p:txBody>
      </p:sp>
    </p:spTree>
    <p:extLst>
      <p:ext uri="{BB962C8B-B14F-4D97-AF65-F5344CB8AC3E}">
        <p14:creationId xmlns:p14="http://schemas.microsoft.com/office/powerpoint/2010/main" val="29884114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Style</a:t>
            </a:r>
            <a:endParaRPr lang="en-US" dirty="0"/>
          </a:p>
        </p:txBody>
      </p:sp>
      <p:sp>
        <p:nvSpPr>
          <p:cNvPr id="3" name="Content Placeholder 2"/>
          <p:cNvSpPr>
            <a:spLocks noGrp="1"/>
          </p:cNvSpPr>
          <p:nvPr>
            <p:ph idx="1"/>
          </p:nvPr>
        </p:nvSpPr>
        <p:spPr/>
        <p:txBody>
          <a:bodyPr>
            <a:normAutofit/>
          </a:bodyPr>
          <a:lstStyle/>
          <a:p>
            <a:r>
              <a:rPr lang="en-US" sz="3600" dirty="0" smtClean="0"/>
              <a:t>Be concise as space is very limited.  Don’t repeat block 29.</a:t>
            </a:r>
          </a:p>
          <a:p>
            <a:r>
              <a:rPr lang="en-US" sz="3600" dirty="0" smtClean="0"/>
              <a:t>Bullet style is preferred.</a:t>
            </a:r>
          </a:p>
          <a:p>
            <a:r>
              <a:rPr lang="en-US" sz="3600" dirty="0" smtClean="0"/>
              <a:t>Don’t mention your name.</a:t>
            </a:r>
          </a:p>
          <a:p>
            <a:r>
              <a:rPr lang="en-US" sz="3600" dirty="0" smtClean="0"/>
              <a:t>Write in the past tense.</a:t>
            </a:r>
          </a:p>
        </p:txBody>
      </p:sp>
    </p:spTree>
    <p:extLst>
      <p:ext uri="{BB962C8B-B14F-4D97-AF65-F5344CB8AC3E}">
        <p14:creationId xmlns:p14="http://schemas.microsoft.com/office/powerpoint/2010/main" val="76856743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Style (continued)</a:t>
            </a:r>
            <a:endParaRPr lang="en-US" dirty="0"/>
          </a:p>
        </p:txBody>
      </p:sp>
      <p:sp>
        <p:nvSpPr>
          <p:cNvPr id="3" name="Content Placeholder 2"/>
          <p:cNvSpPr>
            <a:spLocks noGrp="1"/>
          </p:cNvSpPr>
          <p:nvPr>
            <p:ph idx="1"/>
          </p:nvPr>
        </p:nvSpPr>
        <p:spPr/>
        <p:txBody>
          <a:bodyPr>
            <a:noAutofit/>
          </a:bodyPr>
          <a:lstStyle/>
          <a:p>
            <a:r>
              <a:rPr lang="en-US" sz="2800" dirty="0" smtClean="0"/>
              <a:t>Do not use abbreviations or acronyms without explaining them.  Every promotion board has a line officer on it, and he/she needs to understand what you are doing so they can brief your record.</a:t>
            </a:r>
          </a:p>
          <a:p>
            <a:r>
              <a:rPr lang="en-US" sz="2800" dirty="0" smtClean="0"/>
              <a:t>Quantify wherever possible in order to give credibility to the statements.</a:t>
            </a:r>
          </a:p>
          <a:p>
            <a:r>
              <a:rPr lang="en-US" sz="2800" dirty="0" smtClean="0"/>
              <a:t>Make sure you don’t repeat bullets from your last FITREP.  Your narratives need to read like a book that describes a growing Naval leader, not the same stuff over again.</a:t>
            </a:r>
          </a:p>
        </p:txBody>
      </p:sp>
    </p:spTree>
    <p:extLst>
      <p:ext uri="{BB962C8B-B14F-4D97-AF65-F5344CB8AC3E}">
        <p14:creationId xmlns:p14="http://schemas.microsoft.com/office/powerpoint/2010/main" val="31902344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Format</a:t>
            </a:r>
            <a:endParaRPr lang="en-US" dirty="0"/>
          </a:p>
        </p:txBody>
      </p:sp>
      <p:sp>
        <p:nvSpPr>
          <p:cNvPr id="3" name="Content Placeholder 2"/>
          <p:cNvSpPr>
            <a:spLocks noGrp="1"/>
          </p:cNvSpPr>
          <p:nvPr>
            <p:ph idx="1"/>
          </p:nvPr>
        </p:nvSpPr>
        <p:spPr/>
        <p:txBody>
          <a:bodyPr>
            <a:normAutofit fontScale="92500"/>
          </a:bodyPr>
          <a:lstStyle/>
          <a:p>
            <a:pPr marL="114300" indent="0">
              <a:lnSpc>
                <a:spcPct val="90000"/>
              </a:lnSpc>
              <a:buNone/>
            </a:pPr>
            <a:r>
              <a:rPr lang="en-US" sz="2400" dirty="0" smtClean="0">
                <a:latin typeface="Calibri" charset="0"/>
              </a:rPr>
              <a:t>CDR Smith is my #1 CDR among 5 hand picked CDRs, many of whom are already selected for CAPT.</a:t>
            </a:r>
          </a:p>
          <a:p>
            <a:pPr marL="114300" indent="0" algn="ctr">
              <a:lnSpc>
                <a:spcPct val="90000"/>
              </a:lnSpc>
              <a:buNone/>
            </a:pPr>
            <a:r>
              <a:rPr lang="en-US" sz="2400" dirty="0" smtClean="0">
                <a:solidFill>
                  <a:srgbClr val="FF0000"/>
                </a:solidFill>
                <a:latin typeface="Calibri" charset="0"/>
              </a:rPr>
              <a:t>(one line of white space)</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a:lnSpc>
                <a:spcPct val="90000"/>
              </a:lnSpc>
            </a:pPr>
            <a:r>
              <a:rPr lang="en-US" sz="2400" dirty="0" smtClean="0">
                <a:latin typeface="Calibri" charset="0"/>
              </a:rPr>
              <a:t>Bullet</a:t>
            </a:r>
          </a:p>
          <a:p>
            <a:pPr marL="114300" indent="0" algn="ctr">
              <a:lnSpc>
                <a:spcPct val="90000"/>
              </a:lnSpc>
              <a:buNone/>
            </a:pPr>
            <a:r>
              <a:rPr lang="en-US" sz="2400" dirty="0" smtClean="0">
                <a:latin typeface="Calibri" charset="0"/>
              </a:rPr>
              <a:t>    </a:t>
            </a:r>
            <a:r>
              <a:rPr lang="en-US" sz="2400" dirty="0" smtClean="0">
                <a:solidFill>
                  <a:srgbClr val="FF0000"/>
                </a:solidFill>
                <a:latin typeface="Calibri" charset="0"/>
              </a:rPr>
              <a:t>(one line of white space)</a:t>
            </a:r>
            <a:endParaRPr lang="en-US" sz="2400" dirty="0" smtClean="0">
              <a:latin typeface="Calibri" charset="0"/>
            </a:endParaRPr>
          </a:p>
          <a:p>
            <a:pPr>
              <a:lnSpc>
                <a:spcPct val="90000"/>
              </a:lnSpc>
              <a:buNone/>
            </a:pPr>
            <a:r>
              <a:rPr lang="en-US" sz="2400" dirty="0" smtClean="0">
                <a:latin typeface="Calibri" charset="0"/>
              </a:rPr>
              <a:t>CDR Smith has my strongest recommendation for promotion to Captain and executive medicine assignments.</a:t>
            </a:r>
          </a:p>
          <a:p>
            <a:endParaRPr lang="en-US" dirty="0"/>
          </a:p>
        </p:txBody>
      </p:sp>
    </p:spTree>
    <p:extLst>
      <p:ext uri="{BB962C8B-B14F-4D97-AF65-F5344CB8AC3E}">
        <p14:creationId xmlns:p14="http://schemas.microsoft.com/office/powerpoint/2010/main" val="167995167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What Not to Do</a:t>
            </a:r>
            <a:endParaRPr lang="en-US" dirty="0"/>
          </a:p>
        </p:txBody>
      </p:sp>
      <p:sp>
        <p:nvSpPr>
          <p:cNvPr id="3" name="Content Placeholder 2"/>
          <p:cNvSpPr>
            <a:spLocks noGrp="1"/>
          </p:cNvSpPr>
          <p:nvPr>
            <p:ph idx="1"/>
          </p:nvPr>
        </p:nvSpPr>
        <p:spPr/>
        <p:txBody>
          <a:bodyPr/>
          <a:lstStyle/>
          <a:p>
            <a:pPr marL="114300" indent="0">
              <a:lnSpc>
                <a:spcPct val="90000"/>
              </a:lnSpc>
              <a:buNone/>
            </a:pPr>
            <a:r>
              <a:rPr lang="en-US" sz="3200" dirty="0" smtClean="0">
                <a:latin typeface="Calibri" charset="0"/>
              </a:rPr>
              <a:t>CDR Smith is my #X CDR among 5 hand selected CDRs, many of whom are already selected for CAPT. Bullet. </a:t>
            </a:r>
            <a:r>
              <a:rPr lang="en-US" sz="3200" dirty="0">
                <a:latin typeface="Calibri" charset="0"/>
              </a:rPr>
              <a:t>Bullet. </a:t>
            </a:r>
            <a:r>
              <a:rPr lang="en-US" sz="3200" dirty="0" smtClean="0">
                <a:latin typeface="Calibri" charset="0"/>
              </a:rPr>
              <a:t>Bullet</a:t>
            </a:r>
            <a:r>
              <a:rPr lang="en-US" sz="3200" dirty="0">
                <a:latin typeface="Calibri" charset="0"/>
              </a:rPr>
              <a:t>. </a:t>
            </a:r>
            <a:r>
              <a:rPr lang="en-US" sz="3200" dirty="0" smtClean="0">
                <a:latin typeface="Calibri" charset="0"/>
              </a:rPr>
              <a:t>Bullet</a:t>
            </a:r>
            <a:r>
              <a:rPr lang="en-US" sz="3200" dirty="0">
                <a:latin typeface="Calibri" charset="0"/>
              </a:rPr>
              <a:t>. </a:t>
            </a:r>
            <a:r>
              <a:rPr lang="en-US" sz="3200" dirty="0" smtClean="0">
                <a:latin typeface="Calibri" charset="0"/>
              </a:rPr>
              <a:t>Bullet. Bullet</a:t>
            </a:r>
            <a:r>
              <a:rPr lang="en-US" sz="3200" dirty="0">
                <a:latin typeface="Calibri" charset="0"/>
              </a:rPr>
              <a:t>. </a:t>
            </a:r>
            <a:r>
              <a:rPr lang="en-US" sz="3200" dirty="0" smtClean="0">
                <a:latin typeface="Calibri" charset="0"/>
              </a:rPr>
              <a:t>Bullet. CDR Smith has my strongest recommendation for promotion to Captain and executive medicine assignments.</a:t>
            </a:r>
          </a:p>
          <a:p>
            <a:pPr marL="114300" indent="0">
              <a:lnSpc>
                <a:spcPct val="90000"/>
              </a:lnSpc>
              <a:buNone/>
            </a:pPr>
            <a:endParaRPr lang="en-US" sz="3200" dirty="0">
              <a:latin typeface="Calibri" charset="0"/>
            </a:endParaRPr>
          </a:p>
          <a:p>
            <a:pPr>
              <a:lnSpc>
                <a:spcPct val="90000"/>
              </a:lnSpc>
            </a:pPr>
            <a:r>
              <a:rPr lang="en-US" sz="3200" dirty="0" smtClean="0">
                <a:latin typeface="Calibri" charset="0"/>
              </a:rPr>
              <a:t>Run-ons like this are too hard for board members to read.</a:t>
            </a:r>
          </a:p>
          <a:p>
            <a:endParaRPr lang="en-US" dirty="0"/>
          </a:p>
        </p:txBody>
      </p:sp>
    </p:spTree>
    <p:extLst>
      <p:ext uri="{BB962C8B-B14F-4D97-AF65-F5344CB8AC3E}">
        <p14:creationId xmlns:p14="http://schemas.microsoft.com/office/powerpoint/2010/main" val="131786158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Opening Examples</a:t>
            </a:r>
            <a:endParaRPr lang="en-US" dirty="0"/>
          </a:p>
        </p:txBody>
      </p:sp>
      <p:sp>
        <p:nvSpPr>
          <p:cNvPr id="3" name="Content Placeholder 2"/>
          <p:cNvSpPr>
            <a:spLocks noGrp="1"/>
          </p:cNvSpPr>
          <p:nvPr>
            <p:ph idx="1"/>
          </p:nvPr>
        </p:nvSpPr>
        <p:spPr/>
        <p:txBody>
          <a:bodyPr>
            <a:noAutofit/>
          </a:bodyPr>
          <a:lstStyle/>
          <a:p>
            <a:pPr>
              <a:lnSpc>
                <a:spcPct val="80000"/>
              </a:lnSpc>
            </a:pPr>
            <a:r>
              <a:rPr lang="en-US" sz="2800" dirty="0" smtClean="0">
                <a:latin typeface="Calibri" charset="0"/>
              </a:rPr>
              <a:t>You may have to put something generic as some of these specific examples will be written by your command after all the FITREPs are ranked.</a:t>
            </a:r>
          </a:p>
          <a:p>
            <a:pPr lvl="1">
              <a:lnSpc>
                <a:spcPct val="80000"/>
              </a:lnSpc>
            </a:pPr>
            <a:r>
              <a:rPr lang="en-US" sz="2800" dirty="0">
                <a:latin typeface="Calibri" charset="0"/>
              </a:rPr>
              <a:t>If you are writing for an operational commander, you may be able to rank yourself</a:t>
            </a:r>
            <a:r>
              <a:rPr lang="en-US" sz="2800" dirty="0" smtClean="0">
                <a:latin typeface="Calibri" charset="0"/>
              </a:rPr>
              <a:t>.</a:t>
            </a:r>
          </a:p>
          <a:p>
            <a:pPr>
              <a:lnSpc>
                <a:spcPct val="80000"/>
              </a:lnSpc>
            </a:pPr>
            <a:r>
              <a:rPr lang="en-US" sz="2800" dirty="0" smtClean="0">
                <a:latin typeface="Calibri" charset="0"/>
              </a:rPr>
              <a:t>Soft breakout - especially if your are getting a 1/1 FITREP. Get ranked against all corps/designators or across services.</a:t>
            </a:r>
          </a:p>
          <a:p>
            <a:pPr lvl="1">
              <a:lnSpc>
                <a:spcPct val="80000"/>
              </a:lnSpc>
            </a:pPr>
            <a:r>
              <a:rPr lang="en-US" sz="2800" dirty="0">
                <a:latin typeface="Calibri" charset="0"/>
              </a:rPr>
              <a:t>“My number #1 LCDR out of 25 of all designators.”</a:t>
            </a:r>
          </a:p>
          <a:p>
            <a:pPr lvl="1">
              <a:lnSpc>
                <a:spcPct val="80000"/>
              </a:lnSpc>
            </a:pPr>
            <a:r>
              <a:rPr lang="en-US" sz="2800" dirty="0">
                <a:latin typeface="Calibri" charset="0"/>
              </a:rPr>
              <a:t>“</a:t>
            </a:r>
            <a:r>
              <a:rPr lang="en-US" sz="2800" dirty="0"/>
              <a:t>#3 of 15 LCDRs regardless of designator.</a:t>
            </a:r>
            <a:r>
              <a:rPr lang="en-US" sz="2800" dirty="0" smtClean="0"/>
              <a:t>”</a:t>
            </a:r>
            <a:endParaRPr lang="en-US" sz="2800" dirty="0" smtClean="0">
              <a:latin typeface="Calibri" charset="0"/>
            </a:endParaRPr>
          </a:p>
        </p:txBody>
      </p:sp>
    </p:spTree>
    <p:extLst>
      <p:ext uri="{BB962C8B-B14F-4D97-AF65-F5344CB8AC3E}">
        <p14:creationId xmlns:p14="http://schemas.microsoft.com/office/powerpoint/2010/main" val="34164441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Block 41 – More Opening Examples</a:t>
            </a:r>
            <a:endParaRPr lang="en-US" sz="4000" dirty="0"/>
          </a:p>
        </p:txBody>
      </p:sp>
      <p:sp>
        <p:nvSpPr>
          <p:cNvPr id="3" name="Content Placeholder 2"/>
          <p:cNvSpPr>
            <a:spLocks noGrp="1"/>
          </p:cNvSpPr>
          <p:nvPr>
            <p:ph idx="1"/>
          </p:nvPr>
        </p:nvSpPr>
        <p:spPr/>
        <p:txBody>
          <a:bodyPr>
            <a:noAutofit/>
          </a:bodyPr>
          <a:lstStyle/>
          <a:p>
            <a:pPr>
              <a:lnSpc>
                <a:spcPct val="80000"/>
              </a:lnSpc>
            </a:pPr>
            <a:r>
              <a:rPr lang="en-US" sz="3200" dirty="0" smtClean="0"/>
              <a:t>“</a:t>
            </a:r>
            <a:r>
              <a:rPr lang="en-US" sz="3200" dirty="0"/>
              <a:t>My #1 MP, would have been EP but ranked against highly competitive senior </a:t>
            </a:r>
            <a:r>
              <a:rPr lang="en-US" sz="3200" dirty="0" smtClean="0"/>
              <a:t>officers.”</a:t>
            </a:r>
            <a:endParaRPr lang="en-US" sz="3200" dirty="0" smtClean="0">
              <a:latin typeface="Calibri" charset="0"/>
            </a:endParaRPr>
          </a:p>
          <a:p>
            <a:pPr>
              <a:lnSpc>
                <a:spcPct val="80000"/>
              </a:lnSpc>
            </a:pPr>
            <a:r>
              <a:rPr lang="en-US" sz="3200" dirty="0" smtClean="0">
                <a:latin typeface="Calibri" charset="0"/>
              </a:rPr>
              <a:t>“Would </a:t>
            </a:r>
            <a:r>
              <a:rPr lang="en-US" sz="3200" dirty="0">
                <a:latin typeface="Calibri" charset="0"/>
              </a:rPr>
              <a:t>have been </a:t>
            </a:r>
            <a:r>
              <a:rPr lang="en-US" sz="3200" dirty="0" smtClean="0">
                <a:latin typeface="Calibri" charset="0"/>
              </a:rPr>
              <a:t>an EP </a:t>
            </a:r>
            <a:r>
              <a:rPr lang="en-US" sz="3200" dirty="0">
                <a:latin typeface="Calibri" charset="0"/>
              </a:rPr>
              <a:t>but ranked against </a:t>
            </a:r>
            <a:r>
              <a:rPr lang="en-US" sz="3200" dirty="0" smtClean="0">
                <a:latin typeface="Calibri" charset="0"/>
              </a:rPr>
              <a:t>DCSS.”</a:t>
            </a:r>
          </a:p>
          <a:p>
            <a:pPr>
              <a:lnSpc>
                <a:spcPct val="80000"/>
              </a:lnSpc>
            </a:pPr>
            <a:r>
              <a:rPr lang="en-US" sz="3200" dirty="0" smtClean="0"/>
              <a:t>“</a:t>
            </a:r>
            <a:r>
              <a:rPr lang="en-US" sz="3200" dirty="0"/>
              <a:t>If not for forced distribution and being junior LT…</a:t>
            </a:r>
            <a:r>
              <a:rPr lang="en-US" sz="3200" dirty="0" smtClean="0"/>
              <a:t>”</a:t>
            </a:r>
            <a:endParaRPr lang="en-US" sz="3200" dirty="0" smtClean="0">
              <a:latin typeface="Calibri" charset="0"/>
            </a:endParaRPr>
          </a:p>
          <a:p>
            <a:pPr marL="342900" lvl="1">
              <a:lnSpc>
                <a:spcPct val="80000"/>
              </a:lnSpc>
              <a:buClr>
                <a:schemeClr val="accent1"/>
              </a:buClr>
            </a:pPr>
            <a:r>
              <a:rPr lang="en-US" sz="3200" dirty="0" smtClean="0"/>
              <a:t>Comments like this are especially important at headquarters commands like BUMED where there is a large </a:t>
            </a:r>
            <a:r>
              <a:rPr lang="en-US" sz="3200" dirty="0"/>
              <a:t>pool of “</a:t>
            </a:r>
            <a:r>
              <a:rPr lang="en-US" sz="3200" dirty="0" smtClean="0"/>
              <a:t>stars.”</a:t>
            </a:r>
            <a:endParaRPr lang="en-US" sz="3200" dirty="0"/>
          </a:p>
        </p:txBody>
      </p:sp>
    </p:spTree>
    <p:extLst>
      <p:ext uri="{BB962C8B-B14F-4D97-AF65-F5344CB8AC3E}">
        <p14:creationId xmlns:p14="http://schemas.microsoft.com/office/powerpoint/2010/main" val="374513699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Bullet Examples</a:t>
            </a:r>
            <a:endParaRPr lang="en-US" dirty="0"/>
          </a:p>
        </p:txBody>
      </p:sp>
      <p:sp>
        <p:nvSpPr>
          <p:cNvPr id="3" name="Content Placeholder 2"/>
          <p:cNvSpPr>
            <a:spLocks noGrp="1"/>
          </p:cNvSpPr>
          <p:nvPr>
            <p:ph idx="1"/>
          </p:nvPr>
        </p:nvSpPr>
        <p:spPr/>
        <p:txBody>
          <a:bodyPr>
            <a:noAutofit/>
          </a:bodyPr>
          <a:lstStyle/>
          <a:p>
            <a:pPr>
              <a:lnSpc>
                <a:spcPct val="90000"/>
              </a:lnSpc>
            </a:pPr>
            <a:r>
              <a:rPr lang="en-US" sz="3200" dirty="0">
                <a:latin typeface="Calibri" charset="0"/>
              </a:rPr>
              <a:t>CDR Y </a:t>
            </a:r>
            <a:r>
              <a:rPr lang="en-US" sz="3200" dirty="0" smtClean="0">
                <a:latin typeface="Calibri" charset="0"/>
              </a:rPr>
              <a:t>achieved </a:t>
            </a:r>
            <a:r>
              <a:rPr lang="en-US" sz="3200" dirty="0" err="1" smtClean="0">
                <a:latin typeface="Calibri" charset="0"/>
              </a:rPr>
              <a:t>diplomate</a:t>
            </a:r>
            <a:r>
              <a:rPr lang="en-US" sz="3200" dirty="0" smtClean="0">
                <a:latin typeface="Calibri" charset="0"/>
              </a:rPr>
              <a:t> status in the American College of Healthcare Executives. Increased preparation for Executive Medicine positions.</a:t>
            </a:r>
            <a:endParaRPr lang="en-US" sz="3200" dirty="0">
              <a:latin typeface="Calibri" charset="0"/>
            </a:endParaRPr>
          </a:p>
          <a:p>
            <a:pPr>
              <a:lnSpc>
                <a:spcPct val="90000"/>
              </a:lnSpc>
            </a:pPr>
            <a:r>
              <a:rPr lang="en-US" sz="3200" dirty="0" smtClean="0">
                <a:latin typeface="Calibri" charset="0"/>
              </a:rPr>
              <a:t>LT </a:t>
            </a:r>
            <a:r>
              <a:rPr lang="en-US" sz="3200" dirty="0">
                <a:latin typeface="Calibri" charset="0"/>
              </a:rPr>
              <a:t>X is certified by American Board of </a:t>
            </a:r>
            <a:r>
              <a:rPr lang="en-US" sz="3200" dirty="0" smtClean="0">
                <a:latin typeface="Calibri" charset="0"/>
              </a:rPr>
              <a:t>X. Only </a:t>
            </a:r>
            <a:r>
              <a:rPr lang="en-US" sz="3200" dirty="0">
                <a:latin typeface="Calibri" charset="0"/>
              </a:rPr>
              <a:t>10% of Navy _____ have earned this elite designation.</a:t>
            </a:r>
          </a:p>
          <a:p>
            <a:pPr>
              <a:lnSpc>
                <a:spcPct val="90000"/>
              </a:lnSpc>
            </a:pPr>
            <a:r>
              <a:rPr lang="en-US" sz="3200" dirty="0">
                <a:latin typeface="Calibri" charset="0"/>
              </a:rPr>
              <a:t>LCDR Z increased clinic visits by over 200 per </a:t>
            </a:r>
            <a:r>
              <a:rPr lang="en-US" sz="3200" dirty="0" smtClean="0">
                <a:latin typeface="Calibri" charset="0"/>
              </a:rPr>
              <a:t>quarter and decreased </a:t>
            </a:r>
            <a:r>
              <a:rPr lang="en-US" sz="3200" dirty="0">
                <a:latin typeface="Calibri" charset="0"/>
              </a:rPr>
              <a:t>referrals to the network </a:t>
            </a:r>
            <a:r>
              <a:rPr lang="en-US" sz="3200" dirty="0" smtClean="0">
                <a:latin typeface="Calibri" charset="0"/>
              </a:rPr>
              <a:t>by X%.</a:t>
            </a:r>
            <a:endParaRPr lang="en-US" sz="3200" dirty="0">
              <a:latin typeface="Calibri" charset="0"/>
            </a:endParaRPr>
          </a:p>
        </p:txBody>
      </p:sp>
    </p:spTree>
    <p:extLst>
      <p:ext uri="{BB962C8B-B14F-4D97-AF65-F5344CB8AC3E}">
        <p14:creationId xmlns:p14="http://schemas.microsoft.com/office/powerpoint/2010/main" val="267796585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Block 41 – More Bullet Examples</a:t>
            </a:r>
            <a:endParaRPr lang="en-US" sz="4400" dirty="0"/>
          </a:p>
        </p:txBody>
      </p:sp>
      <p:sp>
        <p:nvSpPr>
          <p:cNvPr id="3" name="Content Placeholder 2"/>
          <p:cNvSpPr>
            <a:spLocks noGrp="1"/>
          </p:cNvSpPr>
          <p:nvPr>
            <p:ph idx="1"/>
          </p:nvPr>
        </p:nvSpPr>
        <p:spPr/>
        <p:txBody>
          <a:bodyPr>
            <a:noAutofit/>
          </a:bodyPr>
          <a:lstStyle/>
          <a:p>
            <a:pPr>
              <a:lnSpc>
                <a:spcPct val="90000"/>
              </a:lnSpc>
            </a:pPr>
            <a:r>
              <a:rPr lang="en-US" sz="3200" dirty="0" smtClean="0">
                <a:latin typeface="Calibri" charset="0"/>
              </a:rPr>
              <a:t>LCDR </a:t>
            </a:r>
            <a:r>
              <a:rPr lang="en-US" sz="3200" dirty="0">
                <a:latin typeface="Calibri" charset="0"/>
              </a:rPr>
              <a:t>X developed  XXXXXX </a:t>
            </a:r>
            <a:r>
              <a:rPr lang="en-US" sz="3200" dirty="0" smtClean="0">
                <a:latin typeface="Calibri" charset="0"/>
              </a:rPr>
              <a:t>clinical pathway and</a:t>
            </a:r>
            <a:r>
              <a:rPr lang="en-US" sz="3200" dirty="0">
                <a:latin typeface="Calibri" charset="0"/>
              </a:rPr>
              <a:t> </a:t>
            </a:r>
            <a:r>
              <a:rPr lang="en-US" sz="3200" dirty="0" smtClean="0">
                <a:latin typeface="Calibri" charset="0"/>
              </a:rPr>
              <a:t>saved $X dollars </a:t>
            </a:r>
            <a:r>
              <a:rPr lang="en-US" sz="3200" dirty="0">
                <a:latin typeface="Calibri" charset="0"/>
              </a:rPr>
              <a:t>per </a:t>
            </a:r>
            <a:r>
              <a:rPr lang="en-US" sz="3200" dirty="0" smtClean="0">
                <a:latin typeface="Calibri" charset="0"/>
              </a:rPr>
              <a:t>patient.</a:t>
            </a:r>
            <a:endParaRPr lang="en-US" sz="3200" dirty="0">
              <a:latin typeface="Calibri" charset="0"/>
            </a:endParaRPr>
          </a:p>
          <a:p>
            <a:pPr>
              <a:lnSpc>
                <a:spcPct val="90000"/>
              </a:lnSpc>
            </a:pPr>
            <a:r>
              <a:rPr lang="en-US" sz="3200" dirty="0">
                <a:latin typeface="Calibri" charset="0"/>
              </a:rPr>
              <a:t>LT Z attended training in </a:t>
            </a:r>
            <a:r>
              <a:rPr lang="en-US" sz="3200" dirty="0" smtClean="0">
                <a:latin typeface="Calibri" charset="0"/>
              </a:rPr>
              <a:t>XXXXX and enhanced </a:t>
            </a:r>
            <a:r>
              <a:rPr lang="en-US" sz="3200" dirty="0">
                <a:latin typeface="Calibri" charset="0"/>
              </a:rPr>
              <a:t>her already strong skills in </a:t>
            </a:r>
            <a:r>
              <a:rPr lang="en-US" sz="3200" dirty="0" smtClean="0">
                <a:latin typeface="Calibri" charset="0"/>
              </a:rPr>
              <a:t>XXXXX.</a:t>
            </a:r>
          </a:p>
          <a:p>
            <a:pPr>
              <a:lnSpc>
                <a:spcPct val="90000"/>
              </a:lnSpc>
            </a:pPr>
            <a:r>
              <a:rPr lang="en-US" sz="3200" dirty="0">
                <a:latin typeface="Calibri" pitchFamily="34" charset="0"/>
              </a:rPr>
              <a:t>LCDR X </a:t>
            </a:r>
            <a:r>
              <a:rPr lang="en-US" sz="3200" dirty="0" smtClean="0">
                <a:latin typeface="Calibri" pitchFamily="34" charset="0"/>
              </a:rPr>
              <a:t>was </a:t>
            </a:r>
            <a:r>
              <a:rPr lang="en-US" sz="3200" dirty="0">
                <a:latin typeface="Calibri" pitchFamily="34" charset="0"/>
              </a:rPr>
              <a:t>a member of </a:t>
            </a:r>
            <a:r>
              <a:rPr lang="en-US" sz="3200" dirty="0" smtClean="0">
                <a:latin typeface="Calibri" pitchFamily="34" charset="0"/>
              </a:rPr>
              <a:t>the XXXX committee and achieved…</a:t>
            </a:r>
            <a:endParaRPr lang="en-US" sz="3200" dirty="0">
              <a:latin typeface="Calibri" charset="0"/>
            </a:endParaRPr>
          </a:p>
          <a:p>
            <a:pPr>
              <a:lnSpc>
                <a:spcPct val="90000"/>
              </a:lnSpc>
            </a:pPr>
            <a:r>
              <a:rPr lang="en-US" sz="3200" dirty="0" smtClean="0">
                <a:latin typeface="Calibri" charset="0"/>
              </a:rPr>
              <a:t>Created a </a:t>
            </a:r>
            <a:r>
              <a:rPr lang="en-US" sz="3200" dirty="0">
                <a:latin typeface="Calibri" charset="0"/>
              </a:rPr>
              <a:t>70% cost </a:t>
            </a:r>
            <a:r>
              <a:rPr lang="en-US" sz="3200" dirty="0" smtClean="0">
                <a:latin typeface="Calibri" charset="0"/>
              </a:rPr>
              <a:t>savings totaling $750K/year </a:t>
            </a:r>
            <a:r>
              <a:rPr lang="en-US" sz="3200" dirty="0">
                <a:latin typeface="Calibri" charset="0"/>
              </a:rPr>
              <a:t>compared to </a:t>
            </a:r>
            <a:r>
              <a:rPr lang="en-US" sz="3200" dirty="0" smtClean="0">
                <a:latin typeface="Calibri" charset="0"/>
              </a:rPr>
              <a:t>outsourcing.</a:t>
            </a:r>
          </a:p>
        </p:txBody>
      </p:sp>
    </p:spTree>
    <p:extLst>
      <p:ext uri="{BB962C8B-B14F-4D97-AF65-F5344CB8AC3E}">
        <p14:creationId xmlns:p14="http://schemas.microsoft.com/office/powerpoint/2010/main" val="11593734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Bullet Tips</a:t>
            </a:r>
            <a:endParaRPr lang="en-US" dirty="0"/>
          </a:p>
        </p:txBody>
      </p:sp>
      <p:sp>
        <p:nvSpPr>
          <p:cNvPr id="3" name="Content Placeholder 2"/>
          <p:cNvSpPr>
            <a:spLocks noGrp="1"/>
          </p:cNvSpPr>
          <p:nvPr>
            <p:ph idx="1"/>
          </p:nvPr>
        </p:nvSpPr>
        <p:spPr/>
        <p:txBody>
          <a:bodyPr>
            <a:noAutofit/>
          </a:bodyPr>
          <a:lstStyle/>
          <a:p>
            <a:pPr>
              <a:lnSpc>
                <a:spcPct val="90000"/>
              </a:lnSpc>
            </a:pPr>
            <a:r>
              <a:rPr lang="en-US" sz="2400" dirty="0" smtClean="0">
                <a:latin typeface="Calibri" charset="0"/>
              </a:rPr>
              <a:t>Clinicians – focus on how you contributed </a:t>
            </a:r>
            <a:r>
              <a:rPr lang="en-US" sz="2400" dirty="0">
                <a:latin typeface="Calibri" charset="0"/>
              </a:rPr>
              <a:t>to MTF </a:t>
            </a:r>
            <a:r>
              <a:rPr lang="en-US" sz="2400" dirty="0" smtClean="0">
                <a:latin typeface="Calibri" charset="0"/>
              </a:rPr>
              <a:t>optimization, increased enrollment, improved access </a:t>
            </a:r>
            <a:r>
              <a:rPr lang="en-US" sz="2400" dirty="0">
                <a:latin typeface="Calibri" charset="0"/>
              </a:rPr>
              <a:t>to </a:t>
            </a:r>
            <a:r>
              <a:rPr lang="en-US" sz="2400" dirty="0" smtClean="0">
                <a:latin typeface="Calibri" charset="0"/>
              </a:rPr>
              <a:t>care, </a:t>
            </a:r>
            <a:r>
              <a:rPr lang="en-US" sz="2400" dirty="0">
                <a:latin typeface="Calibri" charset="0"/>
              </a:rPr>
              <a:t>i</a:t>
            </a:r>
            <a:r>
              <a:rPr lang="en-US" sz="2400" dirty="0" smtClean="0">
                <a:latin typeface="Calibri" charset="0"/>
              </a:rPr>
              <a:t>mproved </a:t>
            </a:r>
            <a:r>
              <a:rPr lang="en-US" sz="2400" dirty="0">
                <a:latin typeface="Calibri" charset="0"/>
              </a:rPr>
              <a:t>customer </a:t>
            </a:r>
            <a:r>
              <a:rPr lang="en-US" sz="2400" dirty="0" smtClean="0">
                <a:latin typeface="Calibri" charset="0"/>
              </a:rPr>
              <a:t>satisfaction, etc.</a:t>
            </a:r>
            <a:endParaRPr lang="en-US" sz="2400" dirty="0">
              <a:latin typeface="Calibri" charset="0"/>
            </a:endParaRPr>
          </a:p>
          <a:p>
            <a:pPr>
              <a:lnSpc>
                <a:spcPct val="90000"/>
              </a:lnSpc>
            </a:pPr>
            <a:r>
              <a:rPr lang="en-US" sz="2400" dirty="0">
                <a:latin typeface="Calibri" charset="0"/>
              </a:rPr>
              <a:t>Researchers – focus on the impact of your work on </a:t>
            </a:r>
            <a:r>
              <a:rPr lang="en-US" sz="2400" dirty="0" err="1">
                <a:latin typeface="Calibri" charset="0"/>
              </a:rPr>
              <a:t>DoD</a:t>
            </a:r>
            <a:r>
              <a:rPr lang="en-US" sz="2400" dirty="0">
                <a:latin typeface="Calibri" charset="0"/>
              </a:rPr>
              <a:t> and the Navy, not the science</a:t>
            </a:r>
            <a:r>
              <a:rPr lang="en-US" sz="2400" dirty="0" smtClean="0">
                <a:latin typeface="Calibri" charset="0"/>
              </a:rPr>
              <a:t>.</a:t>
            </a:r>
          </a:p>
          <a:p>
            <a:pPr>
              <a:lnSpc>
                <a:spcPct val="90000"/>
              </a:lnSpc>
            </a:pPr>
            <a:r>
              <a:rPr lang="en-US" sz="2400" dirty="0" smtClean="0">
                <a:latin typeface="Calibri" charset="0"/>
              </a:rPr>
              <a:t>Put </a:t>
            </a:r>
            <a:r>
              <a:rPr lang="en-US" sz="2400" dirty="0">
                <a:latin typeface="Calibri" charset="0"/>
              </a:rPr>
              <a:t>your leadership in your profession into context that the board will understand.</a:t>
            </a:r>
          </a:p>
          <a:p>
            <a:pPr>
              <a:lnSpc>
                <a:spcPct val="90000"/>
              </a:lnSpc>
            </a:pPr>
            <a:r>
              <a:rPr lang="en-US" sz="2400" dirty="0">
                <a:latin typeface="Calibri" charset="0"/>
              </a:rPr>
              <a:t>Be part of your command.  </a:t>
            </a:r>
            <a:r>
              <a:rPr lang="en-US" sz="2400" dirty="0" smtClean="0">
                <a:latin typeface="Calibri" charset="0"/>
              </a:rPr>
              <a:t>Mention command-</a:t>
            </a:r>
            <a:r>
              <a:rPr lang="en-US" sz="2400" dirty="0">
                <a:latin typeface="Calibri" charset="0"/>
              </a:rPr>
              <a:t>wide issues and collateral duties</a:t>
            </a:r>
            <a:r>
              <a:rPr lang="en-US" sz="2400" dirty="0" smtClean="0">
                <a:latin typeface="Calibri" charset="0"/>
              </a:rPr>
              <a:t>.</a:t>
            </a:r>
          </a:p>
          <a:p>
            <a:pPr>
              <a:lnSpc>
                <a:spcPct val="90000"/>
              </a:lnSpc>
            </a:pPr>
            <a:r>
              <a:rPr lang="en-US" sz="2400" dirty="0" smtClean="0">
                <a:latin typeface="Calibri" pitchFamily="34" charset="0"/>
              </a:rPr>
              <a:t>Discuss mentorship and how you impact others.</a:t>
            </a:r>
            <a:endParaRPr lang="en-US" sz="2400" dirty="0">
              <a:latin typeface="Calibri" pitchFamily="34" charset="0"/>
            </a:endParaRPr>
          </a:p>
          <a:p>
            <a:pPr>
              <a:lnSpc>
                <a:spcPct val="90000"/>
              </a:lnSpc>
            </a:pPr>
            <a:r>
              <a:rPr lang="en-US" sz="2400" dirty="0" smtClean="0">
                <a:latin typeface="Calibri" pitchFamily="34" charset="0"/>
              </a:rPr>
              <a:t>Make sure your bullets show growth and increased responsibility.</a:t>
            </a:r>
          </a:p>
          <a:p>
            <a:pPr>
              <a:lnSpc>
                <a:spcPct val="90000"/>
              </a:lnSpc>
            </a:pPr>
            <a:r>
              <a:rPr lang="en-US" sz="2400" dirty="0" smtClean="0">
                <a:latin typeface="Calibri" pitchFamily="34" charset="0"/>
              </a:rPr>
              <a:t>Mention awards, like Medical Officer of the Quarter, etc.</a:t>
            </a:r>
          </a:p>
        </p:txBody>
      </p:sp>
    </p:spTree>
    <p:extLst>
      <p:ext uri="{BB962C8B-B14F-4D97-AF65-F5344CB8AC3E}">
        <p14:creationId xmlns:p14="http://schemas.microsoft.com/office/powerpoint/2010/main" val="284366649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Closing Tips</a:t>
            </a:r>
            <a:endParaRPr lang="en-US" dirty="0"/>
          </a:p>
        </p:txBody>
      </p:sp>
      <p:sp>
        <p:nvSpPr>
          <p:cNvPr id="3" name="Content Placeholder 2"/>
          <p:cNvSpPr>
            <a:spLocks noGrp="1"/>
          </p:cNvSpPr>
          <p:nvPr>
            <p:ph idx="1"/>
          </p:nvPr>
        </p:nvSpPr>
        <p:spPr/>
        <p:txBody>
          <a:bodyPr>
            <a:normAutofit/>
          </a:bodyPr>
          <a:lstStyle/>
          <a:p>
            <a:r>
              <a:rPr lang="en-US" sz="3600" dirty="0" smtClean="0"/>
              <a:t>Always end with a recommendation on the next promotion and assignment/position.</a:t>
            </a:r>
          </a:p>
          <a:p>
            <a:r>
              <a:rPr lang="en-US" sz="3600" dirty="0" smtClean="0"/>
              <a:t>If you are in-zone for O6, you should try to include an Executive Medicine recommendation.</a:t>
            </a:r>
            <a:endParaRPr lang="en-US" sz="3600" dirty="0"/>
          </a:p>
        </p:txBody>
      </p:sp>
    </p:spTree>
    <p:extLst>
      <p:ext uri="{BB962C8B-B14F-4D97-AF65-F5344CB8AC3E}">
        <p14:creationId xmlns:p14="http://schemas.microsoft.com/office/powerpoint/2010/main" val="366407787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41 – Specific Comments</a:t>
            </a:r>
            <a:endParaRPr lang="en-US" dirty="0"/>
          </a:p>
        </p:txBody>
      </p:sp>
      <p:sp>
        <p:nvSpPr>
          <p:cNvPr id="3" name="Content Placeholder 2"/>
          <p:cNvSpPr>
            <a:spLocks noGrp="1"/>
          </p:cNvSpPr>
          <p:nvPr>
            <p:ph idx="1"/>
          </p:nvPr>
        </p:nvSpPr>
        <p:spPr/>
        <p:txBody>
          <a:bodyPr>
            <a:normAutofit fontScale="85000" lnSpcReduction="20000"/>
          </a:bodyPr>
          <a:lstStyle/>
          <a:p>
            <a:r>
              <a:rPr lang="en-US" sz="3600" dirty="0"/>
              <a:t>Enter reason for non-participation in the official PRT if the code letter in block 20 is “B.”</a:t>
            </a:r>
          </a:p>
          <a:p>
            <a:r>
              <a:rPr lang="en-US" sz="3600" dirty="0" smtClean="0"/>
              <a:t>On </a:t>
            </a:r>
            <a:r>
              <a:rPr lang="en-US" sz="3600" dirty="0"/>
              <a:t>a detachment of individual report, identify the next assignment, if known, to assist users in following the continuity of the </a:t>
            </a:r>
            <a:r>
              <a:rPr lang="en-US" sz="3600" dirty="0" smtClean="0"/>
              <a:t>record.</a:t>
            </a:r>
          </a:p>
          <a:p>
            <a:r>
              <a:rPr lang="en-US" sz="3600" dirty="0" smtClean="0"/>
              <a:t>If you are in Full-Time </a:t>
            </a:r>
            <a:r>
              <a:rPr lang="en-US" sz="3600" dirty="0" err="1" smtClean="0"/>
              <a:t>Outservice</a:t>
            </a:r>
            <a:r>
              <a:rPr lang="en-US" sz="3600" dirty="0" smtClean="0"/>
              <a:t> Training (FTOS), make sure you have your program/fellowship director create a narrative to cut/paste into your NOB FITREP as block 41.</a:t>
            </a:r>
          </a:p>
          <a:p>
            <a:endParaRPr lang="en-US" dirty="0" smtClean="0"/>
          </a:p>
          <a:p>
            <a:endParaRPr lang="en-US" dirty="0"/>
          </a:p>
        </p:txBody>
      </p:sp>
    </p:spTree>
    <p:extLst>
      <p:ext uri="{BB962C8B-B14F-4D97-AF65-F5344CB8AC3E}">
        <p14:creationId xmlns:p14="http://schemas.microsoft.com/office/powerpoint/2010/main" val="151456210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42</a:t>
            </a:r>
            <a:endParaRPr lang="en-US" dirty="0"/>
          </a:p>
        </p:txBody>
      </p:sp>
      <p:sp>
        <p:nvSpPr>
          <p:cNvPr id="3" name="Content Placeholder 2"/>
          <p:cNvSpPr>
            <a:spLocks noGrp="1"/>
          </p:cNvSpPr>
          <p:nvPr>
            <p:ph idx="1"/>
          </p:nvPr>
        </p:nvSpPr>
        <p:spPr/>
        <p:txBody>
          <a:bodyPr>
            <a:normAutofit fontScale="92500" lnSpcReduction="20000"/>
          </a:bodyPr>
          <a:lstStyle/>
          <a:p>
            <a:r>
              <a:rPr lang="en-US" sz="3600" dirty="0"/>
              <a:t>Place an “X” in the box for the promotion </a:t>
            </a:r>
            <a:r>
              <a:rPr lang="en-US" sz="3600" dirty="0" smtClean="0"/>
              <a:t>recommendation.</a:t>
            </a:r>
          </a:p>
          <a:p>
            <a:r>
              <a:rPr lang="en-US" sz="3600" dirty="0" smtClean="0"/>
              <a:t>Give yourself an EP if you are 1/1.</a:t>
            </a:r>
          </a:p>
          <a:p>
            <a:r>
              <a:rPr lang="en-US" sz="3600" dirty="0"/>
              <a:t>D</a:t>
            </a:r>
            <a:r>
              <a:rPr lang="en-US" sz="3600" dirty="0" smtClean="0"/>
              <a:t>o not downgrade yourself.</a:t>
            </a:r>
          </a:p>
          <a:p>
            <a:r>
              <a:rPr lang="en-US" sz="3600" dirty="0" smtClean="0"/>
              <a:t>This will likely get changed by your chain of command, but if I was you I’d give yourself 1 higher grade than you think you deserve!</a:t>
            </a:r>
          </a:p>
          <a:p>
            <a:r>
              <a:rPr lang="en-US" sz="3600" dirty="0" smtClean="0"/>
              <a:t>Make sure you “break out to the right” and don’t “move to the left” on your PSR.</a:t>
            </a:r>
          </a:p>
          <a:p>
            <a:endParaRPr lang="en-US" dirty="0"/>
          </a:p>
        </p:txBody>
      </p:sp>
    </p:spTree>
    <p:extLst>
      <p:ext uri="{BB962C8B-B14F-4D97-AF65-F5344CB8AC3E}">
        <p14:creationId xmlns:p14="http://schemas.microsoft.com/office/powerpoint/2010/main" val="348248405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Out to the Right”</a:t>
            </a:r>
            <a:endParaRPr lang="en-US" dirty="0"/>
          </a:p>
        </p:txBody>
      </p:sp>
      <p:pic>
        <p:nvPicPr>
          <p:cNvPr id="4" name="Content Placeholder 3"/>
          <p:cNvPicPr>
            <a:picLocks noGrp="1" noChangeAspect="1"/>
          </p:cNvPicPr>
          <p:nvPr>
            <p:ph idx="1"/>
          </p:nvPr>
        </p:nvPicPr>
        <p:blipFill>
          <a:blip r:embed="rId3"/>
          <a:srcRect l="-84367" r="-84367"/>
          <a:stretch>
            <a:fillRect/>
          </a:stretch>
        </p:blipFill>
        <p:spPr/>
      </p:pic>
    </p:spTree>
    <p:extLst>
      <p:ext uri="{BB962C8B-B14F-4D97-AF65-F5344CB8AC3E}">
        <p14:creationId xmlns:p14="http://schemas.microsoft.com/office/powerpoint/2010/main" val="135658449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to the Left”</a:t>
            </a:r>
            <a:endParaRPr lang="en-US" dirty="0"/>
          </a:p>
        </p:txBody>
      </p:sp>
      <p:pic>
        <p:nvPicPr>
          <p:cNvPr id="4" name="Content Placeholder 3"/>
          <p:cNvPicPr>
            <a:picLocks noGrp="1" noChangeAspect="1"/>
          </p:cNvPicPr>
          <p:nvPr>
            <p:ph idx="1"/>
          </p:nvPr>
        </p:nvPicPr>
        <p:blipFill>
          <a:blip r:embed="rId3"/>
          <a:srcRect l="-92488" r="-92488"/>
          <a:stretch>
            <a:fillRect/>
          </a:stretch>
        </p:blipFill>
        <p:spPr/>
      </p:pic>
    </p:spTree>
    <p:extLst>
      <p:ext uri="{BB962C8B-B14F-4D97-AF65-F5344CB8AC3E}">
        <p14:creationId xmlns:p14="http://schemas.microsoft.com/office/powerpoint/2010/main" val="322338585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43-45</a:t>
            </a:r>
            <a:endParaRPr lang="en-US" dirty="0"/>
          </a:p>
        </p:txBody>
      </p:sp>
      <p:sp>
        <p:nvSpPr>
          <p:cNvPr id="3" name="Content Placeholder 2"/>
          <p:cNvSpPr>
            <a:spLocks noGrp="1"/>
          </p:cNvSpPr>
          <p:nvPr>
            <p:ph idx="1"/>
          </p:nvPr>
        </p:nvSpPr>
        <p:spPr/>
        <p:txBody>
          <a:bodyPr>
            <a:noAutofit/>
          </a:bodyPr>
          <a:lstStyle/>
          <a:p>
            <a:r>
              <a:rPr lang="en-US" sz="3200" dirty="0" smtClean="0"/>
              <a:t>Block 43 – This will be added up by your command once all the FITREPs are done.</a:t>
            </a:r>
          </a:p>
          <a:p>
            <a:r>
              <a:rPr lang="en-US" sz="3200" dirty="0" smtClean="0"/>
              <a:t>Block 44 – Get this address from your old FITREP or your chain of command.</a:t>
            </a:r>
          </a:p>
          <a:p>
            <a:r>
              <a:rPr lang="en-US" sz="3200" dirty="0" smtClean="0"/>
              <a:t>Block 45 – Your trait average will be here, but you won’t know the summary group average (and whether you are above or below it) until all the FITREPs are done.</a:t>
            </a:r>
            <a:endParaRPr lang="en-US" sz="3200" dirty="0"/>
          </a:p>
        </p:txBody>
      </p:sp>
    </p:spTree>
    <p:extLst>
      <p:ext uri="{BB962C8B-B14F-4D97-AF65-F5344CB8AC3E}">
        <p14:creationId xmlns:p14="http://schemas.microsoft.com/office/powerpoint/2010/main" val="332407515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46</a:t>
            </a:r>
            <a:endParaRPr lang="en-US" dirty="0"/>
          </a:p>
        </p:txBody>
      </p:sp>
      <p:sp>
        <p:nvSpPr>
          <p:cNvPr id="3" name="Content Placeholder 2"/>
          <p:cNvSpPr>
            <a:spLocks noGrp="1"/>
          </p:cNvSpPr>
          <p:nvPr>
            <p:ph idx="1"/>
          </p:nvPr>
        </p:nvSpPr>
        <p:spPr/>
        <p:txBody>
          <a:bodyPr>
            <a:noAutofit/>
          </a:bodyPr>
          <a:lstStyle/>
          <a:p>
            <a:r>
              <a:rPr lang="en-US" sz="2400" dirty="0" smtClean="0"/>
              <a:t>Filled out when your FITREP is returned to you for review before signature.</a:t>
            </a:r>
          </a:p>
          <a:p>
            <a:r>
              <a:rPr lang="en-US" sz="2400" dirty="0" smtClean="0"/>
              <a:t>If you have questions about your FITREP, discuss those with your chain of command before you sign it.</a:t>
            </a:r>
          </a:p>
          <a:p>
            <a:r>
              <a:rPr lang="en-US" sz="2400" dirty="0"/>
              <a:t>V</a:t>
            </a:r>
            <a:r>
              <a:rPr lang="en-US" sz="2400" dirty="0" smtClean="0"/>
              <a:t>erify your </a:t>
            </a:r>
            <a:r>
              <a:rPr lang="en-US" sz="2400" dirty="0"/>
              <a:t>name, social security number, and other administrative </a:t>
            </a:r>
            <a:r>
              <a:rPr lang="en-US" sz="2400" dirty="0" smtClean="0"/>
              <a:t>entries.</a:t>
            </a:r>
          </a:p>
          <a:p>
            <a:r>
              <a:rPr lang="en-US" sz="2400" dirty="0" smtClean="0"/>
              <a:t>Check the </a:t>
            </a:r>
            <a:r>
              <a:rPr lang="en-US" sz="2400" dirty="0"/>
              <a:t>box indicating </a:t>
            </a:r>
            <a:r>
              <a:rPr lang="en-US" sz="2400" dirty="0" smtClean="0"/>
              <a:t>your </a:t>
            </a:r>
            <a:r>
              <a:rPr lang="en-US" sz="2400" dirty="0"/>
              <a:t>intention to submit or not to submit a statement, and sign and date all </a:t>
            </a:r>
            <a:r>
              <a:rPr lang="en-US" sz="2400" dirty="0" smtClean="0"/>
              <a:t>copies.</a:t>
            </a:r>
          </a:p>
          <a:p>
            <a:r>
              <a:rPr lang="en-US" sz="2400" dirty="0" smtClean="0"/>
              <a:t>Use </a:t>
            </a:r>
            <a:r>
              <a:rPr lang="en-US" sz="2400" dirty="0"/>
              <a:t>black or blue- black </a:t>
            </a:r>
            <a:r>
              <a:rPr lang="en-US" sz="2400" dirty="0" smtClean="0"/>
              <a:t>ink.</a:t>
            </a:r>
          </a:p>
          <a:p>
            <a:r>
              <a:rPr lang="en-US" sz="2400" dirty="0" smtClean="0"/>
              <a:t>Your signature </a:t>
            </a:r>
            <a:r>
              <a:rPr lang="en-US" sz="2400" dirty="0"/>
              <a:t>does not imply agreement with the report, but merely certifies </a:t>
            </a:r>
            <a:r>
              <a:rPr lang="en-US" sz="2400" dirty="0" smtClean="0"/>
              <a:t>you have </a:t>
            </a:r>
            <a:r>
              <a:rPr lang="en-US" sz="2400" dirty="0"/>
              <a:t>seen the report and </a:t>
            </a:r>
            <a:r>
              <a:rPr lang="en-US" sz="2400" dirty="0" smtClean="0"/>
              <a:t>understand your </a:t>
            </a:r>
            <a:r>
              <a:rPr lang="en-US" sz="2400" dirty="0"/>
              <a:t>right to submit a </a:t>
            </a:r>
            <a:r>
              <a:rPr lang="en-US" sz="2400" dirty="0" smtClean="0"/>
              <a:t>statement.</a:t>
            </a:r>
          </a:p>
        </p:txBody>
      </p:sp>
    </p:spTree>
    <p:extLst>
      <p:ext uri="{BB962C8B-B14F-4D97-AF65-F5344CB8AC3E}">
        <p14:creationId xmlns:p14="http://schemas.microsoft.com/office/powerpoint/2010/main" val="250936120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46 - Statements</a:t>
            </a:r>
            <a:endParaRPr lang="en-US" dirty="0"/>
          </a:p>
        </p:txBody>
      </p:sp>
      <p:sp>
        <p:nvSpPr>
          <p:cNvPr id="3" name="Content Placeholder 2"/>
          <p:cNvSpPr>
            <a:spLocks noGrp="1"/>
          </p:cNvSpPr>
          <p:nvPr>
            <p:ph idx="1"/>
          </p:nvPr>
        </p:nvSpPr>
        <p:spPr/>
        <p:txBody>
          <a:bodyPr>
            <a:noAutofit/>
          </a:bodyPr>
          <a:lstStyle/>
          <a:p>
            <a:r>
              <a:rPr lang="en-US" sz="2800" dirty="0" smtClean="0"/>
              <a:t>You may </a:t>
            </a:r>
            <a:r>
              <a:rPr lang="en-US" sz="2800" dirty="0"/>
              <a:t>submit a statement on any report, whether or not the reporting senior considers it adverse</a:t>
            </a:r>
            <a:r>
              <a:rPr lang="en-US" sz="2800" dirty="0" smtClean="0"/>
              <a:t>.</a:t>
            </a:r>
          </a:p>
          <a:p>
            <a:r>
              <a:rPr lang="en-US" sz="2800" dirty="0"/>
              <a:t>The statement must be submitted within 2 years after the report ending date or provide acceptable justification for the delay</a:t>
            </a:r>
            <a:r>
              <a:rPr lang="en-US" sz="2800" dirty="0" smtClean="0"/>
              <a:t>.</a:t>
            </a:r>
          </a:p>
          <a:p>
            <a:r>
              <a:rPr lang="en-US" sz="2800" dirty="0"/>
              <a:t>Statements may be no more than two pages and may not have enclosures.</a:t>
            </a:r>
          </a:p>
          <a:p>
            <a:r>
              <a:rPr lang="en-US" sz="2800" dirty="0"/>
              <a:t>Statements must be temperate in tone and confined to pertinent facts</a:t>
            </a:r>
            <a:r>
              <a:rPr lang="en-US" sz="2800" dirty="0" smtClean="0"/>
              <a:t>.</a:t>
            </a:r>
            <a:endParaRPr lang="en-US" sz="2800" dirty="0"/>
          </a:p>
        </p:txBody>
      </p:sp>
    </p:spTree>
    <p:extLst>
      <p:ext uri="{BB962C8B-B14F-4D97-AF65-F5344CB8AC3E}">
        <p14:creationId xmlns:p14="http://schemas.microsoft.com/office/powerpoint/2010/main" val="356260640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Block 46 – Statements (continued)</a:t>
            </a:r>
            <a:endParaRPr lang="en-US" sz="4000" dirty="0"/>
          </a:p>
        </p:txBody>
      </p:sp>
      <p:sp>
        <p:nvSpPr>
          <p:cNvPr id="3" name="Content Placeholder 2"/>
          <p:cNvSpPr>
            <a:spLocks noGrp="1"/>
          </p:cNvSpPr>
          <p:nvPr>
            <p:ph idx="1"/>
          </p:nvPr>
        </p:nvSpPr>
        <p:spPr/>
        <p:txBody>
          <a:bodyPr>
            <a:noAutofit/>
          </a:bodyPr>
          <a:lstStyle/>
          <a:p>
            <a:r>
              <a:rPr lang="en-US" sz="2800" dirty="0" smtClean="0"/>
              <a:t>They </a:t>
            </a:r>
            <a:r>
              <a:rPr lang="en-US" sz="2800" dirty="0"/>
              <a:t>may not include accusations or countercharges, and may not question or impugn the motives of the reporting senior or other individuals.</a:t>
            </a:r>
          </a:p>
          <a:p>
            <a:r>
              <a:rPr lang="en-US" sz="2800" dirty="0"/>
              <a:t>Statements may not contain a request to modify, remove, replace, or investigate a report. Such requests may be made only as part of one of the appeal </a:t>
            </a:r>
            <a:r>
              <a:rPr lang="en-US" sz="2800" dirty="0" smtClean="0"/>
              <a:t>processes that exist.</a:t>
            </a:r>
            <a:endParaRPr lang="en-US" sz="2800" dirty="0"/>
          </a:p>
          <a:p>
            <a:r>
              <a:rPr lang="en-US" sz="2800" dirty="0" smtClean="0"/>
              <a:t>The </a:t>
            </a:r>
            <a:r>
              <a:rPr lang="en-US" sz="2800" dirty="0"/>
              <a:t>reporting </a:t>
            </a:r>
            <a:r>
              <a:rPr lang="en-US" sz="2800" dirty="0" smtClean="0"/>
              <a:t>senior will write a one</a:t>
            </a:r>
            <a:r>
              <a:rPr lang="en-US" sz="2800" dirty="0"/>
              <a:t>-page </a:t>
            </a:r>
            <a:r>
              <a:rPr lang="en-US" sz="2800" dirty="0" smtClean="0"/>
              <a:t>endorsement that will be filed with the FITREP and your statement, and you’ll get a copy.</a:t>
            </a:r>
            <a:endParaRPr lang="en-US" sz="2800" dirty="0"/>
          </a:p>
        </p:txBody>
      </p:sp>
    </p:spTree>
    <p:extLst>
      <p:ext uri="{BB962C8B-B14F-4D97-AF65-F5344CB8AC3E}">
        <p14:creationId xmlns:p14="http://schemas.microsoft.com/office/powerpoint/2010/main" val="417687046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47</a:t>
            </a:r>
            <a:endParaRPr lang="en-US" dirty="0"/>
          </a:p>
        </p:txBody>
      </p:sp>
      <p:sp>
        <p:nvSpPr>
          <p:cNvPr id="3" name="Content Placeholder 2"/>
          <p:cNvSpPr>
            <a:spLocks noGrp="1"/>
          </p:cNvSpPr>
          <p:nvPr>
            <p:ph idx="1"/>
          </p:nvPr>
        </p:nvSpPr>
        <p:spPr/>
        <p:txBody>
          <a:bodyPr>
            <a:normAutofit/>
          </a:bodyPr>
          <a:lstStyle/>
          <a:p>
            <a:r>
              <a:rPr lang="en-US" sz="3600" dirty="0" smtClean="0"/>
              <a:t>If you are getting a concurrent FITREP, like when you are deployed, your regular reporting senior will sign here.</a:t>
            </a:r>
          </a:p>
        </p:txBody>
      </p:sp>
    </p:spTree>
    <p:extLst>
      <p:ext uri="{BB962C8B-B14F-4D97-AF65-F5344CB8AC3E}">
        <p14:creationId xmlns:p14="http://schemas.microsoft.com/office/powerpoint/2010/main" val="247725674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Adverse </a:t>
            </a:r>
            <a:r>
              <a:rPr lang="en-US" dirty="0" err="1" smtClean="0"/>
              <a:t>Fitrep</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sz="3600" dirty="0" smtClean="0"/>
              <a:t>BUPERSINST 1610.10D</a:t>
            </a:r>
          </a:p>
          <a:p>
            <a:pPr lvl="1"/>
            <a:r>
              <a:rPr lang="en-US" sz="3600" dirty="0" smtClean="0"/>
              <a:t>Trait </a:t>
            </a:r>
            <a:r>
              <a:rPr lang="en-US" sz="3600" dirty="0"/>
              <a:t>grade of </a:t>
            </a:r>
            <a:r>
              <a:rPr lang="en-US" sz="3600" dirty="0" smtClean="0"/>
              <a:t>1.0</a:t>
            </a:r>
            <a:endParaRPr lang="en-US" sz="3600" dirty="0"/>
          </a:p>
          <a:p>
            <a:pPr lvl="1"/>
            <a:r>
              <a:rPr lang="en-US" sz="3600" dirty="0"/>
              <a:t>P</a:t>
            </a:r>
            <a:r>
              <a:rPr lang="en-US" sz="3600" dirty="0" smtClean="0"/>
              <a:t>romotion </a:t>
            </a:r>
            <a:r>
              <a:rPr lang="en-US" sz="3600" dirty="0"/>
              <a:t>recommendation mark of </a:t>
            </a:r>
            <a:r>
              <a:rPr lang="en-US" sz="3600" dirty="0" smtClean="0"/>
              <a:t>Significant Problems (SP)</a:t>
            </a:r>
          </a:p>
          <a:p>
            <a:pPr lvl="1"/>
            <a:r>
              <a:rPr lang="en-US" sz="3600" dirty="0" smtClean="0"/>
              <a:t>Command </a:t>
            </a:r>
            <a:r>
              <a:rPr lang="en-US" sz="3600" dirty="0"/>
              <a:t>or Organizational Climate/Equal Opportunity trait graded below </a:t>
            </a:r>
            <a:r>
              <a:rPr lang="en-US" sz="3600" dirty="0" smtClean="0"/>
              <a:t>3.0</a:t>
            </a:r>
          </a:p>
          <a:p>
            <a:pPr lvl="1"/>
            <a:r>
              <a:rPr lang="en-US" sz="3600" dirty="0"/>
              <a:t>M</a:t>
            </a:r>
            <a:r>
              <a:rPr lang="en-US" sz="3600" dirty="0" smtClean="0"/>
              <a:t>ore </a:t>
            </a:r>
            <a:r>
              <a:rPr lang="en-US" sz="3600" dirty="0"/>
              <a:t>than two traits graded as </a:t>
            </a:r>
            <a:r>
              <a:rPr lang="en-US" sz="3600" dirty="0" smtClean="0"/>
              <a:t>2.0</a:t>
            </a:r>
            <a:endParaRPr lang="en-US" sz="3600" dirty="0"/>
          </a:p>
          <a:p>
            <a:pPr lvl="1"/>
            <a:r>
              <a:rPr lang="en-US" sz="3600" dirty="0" smtClean="0"/>
              <a:t>“Contains </a:t>
            </a:r>
            <a:r>
              <a:rPr lang="en-US" sz="3600" dirty="0"/>
              <a:t>comments indicating serious weakness, incapacity, or lack of qualifications for promotion or </a:t>
            </a:r>
            <a:r>
              <a:rPr lang="en-US" sz="3600" dirty="0" smtClean="0"/>
              <a:t>assignment”</a:t>
            </a:r>
          </a:p>
          <a:p>
            <a:r>
              <a:rPr lang="en-US" sz="3600" dirty="0" smtClean="0"/>
              <a:t>“</a:t>
            </a:r>
            <a:r>
              <a:rPr lang="en-US" sz="3600" dirty="0"/>
              <a:t>A report shall not be considered adverse solely because it may make the member less competitive than another for promotion or assignment</a:t>
            </a:r>
            <a:r>
              <a:rPr lang="en-US" sz="3600" dirty="0" smtClean="0"/>
              <a:t>.”</a:t>
            </a:r>
            <a:endParaRPr lang="en-US" sz="3600" dirty="0"/>
          </a:p>
          <a:p>
            <a:endParaRPr lang="en-US" dirty="0"/>
          </a:p>
        </p:txBody>
      </p:sp>
    </p:spTree>
    <p:extLst>
      <p:ext uri="{BB962C8B-B14F-4D97-AF65-F5344CB8AC3E}">
        <p14:creationId xmlns:p14="http://schemas.microsoft.com/office/powerpoint/2010/main" val="102767683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Blocks 1-32</a:t>
            </a:r>
            <a:endParaRPr lang="en-US" dirty="0"/>
          </a:p>
        </p:txBody>
      </p:sp>
      <p:pic>
        <p:nvPicPr>
          <p:cNvPr id="4" name="Content Placeholder 3"/>
          <p:cNvPicPr>
            <a:picLocks noGrp="1" noChangeAspect="1"/>
          </p:cNvPicPr>
          <p:nvPr>
            <p:ph idx="1"/>
          </p:nvPr>
        </p:nvPicPr>
        <p:blipFill>
          <a:blip r:embed="rId3"/>
          <a:srcRect l="-35763" r="-35763"/>
          <a:stretch>
            <a:fillRect/>
          </a:stretch>
        </p:blipFill>
        <p:spPr/>
      </p:pic>
    </p:spTree>
    <p:extLst>
      <p:ext uri="{BB962C8B-B14F-4D97-AF65-F5344CB8AC3E}">
        <p14:creationId xmlns:p14="http://schemas.microsoft.com/office/powerpoint/2010/main" val="293542709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2</a:t>
            </a:r>
            <a:endParaRPr lang="en-US" dirty="0"/>
          </a:p>
        </p:txBody>
      </p:sp>
      <p:pic>
        <p:nvPicPr>
          <p:cNvPr id="4" name="Content Placeholder 3"/>
          <p:cNvPicPr>
            <a:picLocks noGrp="1" noChangeAspect="1"/>
          </p:cNvPicPr>
          <p:nvPr>
            <p:ph idx="1"/>
          </p:nvPr>
        </p:nvPicPr>
        <p:blipFill>
          <a:blip r:embed="rId3"/>
          <a:srcRect l="-38509" r="-38509"/>
          <a:stretch>
            <a:fillRect/>
          </a:stretch>
        </p:blipFill>
        <p:spPr/>
      </p:pic>
    </p:spTree>
    <p:extLst>
      <p:ext uri="{BB962C8B-B14F-4D97-AF65-F5344CB8AC3E}">
        <p14:creationId xmlns:p14="http://schemas.microsoft.com/office/powerpoint/2010/main" val="14186732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FITREP to PSR</a:t>
            </a:r>
            <a:endParaRPr lang="en-US" dirty="0"/>
          </a:p>
        </p:txBody>
      </p:sp>
      <p:pic>
        <p:nvPicPr>
          <p:cNvPr id="4" name="Content Placeholder 3"/>
          <p:cNvPicPr>
            <a:picLocks noGrp="1" noChangeAspect="1"/>
          </p:cNvPicPr>
          <p:nvPr>
            <p:ph idx="1"/>
          </p:nvPr>
        </p:nvPicPr>
        <p:blipFill>
          <a:blip r:embed="rId3"/>
          <a:srcRect l="-8314" r="-8314"/>
          <a:stretch>
            <a:fillRect/>
          </a:stretch>
        </p:blipFill>
        <p:spPr/>
      </p:pic>
    </p:spTree>
    <p:extLst>
      <p:ext uri="{BB962C8B-B14F-4D97-AF65-F5344CB8AC3E}">
        <p14:creationId xmlns:p14="http://schemas.microsoft.com/office/powerpoint/2010/main" val="379455633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z="3600" dirty="0" smtClean="0"/>
              <a:t>Various </a:t>
            </a:r>
            <a:r>
              <a:rPr lang="en-US" sz="3600" dirty="0" err="1" smtClean="0"/>
              <a:t>Powerpoints</a:t>
            </a:r>
            <a:endParaRPr lang="en-US" sz="3600" dirty="0" smtClean="0"/>
          </a:p>
          <a:p>
            <a:r>
              <a:rPr lang="en-US" sz="3600" dirty="0"/>
              <a:t>BUPERSINST </a:t>
            </a:r>
            <a:r>
              <a:rPr lang="en-US" sz="3600" dirty="0" smtClean="0"/>
              <a:t>1610.10D</a:t>
            </a:r>
          </a:p>
          <a:p>
            <a:endParaRPr lang="en-US" dirty="0" smtClean="0"/>
          </a:p>
        </p:txBody>
      </p:sp>
    </p:spTree>
    <p:extLst>
      <p:ext uri="{BB962C8B-B14F-4D97-AF65-F5344CB8AC3E}">
        <p14:creationId xmlns:p14="http://schemas.microsoft.com/office/powerpoint/2010/main" val="284511538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1_Light_with Blue Bar Segoe Templat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Adjacency.thmx</Template>
  <TotalTime>3462</TotalTime>
  <Words>2999</Words>
  <Application>Microsoft Macintosh PowerPoint</Application>
  <PresentationFormat>On-screen Show (4:3)</PresentationFormat>
  <Paragraphs>266</Paragraphs>
  <Slides>48</Slides>
  <Notes>48</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48</vt:i4>
      </vt:variant>
    </vt:vector>
  </HeadingPairs>
  <TitlesOfParts>
    <vt:vector size="52" baseType="lpstr">
      <vt:lpstr>Adjacency</vt:lpstr>
      <vt:lpstr>1_Light_with Blue Bar Segoe Template</vt:lpstr>
      <vt:lpstr>Concourse</vt:lpstr>
      <vt:lpstr>Document</vt:lpstr>
      <vt:lpstr>Episode 8 - Basic Anatomy of a FITREP</vt:lpstr>
      <vt:lpstr>Disclaimer</vt:lpstr>
      <vt:lpstr>Importance of Your FITREP</vt:lpstr>
      <vt:lpstr>Blocks 1-4</vt:lpstr>
      <vt:lpstr>Blocks 5-8</vt:lpstr>
      <vt:lpstr>Blocks 9-13</vt:lpstr>
      <vt:lpstr>Blocks 14-15</vt:lpstr>
      <vt:lpstr>Blocks 16-19</vt:lpstr>
      <vt:lpstr>Block 20</vt:lpstr>
      <vt:lpstr>Block 20 Codes</vt:lpstr>
      <vt:lpstr>Block 21</vt:lpstr>
      <vt:lpstr>Block 21 Entries</vt:lpstr>
      <vt:lpstr>Blocks 22-28</vt:lpstr>
      <vt:lpstr>Box 29 – Primary Duty Box</vt:lpstr>
      <vt:lpstr>Box 29</vt:lpstr>
      <vt:lpstr>Box 29 (continued)</vt:lpstr>
      <vt:lpstr>Block 30</vt:lpstr>
      <vt:lpstr>Block 31</vt:lpstr>
      <vt:lpstr>Block 32</vt:lpstr>
      <vt:lpstr>Blocks 33-39</vt:lpstr>
      <vt:lpstr>PSR &amp; Promotion Boards</vt:lpstr>
      <vt:lpstr>Blocks 33-39</vt:lpstr>
      <vt:lpstr>Blocks 33-39 (continued)</vt:lpstr>
      <vt:lpstr>Block 40</vt:lpstr>
      <vt:lpstr>Block 41 - Style</vt:lpstr>
      <vt:lpstr>Block 41 – Style (continued)</vt:lpstr>
      <vt:lpstr>Block 41 - Format</vt:lpstr>
      <vt:lpstr>Block 41 – What Not to Do</vt:lpstr>
      <vt:lpstr>Block 41 – Opening Examples</vt:lpstr>
      <vt:lpstr>Block 41 – More Opening Examples</vt:lpstr>
      <vt:lpstr>Block 41 – Bullet Examples</vt:lpstr>
      <vt:lpstr>Block 41 – More Bullet Examples</vt:lpstr>
      <vt:lpstr>Block 41 – Bullet Tips</vt:lpstr>
      <vt:lpstr>Block 41 – Closing Tips</vt:lpstr>
      <vt:lpstr>Block 41 – Specific Comments</vt:lpstr>
      <vt:lpstr>Block 42</vt:lpstr>
      <vt:lpstr>“Breaking Out to the Right”</vt:lpstr>
      <vt:lpstr>“Moving to the Left”</vt:lpstr>
      <vt:lpstr>Blocks 43-45</vt:lpstr>
      <vt:lpstr>Block 46</vt:lpstr>
      <vt:lpstr>Block 46 - Statements</vt:lpstr>
      <vt:lpstr>Block 46 – Statements (continued)</vt:lpstr>
      <vt:lpstr>Block 47</vt:lpstr>
      <vt:lpstr>What is an Adverse Fitrep?</vt:lpstr>
      <vt:lpstr>Blocks 1-32</vt:lpstr>
      <vt:lpstr>Page 2</vt:lpstr>
      <vt:lpstr>FITREP to PSR</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Your Fitness Report</dc:title>
  <dc:creator>Joel Schofer</dc:creator>
  <cp:lastModifiedBy>Joel Schofer</cp:lastModifiedBy>
  <cp:revision>225</cp:revision>
  <dcterms:created xsi:type="dcterms:W3CDTF">2015-07-11T18:00:07Z</dcterms:created>
  <dcterms:modified xsi:type="dcterms:W3CDTF">2015-07-22T02:45:31Z</dcterms:modified>
</cp:coreProperties>
</file>